
<file path=[Content_Types].xml><?xml version="1.0" encoding="utf-8"?>
<Types xmlns="http://schemas.openxmlformats.org/package/2006/content-types">
  <Default Extension="png" ContentType="image/png"/>
  <Default Extension="tmp" ContentType="image/png"/>
  <Default Extension="jpeg" ContentType="image/jpeg"/>
  <Default Extension="emf" ContentType="image/x-emf"/>
  <Default Extension="wmf" ContentType="image/x-wmf"/>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theme/theme3.xml" ContentType="application/vnd.openxmlformats-officedocument.theme+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theme/theme4.xml" ContentType="application/vnd.openxmlformats-officedocument.theme+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theme/theme5.xml" ContentType="application/vnd.openxmlformats-officedocument.theme+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theme/theme6.xml" ContentType="application/vnd.openxmlformats-officedocument.theme+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theme/theme7.xml" ContentType="application/vnd.openxmlformats-officedocument.theme+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theme/theme8.xml" ContentType="application/vnd.openxmlformats-officedocument.theme+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theme/theme9.xml" ContentType="application/vnd.openxmlformats-officedocument.theme+xml"/>
  <Override PartName="/ppt/theme/theme10.xml" ContentType="application/vnd.openxmlformats-officedocument.theme+xml"/>
  <Override PartName="/ppt/theme/theme11.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706" r:id="rId2"/>
    <p:sldMasterId id="2147483730" r:id="rId3"/>
    <p:sldMasterId id="2147483742" r:id="rId4"/>
    <p:sldMasterId id="2147483754" r:id="rId5"/>
    <p:sldMasterId id="2147483766" r:id="rId6"/>
    <p:sldMasterId id="2147483778" r:id="rId7"/>
    <p:sldMasterId id="2147483790" r:id="rId8"/>
    <p:sldMasterId id="2147483804" r:id="rId9"/>
  </p:sldMasterIdLst>
  <p:notesMasterIdLst>
    <p:notesMasterId r:id="rId137"/>
  </p:notesMasterIdLst>
  <p:handoutMasterIdLst>
    <p:handoutMasterId r:id="rId138"/>
  </p:handoutMasterIdLst>
  <p:sldIdLst>
    <p:sldId id="441" r:id="rId10"/>
    <p:sldId id="438" r:id="rId11"/>
    <p:sldId id="440" r:id="rId12"/>
    <p:sldId id="442" r:id="rId13"/>
    <p:sldId id="453" r:id="rId14"/>
    <p:sldId id="444" r:id="rId15"/>
    <p:sldId id="445" r:id="rId16"/>
    <p:sldId id="446" r:id="rId17"/>
    <p:sldId id="447" r:id="rId18"/>
    <p:sldId id="449" r:id="rId19"/>
    <p:sldId id="452" r:id="rId20"/>
    <p:sldId id="491" r:id="rId21"/>
    <p:sldId id="450" r:id="rId22"/>
    <p:sldId id="645" r:id="rId23"/>
    <p:sldId id="454" r:id="rId24"/>
    <p:sldId id="455" r:id="rId25"/>
    <p:sldId id="456" r:id="rId26"/>
    <p:sldId id="643" r:id="rId27"/>
    <p:sldId id="646" r:id="rId28"/>
    <p:sldId id="655" r:id="rId29"/>
    <p:sldId id="656" r:id="rId30"/>
    <p:sldId id="657" r:id="rId31"/>
    <p:sldId id="658" r:id="rId32"/>
    <p:sldId id="459" r:id="rId33"/>
    <p:sldId id="522" r:id="rId34"/>
    <p:sldId id="651" r:id="rId35"/>
    <p:sldId id="523" r:id="rId36"/>
    <p:sldId id="640" r:id="rId37"/>
    <p:sldId id="663" r:id="rId38"/>
    <p:sldId id="641" r:id="rId39"/>
    <p:sldId id="647" r:id="rId40"/>
    <p:sldId id="648" r:id="rId41"/>
    <p:sldId id="649" r:id="rId42"/>
    <p:sldId id="650" r:id="rId43"/>
    <p:sldId id="524" r:id="rId44"/>
    <p:sldId id="528" r:id="rId45"/>
    <p:sldId id="529" r:id="rId46"/>
    <p:sldId id="530" r:id="rId47"/>
    <p:sldId id="531" r:id="rId48"/>
    <p:sldId id="532" r:id="rId49"/>
    <p:sldId id="533" r:id="rId50"/>
    <p:sldId id="534" r:id="rId51"/>
    <p:sldId id="535" r:id="rId52"/>
    <p:sldId id="536" r:id="rId53"/>
    <p:sldId id="537" r:id="rId54"/>
    <p:sldId id="538" r:id="rId55"/>
    <p:sldId id="539" r:id="rId56"/>
    <p:sldId id="540" r:id="rId57"/>
    <p:sldId id="541" r:id="rId58"/>
    <p:sldId id="542" r:id="rId59"/>
    <p:sldId id="543" r:id="rId60"/>
    <p:sldId id="664" r:id="rId61"/>
    <p:sldId id="544" r:id="rId62"/>
    <p:sldId id="545" r:id="rId63"/>
    <p:sldId id="546" r:id="rId64"/>
    <p:sldId id="547" r:id="rId65"/>
    <p:sldId id="548" r:id="rId66"/>
    <p:sldId id="550" r:id="rId67"/>
    <p:sldId id="549" r:id="rId68"/>
    <p:sldId id="552" r:id="rId69"/>
    <p:sldId id="553" r:id="rId70"/>
    <p:sldId id="554" r:id="rId71"/>
    <p:sldId id="555" r:id="rId72"/>
    <p:sldId id="556" r:id="rId73"/>
    <p:sldId id="558" r:id="rId74"/>
    <p:sldId id="560" r:id="rId75"/>
    <p:sldId id="642" r:id="rId76"/>
    <p:sldId id="562" r:id="rId77"/>
    <p:sldId id="570" r:id="rId78"/>
    <p:sldId id="571" r:id="rId79"/>
    <p:sldId id="573" r:id="rId80"/>
    <p:sldId id="576" r:id="rId81"/>
    <p:sldId id="577" r:id="rId82"/>
    <p:sldId id="578" r:id="rId83"/>
    <p:sldId id="580" r:id="rId84"/>
    <p:sldId id="581" r:id="rId85"/>
    <p:sldId id="587" r:id="rId86"/>
    <p:sldId id="588" r:id="rId87"/>
    <p:sldId id="589" r:id="rId88"/>
    <p:sldId id="461" r:id="rId89"/>
    <p:sldId id="609" r:id="rId90"/>
    <p:sldId id="610" r:id="rId91"/>
    <p:sldId id="613" r:id="rId92"/>
    <p:sldId id="614" r:id="rId93"/>
    <p:sldId id="615" r:id="rId94"/>
    <p:sldId id="628" r:id="rId95"/>
    <p:sldId id="629" r:id="rId96"/>
    <p:sldId id="630" r:id="rId97"/>
    <p:sldId id="631" r:id="rId98"/>
    <p:sldId id="632" r:id="rId99"/>
    <p:sldId id="633" r:id="rId100"/>
    <p:sldId id="634" r:id="rId101"/>
    <p:sldId id="635" r:id="rId102"/>
    <p:sldId id="636" r:id="rId103"/>
    <p:sldId id="637" r:id="rId104"/>
    <p:sldId id="638" r:id="rId105"/>
    <p:sldId id="616" r:id="rId106"/>
    <p:sldId id="617" r:id="rId107"/>
    <p:sldId id="618" r:id="rId108"/>
    <p:sldId id="619" r:id="rId109"/>
    <p:sldId id="620" r:id="rId110"/>
    <p:sldId id="621" r:id="rId111"/>
    <p:sldId id="622" r:id="rId112"/>
    <p:sldId id="626" r:id="rId113"/>
    <p:sldId id="590" r:id="rId114"/>
    <p:sldId id="592" r:id="rId115"/>
    <p:sldId id="593" r:id="rId116"/>
    <p:sldId id="594" r:id="rId117"/>
    <p:sldId id="595" r:id="rId118"/>
    <p:sldId id="596" r:id="rId119"/>
    <p:sldId id="598" r:id="rId120"/>
    <p:sldId id="599" r:id="rId121"/>
    <p:sldId id="600" r:id="rId122"/>
    <p:sldId id="601" r:id="rId123"/>
    <p:sldId id="602" r:id="rId124"/>
    <p:sldId id="603" r:id="rId125"/>
    <p:sldId id="604" r:id="rId126"/>
    <p:sldId id="605" r:id="rId127"/>
    <p:sldId id="606" r:id="rId128"/>
    <p:sldId id="607" r:id="rId129"/>
    <p:sldId id="608" r:id="rId130"/>
    <p:sldId id="661" r:id="rId131"/>
    <p:sldId id="662" r:id="rId132"/>
    <p:sldId id="659" r:id="rId133"/>
    <p:sldId id="660" r:id="rId134"/>
    <p:sldId id="644" r:id="rId135"/>
    <p:sldId id="639" r:id="rId136"/>
  </p:sldIdLst>
  <p:sldSz cx="9144000" cy="6858000" type="screen4x3"/>
  <p:notesSz cx="6934200" cy="9232900"/>
  <p:defaultTextStyle>
    <a:defPPr>
      <a:defRPr lang="en-US"/>
    </a:defPPr>
    <a:lvl1pPr algn="l" rtl="0" fontAlgn="base">
      <a:spcBef>
        <a:spcPct val="0"/>
      </a:spcBef>
      <a:spcAft>
        <a:spcPct val="0"/>
      </a:spcAft>
      <a:defRPr kern="1200">
        <a:solidFill>
          <a:schemeClr val="tx1"/>
        </a:solidFill>
        <a:latin typeface="Constantia" pitchFamily="18" charset="0"/>
        <a:ea typeface="+mn-ea"/>
        <a:cs typeface="Arial" charset="0"/>
      </a:defRPr>
    </a:lvl1pPr>
    <a:lvl2pPr marL="457200" algn="l" rtl="0" fontAlgn="base">
      <a:spcBef>
        <a:spcPct val="0"/>
      </a:spcBef>
      <a:spcAft>
        <a:spcPct val="0"/>
      </a:spcAft>
      <a:defRPr kern="1200">
        <a:solidFill>
          <a:schemeClr val="tx1"/>
        </a:solidFill>
        <a:latin typeface="Constantia" pitchFamily="18" charset="0"/>
        <a:ea typeface="+mn-ea"/>
        <a:cs typeface="Arial" charset="0"/>
      </a:defRPr>
    </a:lvl2pPr>
    <a:lvl3pPr marL="914400" algn="l" rtl="0" fontAlgn="base">
      <a:spcBef>
        <a:spcPct val="0"/>
      </a:spcBef>
      <a:spcAft>
        <a:spcPct val="0"/>
      </a:spcAft>
      <a:defRPr kern="1200">
        <a:solidFill>
          <a:schemeClr val="tx1"/>
        </a:solidFill>
        <a:latin typeface="Constantia" pitchFamily="18" charset="0"/>
        <a:ea typeface="+mn-ea"/>
        <a:cs typeface="Arial" charset="0"/>
      </a:defRPr>
    </a:lvl3pPr>
    <a:lvl4pPr marL="1371600" algn="l" rtl="0" fontAlgn="base">
      <a:spcBef>
        <a:spcPct val="0"/>
      </a:spcBef>
      <a:spcAft>
        <a:spcPct val="0"/>
      </a:spcAft>
      <a:defRPr kern="1200">
        <a:solidFill>
          <a:schemeClr val="tx1"/>
        </a:solidFill>
        <a:latin typeface="Constantia" pitchFamily="18" charset="0"/>
        <a:ea typeface="+mn-ea"/>
        <a:cs typeface="Arial" charset="0"/>
      </a:defRPr>
    </a:lvl4pPr>
    <a:lvl5pPr marL="1828800" algn="l" rtl="0" fontAlgn="base">
      <a:spcBef>
        <a:spcPct val="0"/>
      </a:spcBef>
      <a:spcAft>
        <a:spcPct val="0"/>
      </a:spcAft>
      <a:defRPr kern="1200">
        <a:solidFill>
          <a:schemeClr val="tx1"/>
        </a:solidFill>
        <a:latin typeface="Constantia" pitchFamily="18" charset="0"/>
        <a:ea typeface="+mn-ea"/>
        <a:cs typeface="Arial" charset="0"/>
      </a:defRPr>
    </a:lvl5pPr>
    <a:lvl6pPr marL="2286000" algn="l" defTabSz="914400" rtl="0" eaLnBrk="1" latinLnBrk="0" hangingPunct="1">
      <a:defRPr kern="1200">
        <a:solidFill>
          <a:schemeClr val="tx1"/>
        </a:solidFill>
        <a:latin typeface="Constantia" pitchFamily="18" charset="0"/>
        <a:ea typeface="+mn-ea"/>
        <a:cs typeface="Arial" charset="0"/>
      </a:defRPr>
    </a:lvl6pPr>
    <a:lvl7pPr marL="2743200" algn="l" defTabSz="914400" rtl="0" eaLnBrk="1" latinLnBrk="0" hangingPunct="1">
      <a:defRPr kern="1200">
        <a:solidFill>
          <a:schemeClr val="tx1"/>
        </a:solidFill>
        <a:latin typeface="Constantia" pitchFamily="18" charset="0"/>
        <a:ea typeface="+mn-ea"/>
        <a:cs typeface="Arial" charset="0"/>
      </a:defRPr>
    </a:lvl7pPr>
    <a:lvl8pPr marL="3200400" algn="l" defTabSz="914400" rtl="0" eaLnBrk="1" latinLnBrk="0" hangingPunct="1">
      <a:defRPr kern="1200">
        <a:solidFill>
          <a:schemeClr val="tx1"/>
        </a:solidFill>
        <a:latin typeface="Constantia" pitchFamily="18" charset="0"/>
        <a:ea typeface="+mn-ea"/>
        <a:cs typeface="Arial" charset="0"/>
      </a:defRPr>
    </a:lvl8pPr>
    <a:lvl9pPr marL="3657600" algn="l" defTabSz="914400" rtl="0" eaLnBrk="1" latinLnBrk="0" hangingPunct="1">
      <a:defRPr kern="1200">
        <a:solidFill>
          <a:schemeClr val="tx1"/>
        </a:solidFill>
        <a:latin typeface="Constantia" pitchFamily="18"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DE1EA"/>
    <a:srgbClr val="FF66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71" autoAdjust="0"/>
    <p:restoredTop sz="86323" autoAdjust="0"/>
  </p:normalViewPr>
  <p:slideViewPr>
    <p:cSldViewPr>
      <p:cViewPr>
        <p:scale>
          <a:sx n="70" d="100"/>
          <a:sy n="70" d="100"/>
        </p:scale>
        <p:origin x="-1320" y="-96"/>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notesViewPr>
    <p:cSldViewPr>
      <p:cViewPr varScale="1">
        <p:scale>
          <a:sx n="53" d="100"/>
          <a:sy n="53" d="100"/>
        </p:scale>
        <p:origin x="-1830" y="-90"/>
      </p:cViewPr>
      <p:guideLst>
        <p:guide orient="horz" pos="2908"/>
        <p:guide pos="2184"/>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17.xml"/><Relationship Id="rId117" Type="http://schemas.openxmlformats.org/officeDocument/2006/relationships/slide" Target="slides/slide108.xml"/><Relationship Id="rId21" Type="http://schemas.openxmlformats.org/officeDocument/2006/relationships/slide" Target="slides/slide12.xml"/><Relationship Id="rId42" Type="http://schemas.openxmlformats.org/officeDocument/2006/relationships/slide" Target="slides/slide33.xml"/><Relationship Id="rId47" Type="http://schemas.openxmlformats.org/officeDocument/2006/relationships/slide" Target="slides/slide38.xml"/><Relationship Id="rId63" Type="http://schemas.openxmlformats.org/officeDocument/2006/relationships/slide" Target="slides/slide54.xml"/><Relationship Id="rId68" Type="http://schemas.openxmlformats.org/officeDocument/2006/relationships/slide" Target="slides/slide59.xml"/><Relationship Id="rId84" Type="http://schemas.openxmlformats.org/officeDocument/2006/relationships/slide" Target="slides/slide75.xml"/><Relationship Id="rId89" Type="http://schemas.openxmlformats.org/officeDocument/2006/relationships/slide" Target="slides/slide80.xml"/><Relationship Id="rId112" Type="http://schemas.openxmlformats.org/officeDocument/2006/relationships/slide" Target="slides/slide103.xml"/><Relationship Id="rId133" Type="http://schemas.openxmlformats.org/officeDocument/2006/relationships/slide" Target="slides/slide124.xml"/><Relationship Id="rId138" Type="http://schemas.openxmlformats.org/officeDocument/2006/relationships/handoutMaster" Target="handoutMasters/handoutMaster1.xml"/><Relationship Id="rId16" Type="http://schemas.openxmlformats.org/officeDocument/2006/relationships/slide" Target="slides/slide7.xml"/><Relationship Id="rId107" Type="http://schemas.openxmlformats.org/officeDocument/2006/relationships/slide" Target="slides/slide98.xml"/><Relationship Id="rId11" Type="http://schemas.openxmlformats.org/officeDocument/2006/relationships/slide" Target="slides/slide2.xml"/><Relationship Id="rId32" Type="http://schemas.openxmlformats.org/officeDocument/2006/relationships/slide" Target="slides/slide23.xml"/><Relationship Id="rId37" Type="http://schemas.openxmlformats.org/officeDocument/2006/relationships/slide" Target="slides/slide28.xml"/><Relationship Id="rId53" Type="http://schemas.openxmlformats.org/officeDocument/2006/relationships/slide" Target="slides/slide44.xml"/><Relationship Id="rId58" Type="http://schemas.openxmlformats.org/officeDocument/2006/relationships/slide" Target="slides/slide49.xml"/><Relationship Id="rId74" Type="http://schemas.openxmlformats.org/officeDocument/2006/relationships/slide" Target="slides/slide65.xml"/><Relationship Id="rId79" Type="http://schemas.openxmlformats.org/officeDocument/2006/relationships/slide" Target="slides/slide70.xml"/><Relationship Id="rId102" Type="http://schemas.openxmlformats.org/officeDocument/2006/relationships/slide" Target="slides/slide93.xml"/><Relationship Id="rId123" Type="http://schemas.openxmlformats.org/officeDocument/2006/relationships/slide" Target="slides/slide114.xml"/><Relationship Id="rId128" Type="http://schemas.openxmlformats.org/officeDocument/2006/relationships/slide" Target="slides/slide119.xml"/><Relationship Id="rId5" Type="http://schemas.openxmlformats.org/officeDocument/2006/relationships/slideMaster" Target="slideMasters/slideMaster5.xml"/><Relationship Id="rId90" Type="http://schemas.openxmlformats.org/officeDocument/2006/relationships/slide" Target="slides/slide81.xml"/><Relationship Id="rId95" Type="http://schemas.openxmlformats.org/officeDocument/2006/relationships/slide" Target="slides/slide86.xml"/><Relationship Id="rId22" Type="http://schemas.openxmlformats.org/officeDocument/2006/relationships/slide" Target="slides/slide13.xml"/><Relationship Id="rId27" Type="http://schemas.openxmlformats.org/officeDocument/2006/relationships/slide" Target="slides/slide18.xml"/><Relationship Id="rId43" Type="http://schemas.openxmlformats.org/officeDocument/2006/relationships/slide" Target="slides/slide34.xml"/><Relationship Id="rId48" Type="http://schemas.openxmlformats.org/officeDocument/2006/relationships/slide" Target="slides/slide39.xml"/><Relationship Id="rId64" Type="http://schemas.openxmlformats.org/officeDocument/2006/relationships/slide" Target="slides/slide55.xml"/><Relationship Id="rId69" Type="http://schemas.openxmlformats.org/officeDocument/2006/relationships/slide" Target="slides/slide60.xml"/><Relationship Id="rId113" Type="http://schemas.openxmlformats.org/officeDocument/2006/relationships/slide" Target="slides/slide104.xml"/><Relationship Id="rId118" Type="http://schemas.openxmlformats.org/officeDocument/2006/relationships/slide" Target="slides/slide109.xml"/><Relationship Id="rId134" Type="http://schemas.openxmlformats.org/officeDocument/2006/relationships/slide" Target="slides/slide125.xml"/><Relationship Id="rId139" Type="http://schemas.openxmlformats.org/officeDocument/2006/relationships/presProps" Target="presProps.xml"/><Relationship Id="rId8" Type="http://schemas.openxmlformats.org/officeDocument/2006/relationships/slideMaster" Target="slideMasters/slideMaster8.xml"/><Relationship Id="rId51" Type="http://schemas.openxmlformats.org/officeDocument/2006/relationships/slide" Target="slides/slide42.xml"/><Relationship Id="rId72" Type="http://schemas.openxmlformats.org/officeDocument/2006/relationships/slide" Target="slides/slide63.xml"/><Relationship Id="rId80" Type="http://schemas.openxmlformats.org/officeDocument/2006/relationships/slide" Target="slides/slide71.xml"/><Relationship Id="rId85" Type="http://schemas.openxmlformats.org/officeDocument/2006/relationships/slide" Target="slides/slide76.xml"/><Relationship Id="rId93" Type="http://schemas.openxmlformats.org/officeDocument/2006/relationships/slide" Target="slides/slide84.xml"/><Relationship Id="rId98" Type="http://schemas.openxmlformats.org/officeDocument/2006/relationships/slide" Target="slides/slide89.xml"/><Relationship Id="rId121" Type="http://schemas.openxmlformats.org/officeDocument/2006/relationships/slide" Target="slides/slide112.xml"/><Relationship Id="rId142" Type="http://schemas.openxmlformats.org/officeDocument/2006/relationships/tableStyles" Target="tableStyles.xml"/><Relationship Id="rId3" Type="http://schemas.openxmlformats.org/officeDocument/2006/relationships/slideMaster" Target="slideMasters/slideMaster3.xml"/><Relationship Id="rId12" Type="http://schemas.openxmlformats.org/officeDocument/2006/relationships/slide" Target="slides/slide3.xml"/><Relationship Id="rId17" Type="http://schemas.openxmlformats.org/officeDocument/2006/relationships/slide" Target="slides/slide8.xml"/><Relationship Id="rId25" Type="http://schemas.openxmlformats.org/officeDocument/2006/relationships/slide" Target="slides/slide16.xml"/><Relationship Id="rId33" Type="http://schemas.openxmlformats.org/officeDocument/2006/relationships/slide" Target="slides/slide24.xml"/><Relationship Id="rId38" Type="http://schemas.openxmlformats.org/officeDocument/2006/relationships/slide" Target="slides/slide29.xml"/><Relationship Id="rId46" Type="http://schemas.openxmlformats.org/officeDocument/2006/relationships/slide" Target="slides/slide37.xml"/><Relationship Id="rId59" Type="http://schemas.openxmlformats.org/officeDocument/2006/relationships/slide" Target="slides/slide50.xml"/><Relationship Id="rId67" Type="http://schemas.openxmlformats.org/officeDocument/2006/relationships/slide" Target="slides/slide58.xml"/><Relationship Id="rId103" Type="http://schemas.openxmlformats.org/officeDocument/2006/relationships/slide" Target="slides/slide94.xml"/><Relationship Id="rId108" Type="http://schemas.openxmlformats.org/officeDocument/2006/relationships/slide" Target="slides/slide99.xml"/><Relationship Id="rId116" Type="http://schemas.openxmlformats.org/officeDocument/2006/relationships/slide" Target="slides/slide107.xml"/><Relationship Id="rId124" Type="http://schemas.openxmlformats.org/officeDocument/2006/relationships/slide" Target="slides/slide115.xml"/><Relationship Id="rId129" Type="http://schemas.openxmlformats.org/officeDocument/2006/relationships/slide" Target="slides/slide120.xml"/><Relationship Id="rId137" Type="http://schemas.openxmlformats.org/officeDocument/2006/relationships/notesMaster" Target="notesMasters/notesMaster1.xml"/><Relationship Id="rId20" Type="http://schemas.openxmlformats.org/officeDocument/2006/relationships/slide" Target="slides/slide11.xml"/><Relationship Id="rId41" Type="http://schemas.openxmlformats.org/officeDocument/2006/relationships/slide" Target="slides/slide32.xml"/><Relationship Id="rId54" Type="http://schemas.openxmlformats.org/officeDocument/2006/relationships/slide" Target="slides/slide45.xml"/><Relationship Id="rId62" Type="http://schemas.openxmlformats.org/officeDocument/2006/relationships/slide" Target="slides/slide53.xml"/><Relationship Id="rId70" Type="http://schemas.openxmlformats.org/officeDocument/2006/relationships/slide" Target="slides/slide61.xml"/><Relationship Id="rId75" Type="http://schemas.openxmlformats.org/officeDocument/2006/relationships/slide" Target="slides/slide66.xml"/><Relationship Id="rId83" Type="http://schemas.openxmlformats.org/officeDocument/2006/relationships/slide" Target="slides/slide74.xml"/><Relationship Id="rId88" Type="http://schemas.openxmlformats.org/officeDocument/2006/relationships/slide" Target="slides/slide79.xml"/><Relationship Id="rId91" Type="http://schemas.openxmlformats.org/officeDocument/2006/relationships/slide" Target="slides/slide82.xml"/><Relationship Id="rId96" Type="http://schemas.openxmlformats.org/officeDocument/2006/relationships/slide" Target="slides/slide87.xml"/><Relationship Id="rId111" Type="http://schemas.openxmlformats.org/officeDocument/2006/relationships/slide" Target="slides/slide102.xml"/><Relationship Id="rId132" Type="http://schemas.openxmlformats.org/officeDocument/2006/relationships/slide" Target="slides/slide123.xml"/><Relationship Id="rId14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 Target="slides/slide6.xml"/><Relationship Id="rId23" Type="http://schemas.openxmlformats.org/officeDocument/2006/relationships/slide" Target="slides/slide14.xml"/><Relationship Id="rId28" Type="http://schemas.openxmlformats.org/officeDocument/2006/relationships/slide" Target="slides/slide19.xml"/><Relationship Id="rId36" Type="http://schemas.openxmlformats.org/officeDocument/2006/relationships/slide" Target="slides/slide27.xml"/><Relationship Id="rId49" Type="http://schemas.openxmlformats.org/officeDocument/2006/relationships/slide" Target="slides/slide40.xml"/><Relationship Id="rId57" Type="http://schemas.openxmlformats.org/officeDocument/2006/relationships/slide" Target="slides/slide48.xml"/><Relationship Id="rId106" Type="http://schemas.openxmlformats.org/officeDocument/2006/relationships/slide" Target="slides/slide97.xml"/><Relationship Id="rId114" Type="http://schemas.openxmlformats.org/officeDocument/2006/relationships/slide" Target="slides/slide105.xml"/><Relationship Id="rId119" Type="http://schemas.openxmlformats.org/officeDocument/2006/relationships/slide" Target="slides/slide110.xml"/><Relationship Id="rId127" Type="http://schemas.openxmlformats.org/officeDocument/2006/relationships/slide" Target="slides/slide118.xml"/><Relationship Id="rId10" Type="http://schemas.openxmlformats.org/officeDocument/2006/relationships/slide" Target="slides/slide1.xml"/><Relationship Id="rId31" Type="http://schemas.openxmlformats.org/officeDocument/2006/relationships/slide" Target="slides/slide22.xml"/><Relationship Id="rId44" Type="http://schemas.openxmlformats.org/officeDocument/2006/relationships/slide" Target="slides/slide35.xml"/><Relationship Id="rId52" Type="http://schemas.openxmlformats.org/officeDocument/2006/relationships/slide" Target="slides/slide43.xml"/><Relationship Id="rId60" Type="http://schemas.openxmlformats.org/officeDocument/2006/relationships/slide" Target="slides/slide51.xml"/><Relationship Id="rId65" Type="http://schemas.openxmlformats.org/officeDocument/2006/relationships/slide" Target="slides/slide56.xml"/><Relationship Id="rId73" Type="http://schemas.openxmlformats.org/officeDocument/2006/relationships/slide" Target="slides/slide64.xml"/><Relationship Id="rId78" Type="http://schemas.openxmlformats.org/officeDocument/2006/relationships/slide" Target="slides/slide69.xml"/><Relationship Id="rId81" Type="http://schemas.openxmlformats.org/officeDocument/2006/relationships/slide" Target="slides/slide72.xml"/><Relationship Id="rId86" Type="http://schemas.openxmlformats.org/officeDocument/2006/relationships/slide" Target="slides/slide77.xml"/><Relationship Id="rId94" Type="http://schemas.openxmlformats.org/officeDocument/2006/relationships/slide" Target="slides/slide85.xml"/><Relationship Id="rId99" Type="http://schemas.openxmlformats.org/officeDocument/2006/relationships/slide" Target="slides/slide90.xml"/><Relationship Id="rId101" Type="http://schemas.openxmlformats.org/officeDocument/2006/relationships/slide" Target="slides/slide92.xml"/><Relationship Id="rId122" Type="http://schemas.openxmlformats.org/officeDocument/2006/relationships/slide" Target="slides/slide113.xml"/><Relationship Id="rId130" Type="http://schemas.openxmlformats.org/officeDocument/2006/relationships/slide" Target="slides/slide121.xml"/><Relationship Id="rId135" Type="http://schemas.openxmlformats.org/officeDocument/2006/relationships/slide" Target="slides/slide126.xml"/><Relationship Id="rId4" Type="http://schemas.openxmlformats.org/officeDocument/2006/relationships/slideMaster" Target="slideMasters/slideMaster4.xml"/><Relationship Id="rId9" Type="http://schemas.openxmlformats.org/officeDocument/2006/relationships/slideMaster" Target="slideMasters/slideMaster9.xml"/><Relationship Id="rId13" Type="http://schemas.openxmlformats.org/officeDocument/2006/relationships/slide" Target="slides/slide4.xml"/><Relationship Id="rId18" Type="http://schemas.openxmlformats.org/officeDocument/2006/relationships/slide" Target="slides/slide9.xml"/><Relationship Id="rId39" Type="http://schemas.openxmlformats.org/officeDocument/2006/relationships/slide" Target="slides/slide30.xml"/><Relationship Id="rId109" Type="http://schemas.openxmlformats.org/officeDocument/2006/relationships/slide" Target="slides/slide100.xml"/><Relationship Id="rId34" Type="http://schemas.openxmlformats.org/officeDocument/2006/relationships/slide" Target="slides/slide25.xml"/><Relationship Id="rId50" Type="http://schemas.openxmlformats.org/officeDocument/2006/relationships/slide" Target="slides/slide41.xml"/><Relationship Id="rId55" Type="http://schemas.openxmlformats.org/officeDocument/2006/relationships/slide" Target="slides/slide46.xml"/><Relationship Id="rId76" Type="http://schemas.openxmlformats.org/officeDocument/2006/relationships/slide" Target="slides/slide67.xml"/><Relationship Id="rId97" Type="http://schemas.openxmlformats.org/officeDocument/2006/relationships/slide" Target="slides/slide88.xml"/><Relationship Id="rId104" Type="http://schemas.openxmlformats.org/officeDocument/2006/relationships/slide" Target="slides/slide95.xml"/><Relationship Id="rId120" Type="http://schemas.openxmlformats.org/officeDocument/2006/relationships/slide" Target="slides/slide111.xml"/><Relationship Id="rId125" Type="http://schemas.openxmlformats.org/officeDocument/2006/relationships/slide" Target="slides/slide116.xml"/><Relationship Id="rId141" Type="http://schemas.openxmlformats.org/officeDocument/2006/relationships/theme" Target="theme/theme1.xml"/><Relationship Id="rId7" Type="http://schemas.openxmlformats.org/officeDocument/2006/relationships/slideMaster" Target="slideMasters/slideMaster7.xml"/><Relationship Id="rId71" Type="http://schemas.openxmlformats.org/officeDocument/2006/relationships/slide" Target="slides/slide62.xml"/><Relationship Id="rId92" Type="http://schemas.openxmlformats.org/officeDocument/2006/relationships/slide" Target="slides/slide83.xml"/><Relationship Id="rId2" Type="http://schemas.openxmlformats.org/officeDocument/2006/relationships/slideMaster" Target="slideMasters/slideMaster2.xml"/><Relationship Id="rId29" Type="http://schemas.openxmlformats.org/officeDocument/2006/relationships/slide" Target="slides/slide20.xml"/><Relationship Id="rId24" Type="http://schemas.openxmlformats.org/officeDocument/2006/relationships/slide" Target="slides/slide15.xml"/><Relationship Id="rId40" Type="http://schemas.openxmlformats.org/officeDocument/2006/relationships/slide" Target="slides/slide31.xml"/><Relationship Id="rId45" Type="http://schemas.openxmlformats.org/officeDocument/2006/relationships/slide" Target="slides/slide36.xml"/><Relationship Id="rId66" Type="http://schemas.openxmlformats.org/officeDocument/2006/relationships/slide" Target="slides/slide57.xml"/><Relationship Id="rId87" Type="http://schemas.openxmlformats.org/officeDocument/2006/relationships/slide" Target="slides/slide78.xml"/><Relationship Id="rId110" Type="http://schemas.openxmlformats.org/officeDocument/2006/relationships/slide" Target="slides/slide101.xml"/><Relationship Id="rId115" Type="http://schemas.openxmlformats.org/officeDocument/2006/relationships/slide" Target="slides/slide106.xml"/><Relationship Id="rId131" Type="http://schemas.openxmlformats.org/officeDocument/2006/relationships/slide" Target="slides/slide122.xml"/><Relationship Id="rId136" Type="http://schemas.openxmlformats.org/officeDocument/2006/relationships/slide" Target="slides/slide127.xml"/><Relationship Id="rId61" Type="http://schemas.openxmlformats.org/officeDocument/2006/relationships/slide" Target="slides/slide52.xml"/><Relationship Id="rId82" Type="http://schemas.openxmlformats.org/officeDocument/2006/relationships/slide" Target="slides/slide73.xml"/><Relationship Id="rId19" Type="http://schemas.openxmlformats.org/officeDocument/2006/relationships/slide" Target="slides/slide10.xml"/><Relationship Id="rId14" Type="http://schemas.openxmlformats.org/officeDocument/2006/relationships/slide" Target="slides/slide5.xml"/><Relationship Id="rId30" Type="http://schemas.openxmlformats.org/officeDocument/2006/relationships/slide" Target="slides/slide21.xml"/><Relationship Id="rId35" Type="http://schemas.openxmlformats.org/officeDocument/2006/relationships/slide" Target="slides/slide26.xml"/><Relationship Id="rId56" Type="http://schemas.openxmlformats.org/officeDocument/2006/relationships/slide" Target="slides/slide47.xml"/><Relationship Id="rId77" Type="http://schemas.openxmlformats.org/officeDocument/2006/relationships/slide" Target="slides/slide68.xml"/><Relationship Id="rId100" Type="http://schemas.openxmlformats.org/officeDocument/2006/relationships/slide" Target="slides/slide91.xml"/><Relationship Id="rId105" Type="http://schemas.openxmlformats.org/officeDocument/2006/relationships/slide" Target="slides/slide96.xml"/><Relationship Id="rId126" Type="http://schemas.openxmlformats.org/officeDocument/2006/relationships/slide" Target="slides/slide117.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09E6E4B-150F-45A9-9D78-D7848CD25E28}" type="doc">
      <dgm:prSet loTypeId="urn:microsoft.com/office/officeart/2005/8/layout/chevron2" loCatId="list" qsTypeId="urn:microsoft.com/office/officeart/2005/8/quickstyle/simple3" qsCatId="simple" csTypeId="urn:microsoft.com/office/officeart/2005/8/colors/accent1_2" csCatId="accent1" phldr="1"/>
      <dgm:spPr/>
      <dgm:t>
        <a:bodyPr/>
        <a:lstStyle/>
        <a:p>
          <a:endParaRPr lang="en-US"/>
        </a:p>
      </dgm:t>
    </dgm:pt>
    <dgm:pt modelId="{0F416635-FE5F-4E0D-9BDD-161C7EDFF1E3}">
      <dgm:prSet phldrT="[Text]"/>
      <dgm:spPr/>
      <dgm:t>
        <a:bodyPr/>
        <a:lstStyle/>
        <a:p>
          <a:r>
            <a:rPr lang="en-US" dirty="0" smtClean="0"/>
            <a:t>Frameworks</a:t>
          </a:r>
          <a:endParaRPr lang="en-US" dirty="0"/>
        </a:p>
      </dgm:t>
    </dgm:pt>
    <dgm:pt modelId="{582F2477-A558-4DC1-82FA-0E13533822AD}" type="parTrans" cxnId="{D1164125-4833-4360-9B5F-FECD758A0F7E}">
      <dgm:prSet/>
      <dgm:spPr/>
      <dgm:t>
        <a:bodyPr/>
        <a:lstStyle/>
        <a:p>
          <a:endParaRPr lang="en-US"/>
        </a:p>
      </dgm:t>
    </dgm:pt>
    <dgm:pt modelId="{92AEF6A5-1DD2-4F1E-9BF9-EE156792ECB3}" type="sibTrans" cxnId="{D1164125-4833-4360-9B5F-FECD758A0F7E}">
      <dgm:prSet/>
      <dgm:spPr/>
      <dgm:t>
        <a:bodyPr/>
        <a:lstStyle/>
        <a:p>
          <a:endParaRPr lang="en-US"/>
        </a:p>
      </dgm:t>
    </dgm:pt>
    <dgm:pt modelId="{36B01173-9AD2-4BD5-B329-28D8E7362C6D}">
      <dgm:prSet phldrT="[Text]" custT="1"/>
      <dgm:spPr/>
      <dgm:t>
        <a:bodyPr/>
        <a:lstStyle/>
        <a:p>
          <a:r>
            <a:rPr lang="en-US" sz="1400" dirty="0" smtClean="0"/>
            <a:t>Identify the standards and benchmarks specific to the course.</a:t>
          </a:r>
          <a:endParaRPr lang="en-US" sz="1400" dirty="0"/>
        </a:p>
      </dgm:t>
    </dgm:pt>
    <dgm:pt modelId="{A07B6725-0535-4C63-9F03-4233518B0F8A}" type="parTrans" cxnId="{793974E8-1C2A-4866-8D6D-C54F72B0C0B2}">
      <dgm:prSet/>
      <dgm:spPr/>
      <dgm:t>
        <a:bodyPr/>
        <a:lstStyle/>
        <a:p>
          <a:endParaRPr lang="en-US"/>
        </a:p>
      </dgm:t>
    </dgm:pt>
    <dgm:pt modelId="{B7E76E7C-E0A1-4CBD-A4CC-87BFC30E73C3}" type="sibTrans" cxnId="{793974E8-1C2A-4866-8D6D-C54F72B0C0B2}">
      <dgm:prSet/>
      <dgm:spPr/>
      <dgm:t>
        <a:bodyPr/>
        <a:lstStyle/>
        <a:p>
          <a:endParaRPr lang="en-US"/>
        </a:p>
      </dgm:t>
    </dgm:pt>
    <dgm:pt modelId="{7A77A4EB-605F-4528-98F5-4069F8818988}">
      <dgm:prSet phldrT="[Text]"/>
      <dgm:spPr/>
      <dgm:t>
        <a:bodyPr/>
        <a:lstStyle/>
        <a:p>
          <a:r>
            <a:rPr lang="en-US" dirty="0" smtClean="0"/>
            <a:t>Learning Goals</a:t>
          </a:r>
          <a:endParaRPr lang="en-US" dirty="0"/>
        </a:p>
      </dgm:t>
    </dgm:pt>
    <dgm:pt modelId="{2087A200-D9DF-473D-873C-0EFC6BD45B6B}" type="parTrans" cxnId="{FE9E8E8A-1B69-49FE-97FD-8A80B1EE2A66}">
      <dgm:prSet/>
      <dgm:spPr/>
      <dgm:t>
        <a:bodyPr/>
        <a:lstStyle/>
        <a:p>
          <a:endParaRPr lang="en-US"/>
        </a:p>
      </dgm:t>
    </dgm:pt>
    <dgm:pt modelId="{BC4AFDC2-C18A-4F1D-A137-6EF7F27B72DE}" type="sibTrans" cxnId="{FE9E8E8A-1B69-49FE-97FD-8A80B1EE2A66}">
      <dgm:prSet/>
      <dgm:spPr/>
      <dgm:t>
        <a:bodyPr/>
        <a:lstStyle/>
        <a:p>
          <a:endParaRPr lang="en-US"/>
        </a:p>
      </dgm:t>
    </dgm:pt>
    <dgm:pt modelId="{789A70D4-4BF9-4D31-B0A5-9A9671914A8D}">
      <dgm:prSet phldrT="[Text]" custT="1"/>
      <dgm:spPr/>
      <dgm:t>
        <a:bodyPr/>
        <a:lstStyle/>
        <a:p>
          <a:r>
            <a:rPr lang="en-US" sz="1400" dirty="0" smtClean="0"/>
            <a:t>Define the major learning goals/targets based upon the critical areas of focus or big ideas along with the integrated standards from the course description.</a:t>
          </a:r>
          <a:endParaRPr lang="en-US" sz="1400" dirty="0"/>
        </a:p>
      </dgm:t>
    </dgm:pt>
    <dgm:pt modelId="{48BDB808-2EA7-4E46-8CF4-29A04188E84F}" type="parTrans" cxnId="{6A904C52-DE10-45FA-991B-C17C20DEEE16}">
      <dgm:prSet/>
      <dgm:spPr/>
      <dgm:t>
        <a:bodyPr/>
        <a:lstStyle/>
        <a:p>
          <a:endParaRPr lang="en-US"/>
        </a:p>
      </dgm:t>
    </dgm:pt>
    <dgm:pt modelId="{E29A9833-B6E4-428F-A0C1-42A31F9C5D91}" type="sibTrans" cxnId="{6A904C52-DE10-45FA-991B-C17C20DEEE16}">
      <dgm:prSet/>
      <dgm:spPr/>
      <dgm:t>
        <a:bodyPr/>
        <a:lstStyle/>
        <a:p>
          <a:endParaRPr lang="en-US"/>
        </a:p>
      </dgm:t>
    </dgm:pt>
    <dgm:pt modelId="{BE374B4C-BC78-41E6-93A4-D62BF860C606}">
      <dgm:prSet phldrT="[Text]" custT="1"/>
      <dgm:spPr/>
      <dgm:t>
        <a:bodyPr/>
        <a:lstStyle/>
        <a:p>
          <a:r>
            <a:rPr lang="en-US" sz="1400" dirty="0" smtClean="0"/>
            <a:t>Develop scales or rubrics to describe the steps students will take to attain each learning goal as well as what success looks like at each step.</a:t>
          </a:r>
          <a:endParaRPr lang="en-US" sz="1400" dirty="0"/>
        </a:p>
      </dgm:t>
    </dgm:pt>
    <dgm:pt modelId="{F086C8F9-D195-44EE-B595-97312AD9A66B}" type="parTrans" cxnId="{7519C5BF-40D1-42BA-AC8C-8D4CDFD4B58C}">
      <dgm:prSet/>
      <dgm:spPr/>
      <dgm:t>
        <a:bodyPr/>
        <a:lstStyle/>
        <a:p>
          <a:endParaRPr lang="en-US"/>
        </a:p>
      </dgm:t>
    </dgm:pt>
    <dgm:pt modelId="{B8A984F0-8D7F-4247-9B61-C23551787F82}" type="sibTrans" cxnId="{7519C5BF-40D1-42BA-AC8C-8D4CDFD4B58C}">
      <dgm:prSet/>
      <dgm:spPr/>
      <dgm:t>
        <a:bodyPr/>
        <a:lstStyle/>
        <a:p>
          <a:endParaRPr lang="en-US"/>
        </a:p>
      </dgm:t>
    </dgm:pt>
    <dgm:pt modelId="{19818012-46F9-4596-BEA9-EA8F38983A06}">
      <dgm:prSet phldrT="[Text]"/>
      <dgm:spPr/>
      <dgm:t>
        <a:bodyPr/>
        <a:lstStyle/>
        <a:p>
          <a:r>
            <a:rPr lang="en-US" dirty="0" smtClean="0"/>
            <a:t>Lesson Plans</a:t>
          </a:r>
          <a:endParaRPr lang="en-US" dirty="0"/>
        </a:p>
      </dgm:t>
    </dgm:pt>
    <dgm:pt modelId="{F34A0A84-C1D8-4AF1-85A5-F5FD2ED0C9F9}" type="parTrans" cxnId="{72FB24F3-AD2D-486F-B2C8-4F10314F64BB}">
      <dgm:prSet/>
      <dgm:spPr/>
      <dgm:t>
        <a:bodyPr/>
        <a:lstStyle/>
        <a:p>
          <a:endParaRPr lang="en-US"/>
        </a:p>
      </dgm:t>
    </dgm:pt>
    <dgm:pt modelId="{E98AEEB0-2C06-4CA7-84EA-A344FC42F592}" type="sibTrans" cxnId="{72FB24F3-AD2D-486F-B2C8-4F10314F64BB}">
      <dgm:prSet/>
      <dgm:spPr/>
      <dgm:t>
        <a:bodyPr/>
        <a:lstStyle/>
        <a:p>
          <a:endParaRPr lang="en-US"/>
        </a:p>
      </dgm:t>
    </dgm:pt>
    <dgm:pt modelId="{13140FAF-4A12-4C93-933D-A3BC69510592}">
      <dgm:prSet phldrT="[Text]" custT="1"/>
      <dgm:spPr/>
      <dgm:t>
        <a:bodyPr/>
        <a:lstStyle/>
        <a:p>
          <a:r>
            <a:rPr lang="en-US" sz="1400" dirty="0" smtClean="0"/>
            <a:t>Use the scales or rubrics to guide lesson development; include formative assessment tasks as part of the instructional plan, identify resources in advance, and incorporate the use of technology as a tool for learning when applicable.</a:t>
          </a:r>
          <a:endParaRPr lang="en-US" sz="1400" dirty="0"/>
        </a:p>
      </dgm:t>
    </dgm:pt>
    <dgm:pt modelId="{163C82E5-BC16-45A5-9EAB-2A3B9B2F6D52}" type="parTrans" cxnId="{E1D4A261-BFD6-490C-97BC-B41DFCAC117F}">
      <dgm:prSet/>
      <dgm:spPr/>
      <dgm:t>
        <a:bodyPr/>
        <a:lstStyle/>
        <a:p>
          <a:endParaRPr lang="en-US"/>
        </a:p>
      </dgm:t>
    </dgm:pt>
    <dgm:pt modelId="{0EF6FA62-04A2-4659-AF5B-D79FA513996C}" type="sibTrans" cxnId="{E1D4A261-BFD6-490C-97BC-B41DFCAC117F}">
      <dgm:prSet/>
      <dgm:spPr/>
      <dgm:t>
        <a:bodyPr/>
        <a:lstStyle/>
        <a:p>
          <a:endParaRPr lang="en-US"/>
        </a:p>
      </dgm:t>
    </dgm:pt>
    <dgm:pt modelId="{0A335EA2-C609-424F-8823-7A801419FD12}">
      <dgm:prSet custT="1"/>
      <dgm:spPr/>
      <dgm:t>
        <a:bodyPr/>
        <a:lstStyle/>
        <a:p>
          <a:r>
            <a:rPr lang="en-US" sz="1400" dirty="0" smtClean="0"/>
            <a:t>Use the formative assessment data to revise and/or differentiate instruction as appropriate to meet the needs of ALL students.</a:t>
          </a:r>
          <a:endParaRPr lang="en-US" sz="1400" dirty="0"/>
        </a:p>
      </dgm:t>
    </dgm:pt>
    <dgm:pt modelId="{F14C2FE4-4065-4DBD-8157-88BDFC7967EA}" type="parTrans" cxnId="{1BF470F2-9378-454C-AEFB-07D93222FFB0}">
      <dgm:prSet/>
      <dgm:spPr/>
      <dgm:t>
        <a:bodyPr/>
        <a:lstStyle/>
        <a:p>
          <a:endParaRPr lang="en-US"/>
        </a:p>
      </dgm:t>
    </dgm:pt>
    <dgm:pt modelId="{DB803B05-BD4F-4B42-B039-B135EEC0338D}" type="sibTrans" cxnId="{1BF470F2-9378-454C-AEFB-07D93222FFB0}">
      <dgm:prSet/>
      <dgm:spPr/>
      <dgm:t>
        <a:bodyPr/>
        <a:lstStyle/>
        <a:p>
          <a:endParaRPr lang="en-US"/>
        </a:p>
      </dgm:t>
    </dgm:pt>
    <dgm:pt modelId="{C8C423F2-E1A5-4596-B16A-AE7FD7B8459A}">
      <dgm:prSet phldrT="[Text]" custT="1"/>
      <dgm:spPr/>
      <dgm:t>
        <a:bodyPr/>
        <a:lstStyle/>
        <a:p>
          <a:r>
            <a:rPr lang="en-US" sz="1400" dirty="0" smtClean="0"/>
            <a:t>Indicate alignments to core academics where applicable.</a:t>
          </a:r>
          <a:endParaRPr lang="en-US" sz="1400" dirty="0"/>
        </a:p>
      </dgm:t>
    </dgm:pt>
    <dgm:pt modelId="{C19F4ABD-87B9-4598-B34F-359D286E7783}" type="parTrans" cxnId="{2CC19A5F-79AB-44AE-AE6E-A475237A4672}">
      <dgm:prSet/>
      <dgm:spPr/>
      <dgm:t>
        <a:bodyPr/>
        <a:lstStyle/>
        <a:p>
          <a:endParaRPr lang="en-US"/>
        </a:p>
      </dgm:t>
    </dgm:pt>
    <dgm:pt modelId="{ED346E42-37FA-4AB1-825C-CE4221C4394E}" type="sibTrans" cxnId="{2CC19A5F-79AB-44AE-AE6E-A475237A4672}">
      <dgm:prSet/>
      <dgm:spPr/>
      <dgm:t>
        <a:bodyPr/>
        <a:lstStyle/>
        <a:p>
          <a:endParaRPr lang="en-US"/>
        </a:p>
      </dgm:t>
    </dgm:pt>
    <dgm:pt modelId="{2823F5C1-AC63-4950-8750-A7271F687565}">
      <dgm:prSet phldrT="[Text]"/>
      <dgm:spPr/>
      <dgm:t>
        <a:bodyPr/>
        <a:lstStyle/>
        <a:p>
          <a:endParaRPr lang="en-US" sz="1200" dirty="0"/>
        </a:p>
      </dgm:t>
    </dgm:pt>
    <dgm:pt modelId="{BD4B36CA-5CB9-4F2B-8F20-3B376B061908}" type="parTrans" cxnId="{8A9599B1-AB4A-4AB7-B4BC-10D465B0A8EF}">
      <dgm:prSet/>
      <dgm:spPr/>
      <dgm:t>
        <a:bodyPr/>
        <a:lstStyle/>
        <a:p>
          <a:endParaRPr lang="en-US"/>
        </a:p>
      </dgm:t>
    </dgm:pt>
    <dgm:pt modelId="{0949934C-FC38-496A-9750-19AA7AB9BFE2}" type="sibTrans" cxnId="{8A9599B1-AB4A-4AB7-B4BC-10D465B0A8EF}">
      <dgm:prSet/>
      <dgm:spPr/>
      <dgm:t>
        <a:bodyPr/>
        <a:lstStyle/>
        <a:p>
          <a:endParaRPr lang="en-US"/>
        </a:p>
      </dgm:t>
    </dgm:pt>
    <dgm:pt modelId="{F623694A-335B-4324-982F-9F647A0F732D}">
      <dgm:prSet phldrT="[Text]" custT="1"/>
      <dgm:spPr/>
      <dgm:t>
        <a:bodyPr/>
        <a:lstStyle/>
        <a:p>
          <a:r>
            <a:rPr lang="en-US" sz="1400" dirty="0" smtClean="0"/>
            <a:t>Include the Common Career Technical Core (CCTC) – by cluster. </a:t>
          </a:r>
          <a:endParaRPr lang="en-US" sz="1400" dirty="0"/>
        </a:p>
      </dgm:t>
    </dgm:pt>
    <dgm:pt modelId="{FFA08E29-C45E-4465-B67D-24C656167DDE}" type="parTrans" cxnId="{1C038CE0-90D3-4613-8764-4AF9A6DFD888}">
      <dgm:prSet/>
      <dgm:spPr/>
      <dgm:t>
        <a:bodyPr/>
        <a:lstStyle/>
        <a:p>
          <a:endParaRPr lang="en-US"/>
        </a:p>
      </dgm:t>
    </dgm:pt>
    <dgm:pt modelId="{17DF13B7-2213-4626-9784-CF46EF779263}" type="sibTrans" cxnId="{1C038CE0-90D3-4613-8764-4AF9A6DFD888}">
      <dgm:prSet/>
      <dgm:spPr/>
      <dgm:t>
        <a:bodyPr/>
        <a:lstStyle/>
        <a:p>
          <a:endParaRPr lang="en-US"/>
        </a:p>
      </dgm:t>
    </dgm:pt>
    <dgm:pt modelId="{12186B9E-DDBD-4A76-8DAD-A53D1F7C9293}">
      <dgm:prSet phldrT="[Text]" custT="1"/>
      <dgm:spPr/>
      <dgm:t>
        <a:bodyPr/>
        <a:lstStyle/>
        <a:p>
          <a:r>
            <a:rPr lang="en-US" sz="1400" dirty="0" smtClean="0"/>
            <a:t>Include alignments to national standards (if applicable).</a:t>
          </a:r>
          <a:endParaRPr lang="en-US" sz="1400" dirty="0"/>
        </a:p>
      </dgm:t>
    </dgm:pt>
    <dgm:pt modelId="{10A43813-CAE9-46B9-9CA1-B6D459D2AB67}" type="parTrans" cxnId="{8936BE53-D71D-4254-885C-E3176252C76F}">
      <dgm:prSet/>
      <dgm:spPr/>
      <dgm:t>
        <a:bodyPr/>
        <a:lstStyle/>
        <a:p>
          <a:endParaRPr lang="en-US"/>
        </a:p>
      </dgm:t>
    </dgm:pt>
    <dgm:pt modelId="{510B02B5-6534-4375-9FBB-E04FECC7FAD2}" type="sibTrans" cxnId="{8936BE53-D71D-4254-885C-E3176252C76F}">
      <dgm:prSet/>
      <dgm:spPr/>
      <dgm:t>
        <a:bodyPr/>
        <a:lstStyle/>
        <a:p>
          <a:endParaRPr lang="en-US"/>
        </a:p>
      </dgm:t>
    </dgm:pt>
    <dgm:pt modelId="{C8D80027-A069-4929-AD95-ED17502040FF}" type="pres">
      <dgm:prSet presAssocID="{709E6E4B-150F-45A9-9D78-D7848CD25E28}" presName="linearFlow" presStyleCnt="0">
        <dgm:presLayoutVars>
          <dgm:dir/>
          <dgm:animLvl val="lvl"/>
          <dgm:resizeHandles val="exact"/>
        </dgm:presLayoutVars>
      </dgm:prSet>
      <dgm:spPr/>
      <dgm:t>
        <a:bodyPr/>
        <a:lstStyle/>
        <a:p>
          <a:endParaRPr lang="en-US"/>
        </a:p>
      </dgm:t>
    </dgm:pt>
    <dgm:pt modelId="{29DD2D60-A78D-4613-AE7C-5F5D0B48154D}" type="pres">
      <dgm:prSet presAssocID="{0F416635-FE5F-4E0D-9BDD-161C7EDFF1E3}" presName="composite" presStyleCnt="0"/>
      <dgm:spPr/>
      <dgm:t>
        <a:bodyPr/>
        <a:lstStyle/>
        <a:p>
          <a:endParaRPr lang="en-US"/>
        </a:p>
      </dgm:t>
    </dgm:pt>
    <dgm:pt modelId="{6A78A4D0-22CB-4525-B493-D570AD8ECDB0}" type="pres">
      <dgm:prSet presAssocID="{0F416635-FE5F-4E0D-9BDD-161C7EDFF1E3}" presName="parentText" presStyleLbl="alignNode1" presStyleIdx="0" presStyleCnt="3">
        <dgm:presLayoutVars>
          <dgm:chMax val="1"/>
          <dgm:bulletEnabled val="1"/>
        </dgm:presLayoutVars>
      </dgm:prSet>
      <dgm:spPr/>
      <dgm:t>
        <a:bodyPr/>
        <a:lstStyle/>
        <a:p>
          <a:endParaRPr lang="en-US"/>
        </a:p>
      </dgm:t>
    </dgm:pt>
    <dgm:pt modelId="{DF9B77B4-9E25-4001-A409-90B0BE564BF7}" type="pres">
      <dgm:prSet presAssocID="{0F416635-FE5F-4E0D-9BDD-161C7EDFF1E3}" presName="descendantText" presStyleLbl="alignAcc1" presStyleIdx="0" presStyleCnt="3">
        <dgm:presLayoutVars>
          <dgm:bulletEnabled val="1"/>
        </dgm:presLayoutVars>
      </dgm:prSet>
      <dgm:spPr/>
      <dgm:t>
        <a:bodyPr/>
        <a:lstStyle/>
        <a:p>
          <a:endParaRPr lang="en-US"/>
        </a:p>
      </dgm:t>
    </dgm:pt>
    <dgm:pt modelId="{296F6B40-F892-4608-B6C2-8831029402E4}" type="pres">
      <dgm:prSet presAssocID="{92AEF6A5-1DD2-4F1E-9BF9-EE156792ECB3}" presName="sp" presStyleCnt="0"/>
      <dgm:spPr/>
      <dgm:t>
        <a:bodyPr/>
        <a:lstStyle/>
        <a:p>
          <a:endParaRPr lang="en-US"/>
        </a:p>
      </dgm:t>
    </dgm:pt>
    <dgm:pt modelId="{E77EF676-D402-4998-BEA0-6F4527B335AB}" type="pres">
      <dgm:prSet presAssocID="{7A77A4EB-605F-4528-98F5-4069F8818988}" presName="composite" presStyleCnt="0"/>
      <dgm:spPr/>
      <dgm:t>
        <a:bodyPr/>
        <a:lstStyle/>
        <a:p>
          <a:endParaRPr lang="en-US"/>
        </a:p>
      </dgm:t>
    </dgm:pt>
    <dgm:pt modelId="{72F80639-AE52-4587-BF51-B38738A0218E}" type="pres">
      <dgm:prSet presAssocID="{7A77A4EB-605F-4528-98F5-4069F8818988}" presName="parentText" presStyleLbl="alignNode1" presStyleIdx="1" presStyleCnt="3">
        <dgm:presLayoutVars>
          <dgm:chMax val="1"/>
          <dgm:bulletEnabled val="1"/>
        </dgm:presLayoutVars>
      </dgm:prSet>
      <dgm:spPr/>
      <dgm:t>
        <a:bodyPr/>
        <a:lstStyle/>
        <a:p>
          <a:endParaRPr lang="en-US"/>
        </a:p>
      </dgm:t>
    </dgm:pt>
    <dgm:pt modelId="{86413194-81C1-45C2-B786-72EEE514028A}" type="pres">
      <dgm:prSet presAssocID="{7A77A4EB-605F-4528-98F5-4069F8818988}" presName="descendantText" presStyleLbl="alignAcc1" presStyleIdx="1" presStyleCnt="3">
        <dgm:presLayoutVars>
          <dgm:bulletEnabled val="1"/>
        </dgm:presLayoutVars>
      </dgm:prSet>
      <dgm:spPr/>
      <dgm:t>
        <a:bodyPr/>
        <a:lstStyle/>
        <a:p>
          <a:endParaRPr lang="en-US"/>
        </a:p>
      </dgm:t>
    </dgm:pt>
    <dgm:pt modelId="{A9876F02-EEDF-496C-B715-AB56D8ACB45F}" type="pres">
      <dgm:prSet presAssocID="{BC4AFDC2-C18A-4F1D-A137-6EF7F27B72DE}" presName="sp" presStyleCnt="0"/>
      <dgm:spPr/>
      <dgm:t>
        <a:bodyPr/>
        <a:lstStyle/>
        <a:p>
          <a:endParaRPr lang="en-US"/>
        </a:p>
      </dgm:t>
    </dgm:pt>
    <dgm:pt modelId="{FE87892B-CEC8-42D4-B160-4FA0B15752BE}" type="pres">
      <dgm:prSet presAssocID="{19818012-46F9-4596-BEA9-EA8F38983A06}" presName="composite" presStyleCnt="0"/>
      <dgm:spPr/>
      <dgm:t>
        <a:bodyPr/>
        <a:lstStyle/>
        <a:p>
          <a:endParaRPr lang="en-US"/>
        </a:p>
      </dgm:t>
    </dgm:pt>
    <dgm:pt modelId="{46FC20B1-F9AC-4B97-BE1B-7237D230B61E}" type="pres">
      <dgm:prSet presAssocID="{19818012-46F9-4596-BEA9-EA8F38983A06}" presName="parentText" presStyleLbl="alignNode1" presStyleIdx="2" presStyleCnt="3">
        <dgm:presLayoutVars>
          <dgm:chMax val="1"/>
          <dgm:bulletEnabled val="1"/>
        </dgm:presLayoutVars>
      </dgm:prSet>
      <dgm:spPr/>
      <dgm:t>
        <a:bodyPr/>
        <a:lstStyle/>
        <a:p>
          <a:endParaRPr lang="en-US"/>
        </a:p>
      </dgm:t>
    </dgm:pt>
    <dgm:pt modelId="{CD371621-B6E6-443D-925C-A2B349F52A1A}" type="pres">
      <dgm:prSet presAssocID="{19818012-46F9-4596-BEA9-EA8F38983A06}" presName="descendantText" presStyleLbl="alignAcc1" presStyleIdx="2" presStyleCnt="3">
        <dgm:presLayoutVars>
          <dgm:bulletEnabled val="1"/>
        </dgm:presLayoutVars>
      </dgm:prSet>
      <dgm:spPr/>
      <dgm:t>
        <a:bodyPr/>
        <a:lstStyle/>
        <a:p>
          <a:endParaRPr lang="en-US"/>
        </a:p>
      </dgm:t>
    </dgm:pt>
  </dgm:ptLst>
  <dgm:cxnLst>
    <dgm:cxn modelId="{D1164125-4833-4360-9B5F-FECD758A0F7E}" srcId="{709E6E4B-150F-45A9-9D78-D7848CD25E28}" destId="{0F416635-FE5F-4E0D-9BDD-161C7EDFF1E3}" srcOrd="0" destOrd="0" parTransId="{582F2477-A558-4DC1-82FA-0E13533822AD}" sibTransId="{92AEF6A5-1DD2-4F1E-9BF9-EE156792ECB3}"/>
    <dgm:cxn modelId="{6A904C52-DE10-45FA-991B-C17C20DEEE16}" srcId="{7A77A4EB-605F-4528-98F5-4069F8818988}" destId="{789A70D4-4BF9-4D31-B0A5-9A9671914A8D}" srcOrd="0" destOrd="0" parTransId="{48BDB808-2EA7-4E46-8CF4-29A04188E84F}" sibTransId="{E29A9833-B6E4-428F-A0C1-42A31F9C5D91}"/>
    <dgm:cxn modelId="{FE9E8E8A-1B69-49FE-97FD-8A80B1EE2A66}" srcId="{709E6E4B-150F-45A9-9D78-D7848CD25E28}" destId="{7A77A4EB-605F-4528-98F5-4069F8818988}" srcOrd="1" destOrd="0" parTransId="{2087A200-D9DF-473D-873C-0EFC6BD45B6B}" sibTransId="{BC4AFDC2-C18A-4F1D-A137-6EF7F27B72DE}"/>
    <dgm:cxn modelId="{3EB2883A-AC2D-4F60-AFEF-90F4B5899445}" type="presOf" srcId="{13140FAF-4A12-4C93-933D-A3BC69510592}" destId="{CD371621-B6E6-443D-925C-A2B349F52A1A}" srcOrd="0" destOrd="0" presId="urn:microsoft.com/office/officeart/2005/8/layout/chevron2"/>
    <dgm:cxn modelId="{1BF470F2-9378-454C-AEFB-07D93222FFB0}" srcId="{19818012-46F9-4596-BEA9-EA8F38983A06}" destId="{0A335EA2-C609-424F-8823-7A801419FD12}" srcOrd="1" destOrd="0" parTransId="{F14C2FE4-4065-4DBD-8157-88BDFC7967EA}" sibTransId="{DB803B05-BD4F-4B42-B039-B135EEC0338D}"/>
    <dgm:cxn modelId="{72FB24F3-AD2D-486F-B2C8-4F10314F64BB}" srcId="{709E6E4B-150F-45A9-9D78-D7848CD25E28}" destId="{19818012-46F9-4596-BEA9-EA8F38983A06}" srcOrd="2" destOrd="0" parTransId="{F34A0A84-C1D8-4AF1-85A5-F5FD2ED0C9F9}" sibTransId="{E98AEEB0-2C06-4CA7-84EA-A344FC42F592}"/>
    <dgm:cxn modelId="{8A9599B1-AB4A-4AB7-B4BC-10D465B0A8EF}" srcId="{0F416635-FE5F-4E0D-9BDD-161C7EDFF1E3}" destId="{2823F5C1-AC63-4950-8750-A7271F687565}" srcOrd="4" destOrd="0" parTransId="{BD4B36CA-5CB9-4F2B-8F20-3B376B061908}" sibTransId="{0949934C-FC38-496A-9750-19AA7AB9BFE2}"/>
    <dgm:cxn modelId="{3680094C-FBAB-430C-9704-964988189A3A}" type="presOf" srcId="{36B01173-9AD2-4BD5-B329-28D8E7362C6D}" destId="{DF9B77B4-9E25-4001-A409-90B0BE564BF7}" srcOrd="0" destOrd="0" presId="urn:microsoft.com/office/officeart/2005/8/layout/chevron2"/>
    <dgm:cxn modelId="{5678C080-75C5-4000-A955-624D2E8156F8}" type="presOf" srcId="{F623694A-335B-4324-982F-9F647A0F732D}" destId="{DF9B77B4-9E25-4001-A409-90B0BE564BF7}" srcOrd="0" destOrd="2" presId="urn:microsoft.com/office/officeart/2005/8/layout/chevron2"/>
    <dgm:cxn modelId="{4C92218F-0378-4D48-9353-031389D6E5E4}" type="presOf" srcId="{789A70D4-4BF9-4D31-B0A5-9A9671914A8D}" destId="{86413194-81C1-45C2-B786-72EEE514028A}" srcOrd="0" destOrd="0" presId="urn:microsoft.com/office/officeart/2005/8/layout/chevron2"/>
    <dgm:cxn modelId="{A53C03C1-2A6A-4D28-8C7C-F927E3E237DA}" type="presOf" srcId="{12186B9E-DDBD-4A76-8DAD-A53D1F7C9293}" destId="{DF9B77B4-9E25-4001-A409-90B0BE564BF7}" srcOrd="0" destOrd="3" presId="urn:microsoft.com/office/officeart/2005/8/layout/chevron2"/>
    <dgm:cxn modelId="{AFF556DD-A0B0-4B61-B0C7-7AF36ADDCF3C}" type="presOf" srcId="{0A335EA2-C609-424F-8823-7A801419FD12}" destId="{CD371621-B6E6-443D-925C-A2B349F52A1A}" srcOrd="0" destOrd="1" presId="urn:microsoft.com/office/officeart/2005/8/layout/chevron2"/>
    <dgm:cxn modelId="{5223CFAC-504E-4D4E-9E35-8273BF991001}" type="presOf" srcId="{0F416635-FE5F-4E0D-9BDD-161C7EDFF1E3}" destId="{6A78A4D0-22CB-4525-B493-D570AD8ECDB0}" srcOrd="0" destOrd="0" presId="urn:microsoft.com/office/officeart/2005/8/layout/chevron2"/>
    <dgm:cxn modelId="{5B67E466-5C04-41B9-8BC8-BDFC8D5F16D6}" type="presOf" srcId="{BE374B4C-BC78-41E6-93A4-D62BF860C606}" destId="{86413194-81C1-45C2-B786-72EEE514028A}" srcOrd="0" destOrd="1" presId="urn:microsoft.com/office/officeart/2005/8/layout/chevron2"/>
    <dgm:cxn modelId="{6CC3851A-F3B3-4E50-A370-E0346BBAA250}" type="presOf" srcId="{709E6E4B-150F-45A9-9D78-D7848CD25E28}" destId="{C8D80027-A069-4929-AD95-ED17502040FF}" srcOrd="0" destOrd="0" presId="urn:microsoft.com/office/officeart/2005/8/layout/chevron2"/>
    <dgm:cxn modelId="{DC3DA53D-B309-43C8-95E7-5132356CBDEC}" type="presOf" srcId="{2823F5C1-AC63-4950-8750-A7271F687565}" destId="{DF9B77B4-9E25-4001-A409-90B0BE564BF7}" srcOrd="0" destOrd="4" presId="urn:microsoft.com/office/officeart/2005/8/layout/chevron2"/>
    <dgm:cxn modelId="{E1D4A261-BFD6-490C-97BC-B41DFCAC117F}" srcId="{19818012-46F9-4596-BEA9-EA8F38983A06}" destId="{13140FAF-4A12-4C93-933D-A3BC69510592}" srcOrd="0" destOrd="0" parTransId="{163C82E5-BC16-45A5-9EAB-2A3B9B2F6D52}" sibTransId="{0EF6FA62-04A2-4659-AF5B-D79FA513996C}"/>
    <dgm:cxn modelId="{8936BE53-D71D-4254-885C-E3176252C76F}" srcId="{0F416635-FE5F-4E0D-9BDD-161C7EDFF1E3}" destId="{12186B9E-DDBD-4A76-8DAD-A53D1F7C9293}" srcOrd="3" destOrd="0" parTransId="{10A43813-CAE9-46B9-9CA1-B6D459D2AB67}" sibTransId="{510B02B5-6534-4375-9FBB-E04FECC7FAD2}"/>
    <dgm:cxn modelId="{1C038CE0-90D3-4613-8764-4AF9A6DFD888}" srcId="{0F416635-FE5F-4E0D-9BDD-161C7EDFF1E3}" destId="{F623694A-335B-4324-982F-9F647A0F732D}" srcOrd="2" destOrd="0" parTransId="{FFA08E29-C45E-4465-B67D-24C656167DDE}" sibTransId="{17DF13B7-2213-4626-9784-CF46EF779263}"/>
    <dgm:cxn modelId="{793974E8-1C2A-4866-8D6D-C54F72B0C0B2}" srcId="{0F416635-FE5F-4E0D-9BDD-161C7EDFF1E3}" destId="{36B01173-9AD2-4BD5-B329-28D8E7362C6D}" srcOrd="0" destOrd="0" parTransId="{A07B6725-0535-4C63-9F03-4233518B0F8A}" sibTransId="{B7E76E7C-E0A1-4CBD-A4CC-87BFC30E73C3}"/>
    <dgm:cxn modelId="{2CC19A5F-79AB-44AE-AE6E-A475237A4672}" srcId="{0F416635-FE5F-4E0D-9BDD-161C7EDFF1E3}" destId="{C8C423F2-E1A5-4596-B16A-AE7FD7B8459A}" srcOrd="1" destOrd="0" parTransId="{C19F4ABD-87B9-4598-B34F-359D286E7783}" sibTransId="{ED346E42-37FA-4AB1-825C-CE4221C4394E}"/>
    <dgm:cxn modelId="{EF2AF1F0-ECFB-479D-A50D-D44440ED82A5}" type="presOf" srcId="{19818012-46F9-4596-BEA9-EA8F38983A06}" destId="{46FC20B1-F9AC-4B97-BE1B-7237D230B61E}" srcOrd="0" destOrd="0" presId="urn:microsoft.com/office/officeart/2005/8/layout/chevron2"/>
    <dgm:cxn modelId="{7519C5BF-40D1-42BA-AC8C-8D4CDFD4B58C}" srcId="{7A77A4EB-605F-4528-98F5-4069F8818988}" destId="{BE374B4C-BC78-41E6-93A4-D62BF860C606}" srcOrd="1" destOrd="0" parTransId="{F086C8F9-D195-44EE-B595-97312AD9A66B}" sibTransId="{B8A984F0-8D7F-4247-9B61-C23551787F82}"/>
    <dgm:cxn modelId="{2E695FAE-0652-4D84-B3B8-252C44D2F4BB}" type="presOf" srcId="{C8C423F2-E1A5-4596-B16A-AE7FD7B8459A}" destId="{DF9B77B4-9E25-4001-A409-90B0BE564BF7}" srcOrd="0" destOrd="1" presId="urn:microsoft.com/office/officeart/2005/8/layout/chevron2"/>
    <dgm:cxn modelId="{E796901E-297D-43BF-865D-76CDEEAB222D}" type="presOf" srcId="{7A77A4EB-605F-4528-98F5-4069F8818988}" destId="{72F80639-AE52-4587-BF51-B38738A0218E}" srcOrd="0" destOrd="0" presId="urn:microsoft.com/office/officeart/2005/8/layout/chevron2"/>
    <dgm:cxn modelId="{9A6E996C-930C-45C5-973B-8AF205EFDF94}" type="presParOf" srcId="{C8D80027-A069-4929-AD95-ED17502040FF}" destId="{29DD2D60-A78D-4613-AE7C-5F5D0B48154D}" srcOrd="0" destOrd="0" presId="urn:microsoft.com/office/officeart/2005/8/layout/chevron2"/>
    <dgm:cxn modelId="{57E3C676-0591-4C8F-84DA-BF74B137DE25}" type="presParOf" srcId="{29DD2D60-A78D-4613-AE7C-5F5D0B48154D}" destId="{6A78A4D0-22CB-4525-B493-D570AD8ECDB0}" srcOrd="0" destOrd="0" presId="urn:microsoft.com/office/officeart/2005/8/layout/chevron2"/>
    <dgm:cxn modelId="{4DBA9732-3973-4F47-B6FA-5246AE55F048}" type="presParOf" srcId="{29DD2D60-A78D-4613-AE7C-5F5D0B48154D}" destId="{DF9B77B4-9E25-4001-A409-90B0BE564BF7}" srcOrd="1" destOrd="0" presId="urn:microsoft.com/office/officeart/2005/8/layout/chevron2"/>
    <dgm:cxn modelId="{223A2A6F-3D54-4241-BE56-86AF19DC32F6}" type="presParOf" srcId="{C8D80027-A069-4929-AD95-ED17502040FF}" destId="{296F6B40-F892-4608-B6C2-8831029402E4}" srcOrd="1" destOrd="0" presId="urn:microsoft.com/office/officeart/2005/8/layout/chevron2"/>
    <dgm:cxn modelId="{4B86EEBB-BC20-4DF6-9AD6-0F3F9F2102B7}" type="presParOf" srcId="{C8D80027-A069-4929-AD95-ED17502040FF}" destId="{E77EF676-D402-4998-BEA0-6F4527B335AB}" srcOrd="2" destOrd="0" presId="urn:microsoft.com/office/officeart/2005/8/layout/chevron2"/>
    <dgm:cxn modelId="{F84AD7CB-E2E9-4FD0-9CF6-A781F19FF171}" type="presParOf" srcId="{E77EF676-D402-4998-BEA0-6F4527B335AB}" destId="{72F80639-AE52-4587-BF51-B38738A0218E}" srcOrd="0" destOrd="0" presId="urn:microsoft.com/office/officeart/2005/8/layout/chevron2"/>
    <dgm:cxn modelId="{DEA4056C-4533-46F8-8A33-43347854A50B}" type="presParOf" srcId="{E77EF676-D402-4998-BEA0-6F4527B335AB}" destId="{86413194-81C1-45C2-B786-72EEE514028A}" srcOrd="1" destOrd="0" presId="urn:microsoft.com/office/officeart/2005/8/layout/chevron2"/>
    <dgm:cxn modelId="{E8499821-3FEE-444E-96DD-8C6B31E8F2C2}" type="presParOf" srcId="{C8D80027-A069-4929-AD95-ED17502040FF}" destId="{A9876F02-EEDF-496C-B715-AB56D8ACB45F}" srcOrd="3" destOrd="0" presId="urn:microsoft.com/office/officeart/2005/8/layout/chevron2"/>
    <dgm:cxn modelId="{DDC54C21-FAD6-4BC9-9F84-ACCE0FF1C1D2}" type="presParOf" srcId="{C8D80027-A069-4929-AD95-ED17502040FF}" destId="{FE87892B-CEC8-42D4-B160-4FA0B15752BE}" srcOrd="4" destOrd="0" presId="urn:microsoft.com/office/officeart/2005/8/layout/chevron2"/>
    <dgm:cxn modelId="{111EC4F1-CF89-4DEE-9AFD-C688725F3482}" type="presParOf" srcId="{FE87892B-CEC8-42D4-B160-4FA0B15752BE}" destId="{46FC20B1-F9AC-4B97-BE1B-7237D230B61E}" srcOrd="0" destOrd="0" presId="urn:microsoft.com/office/officeart/2005/8/layout/chevron2"/>
    <dgm:cxn modelId="{D6F459A5-599A-4A49-9053-7897702EDA71}" type="presParOf" srcId="{FE87892B-CEC8-42D4-B160-4FA0B15752BE}" destId="{CD371621-B6E6-443D-925C-A2B349F52A1A}" srcOrd="1" destOrd="0" presId="urn:microsoft.com/office/officeart/2005/8/layout/chevron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11.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05138" cy="461963"/>
          </a:xfrm>
          <a:prstGeom prst="rect">
            <a:avLst/>
          </a:prstGeom>
        </p:spPr>
        <p:txBody>
          <a:bodyPr vert="horz" lIns="92382" tIns="46191" rIns="92382" bIns="46191" rtlCol="0"/>
          <a:lstStyle>
            <a:lvl1pPr algn="l" fontAlgn="auto">
              <a:spcBef>
                <a:spcPts val="0"/>
              </a:spcBef>
              <a:spcAft>
                <a:spcPts val="0"/>
              </a:spcAft>
              <a:defRPr sz="1200">
                <a:latin typeface="+mn-lt"/>
                <a:cs typeface="+mn-cs"/>
              </a:defRPr>
            </a:lvl1pPr>
          </a:lstStyle>
          <a:p>
            <a:pPr>
              <a:defRPr/>
            </a:pPr>
            <a:endParaRPr lang="en-US"/>
          </a:p>
        </p:txBody>
      </p:sp>
      <p:sp>
        <p:nvSpPr>
          <p:cNvPr id="3" name="Date Placeholder 2"/>
          <p:cNvSpPr>
            <a:spLocks noGrp="1"/>
          </p:cNvSpPr>
          <p:nvPr>
            <p:ph type="dt" sz="quarter" idx="1"/>
          </p:nvPr>
        </p:nvSpPr>
        <p:spPr>
          <a:xfrm>
            <a:off x="3927475" y="0"/>
            <a:ext cx="3005138" cy="461963"/>
          </a:xfrm>
          <a:prstGeom prst="rect">
            <a:avLst/>
          </a:prstGeom>
        </p:spPr>
        <p:txBody>
          <a:bodyPr vert="horz" lIns="92382" tIns="46191" rIns="92382" bIns="46191" rtlCol="0"/>
          <a:lstStyle>
            <a:lvl1pPr algn="r" fontAlgn="auto">
              <a:spcBef>
                <a:spcPts val="0"/>
              </a:spcBef>
              <a:spcAft>
                <a:spcPts val="0"/>
              </a:spcAft>
              <a:defRPr sz="1200" smtClean="0">
                <a:latin typeface="+mn-lt"/>
                <a:cs typeface="+mn-cs"/>
              </a:defRPr>
            </a:lvl1pPr>
          </a:lstStyle>
          <a:p>
            <a:pPr>
              <a:defRPr/>
            </a:pPr>
            <a:fld id="{6CACA914-BAE5-4052-AA38-D02A160FB926}" type="datetimeFigureOut">
              <a:rPr lang="en-US"/>
              <a:pPr>
                <a:defRPr/>
              </a:pPr>
              <a:t>8/12/2013</a:t>
            </a:fld>
            <a:endParaRPr lang="en-US"/>
          </a:p>
        </p:txBody>
      </p:sp>
      <p:sp>
        <p:nvSpPr>
          <p:cNvPr id="4" name="Footer Placeholder 3"/>
          <p:cNvSpPr>
            <a:spLocks noGrp="1"/>
          </p:cNvSpPr>
          <p:nvPr>
            <p:ph type="ftr" sz="quarter" idx="2"/>
          </p:nvPr>
        </p:nvSpPr>
        <p:spPr>
          <a:xfrm>
            <a:off x="0" y="8769350"/>
            <a:ext cx="3005138" cy="461963"/>
          </a:xfrm>
          <a:prstGeom prst="rect">
            <a:avLst/>
          </a:prstGeom>
        </p:spPr>
        <p:txBody>
          <a:bodyPr vert="horz" lIns="92382" tIns="46191" rIns="92382" bIns="46191" rtlCol="0" anchor="b"/>
          <a:lstStyle>
            <a:lvl1pPr algn="l" fontAlgn="auto">
              <a:spcBef>
                <a:spcPts val="0"/>
              </a:spcBef>
              <a:spcAft>
                <a:spcPts val="0"/>
              </a:spcAft>
              <a:defRPr sz="1200">
                <a:latin typeface="+mn-lt"/>
                <a:cs typeface="+mn-cs"/>
              </a:defRPr>
            </a:lvl1pPr>
          </a:lstStyle>
          <a:p>
            <a:pPr>
              <a:defRPr/>
            </a:pPr>
            <a:endParaRPr lang="en-US"/>
          </a:p>
        </p:txBody>
      </p:sp>
      <p:sp>
        <p:nvSpPr>
          <p:cNvPr id="5" name="Slide Number Placeholder 4"/>
          <p:cNvSpPr>
            <a:spLocks noGrp="1"/>
          </p:cNvSpPr>
          <p:nvPr>
            <p:ph type="sldNum" sz="quarter" idx="3"/>
          </p:nvPr>
        </p:nvSpPr>
        <p:spPr>
          <a:xfrm>
            <a:off x="3927475" y="8769350"/>
            <a:ext cx="3005138" cy="461963"/>
          </a:xfrm>
          <a:prstGeom prst="rect">
            <a:avLst/>
          </a:prstGeom>
        </p:spPr>
        <p:txBody>
          <a:bodyPr vert="horz" lIns="92382" tIns="46191" rIns="92382" bIns="46191" rtlCol="0" anchor="b"/>
          <a:lstStyle>
            <a:lvl1pPr algn="r" fontAlgn="auto">
              <a:spcBef>
                <a:spcPts val="0"/>
              </a:spcBef>
              <a:spcAft>
                <a:spcPts val="0"/>
              </a:spcAft>
              <a:defRPr sz="1200" smtClean="0">
                <a:latin typeface="+mn-lt"/>
                <a:cs typeface="+mn-cs"/>
              </a:defRPr>
            </a:lvl1pPr>
          </a:lstStyle>
          <a:p>
            <a:pPr>
              <a:defRPr/>
            </a:pPr>
            <a:fld id="{C0F74169-B6FB-4AE1-A0A5-A9E31419DE9E}" type="slidenum">
              <a:rPr lang="en-US"/>
              <a:pPr>
                <a:defRPr/>
              </a:pPr>
              <a:t>‹#›</a:t>
            </a:fld>
            <a:endParaRPr lang="en-US"/>
          </a:p>
        </p:txBody>
      </p:sp>
    </p:spTree>
    <p:extLst>
      <p:ext uri="{BB962C8B-B14F-4D97-AF65-F5344CB8AC3E}">
        <p14:creationId xmlns:p14="http://schemas.microsoft.com/office/powerpoint/2010/main" val="175400281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10.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05138" cy="461963"/>
          </a:xfrm>
          <a:prstGeom prst="rect">
            <a:avLst/>
          </a:prstGeom>
        </p:spPr>
        <p:txBody>
          <a:bodyPr vert="horz" lIns="92382" tIns="46191" rIns="92382" bIns="46191" rtlCol="0"/>
          <a:lstStyle>
            <a:lvl1pPr algn="l" fontAlgn="auto">
              <a:spcBef>
                <a:spcPts val="0"/>
              </a:spcBef>
              <a:spcAft>
                <a:spcPts val="0"/>
              </a:spcAft>
              <a:defRPr sz="1200">
                <a:latin typeface="+mn-lt"/>
                <a:cs typeface="+mn-cs"/>
              </a:defRPr>
            </a:lvl1pPr>
          </a:lstStyle>
          <a:p>
            <a:pPr>
              <a:defRPr/>
            </a:pPr>
            <a:endParaRPr lang="en-US"/>
          </a:p>
        </p:txBody>
      </p:sp>
      <p:sp>
        <p:nvSpPr>
          <p:cNvPr id="3" name="Date Placeholder 2"/>
          <p:cNvSpPr>
            <a:spLocks noGrp="1"/>
          </p:cNvSpPr>
          <p:nvPr>
            <p:ph type="dt" idx="1"/>
          </p:nvPr>
        </p:nvSpPr>
        <p:spPr>
          <a:xfrm>
            <a:off x="3927475" y="0"/>
            <a:ext cx="3005138" cy="461963"/>
          </a:xfrm>
          <a:prstGeom prst="rect">
            <a:avLst/>
          </a:prstGeom>
        </p:spPr>
        <p:txBody>
          <a:bodyPr vert="horz" lIns="92382" tIns="46191" rIns="92382" bIns="46191" rtlCol="0"/>
          <a:lstStyle>
            <a:lvl1pPr algn="r" fontAlgn="auto">
              <a:spcBef>
                <a:spcPts val="0"/>
              </a:spcBef>
              <a:spcAft>
                <a:spcPts val="0"/>
              </a:spcAft>
              <a:defRPr sz="1200" smtClean="0">
                <a:latin typeface="+mn-lt"/>
                <a:cs typeface="+mn-cs"/>
              </a:defRPr>
            </a:lvl1pPr>
          </a:lstStyle>
          <a:p>
            <a:pPr>
              <a:defRPr/>
            </a:pPr>
            <a:fld id="{BFF675BE-14B6-4827-A58B-871E9477917B}" type="datetimeFigureOut">
              <a:rPr lang="en-US"/>
              <a:pPr>
                <a:defRPr/>
              </a:pPr>
              <a:t>8/12/2013</a:t>
            </a:fld>
            <a:endParaRPr lang="en-US"/>
          </a:p>
        </p:txBody>
      </p:sp>
      <p:sp>
        <p:nvSpPr>
          <p:cNvPr id="4" name="Slide Image Placeholder 3"/>
          <p:cNvSpPr>
            <a:spLocks noGrp="1" noRot="1" noChangeAspect="1"/>
          </p:cNvSpPr>
          <p:nvPr>
            <p:ph type="sldImg" idx="2"/>
          </p:nvPr>
        </p:nvSpPr>
        <p:spPr>
          <a:xfrm>
            <a:off x="1158875" y="692150"/>
            <a:ext cx="4616450" cy="3462338"/>
          </a:xfrm>
          <a:prstGeom prst="rect">
            <a:avLst/>
          </a:prstGeom>
          <a:noFill/>
          <a:ln w="12700">
            <a:solidFill>
              <a:prstClr val="black"/>
            </a:solidFill>
          </a:ln>
        </p:spPr>
        <p:txBody>
          <a:bodyPr vert="horz" lIns="92382" tIns="46191" rIns="92382" bIns="46191" rtlCol="0" anchor="ctr"/>
          <a:lstStyle/>
          <a:p>
            <a:pPr lvl="0"/>
            <a:endParaRPr lang="en-US" noProof="0"/>
          </a:p>
        </p:txBody>
      </p:sp>
      <p:sp>
        <p:nvSpPr>
          <p:cNvPr id="5" name="Notes Placeholder 4"/>
          <p:cNvSpPr>
            <a:spLocks noGrp="1"/>
          </p:cNvSpPr>
          <p:nvPr>
            <p:ph type="body" sz="quarter" idx="3"/>
          </p:nvPr>
        </p:nvSpPr>
        <p:spPr>
          <a:xfrm>
            <a:off x="693738" y="4386263"/>
            <a:ext cx="5546725" cy="4154487"/>
          </a:xfrm>
          <a:prstGeom prst="rect">
            <a:avLst/>
          </a:prstGeom>
        </p:spPr>
        <p:txBody>
          <a:bodyPr vert="horz" lIns="92382" tIns="46191" rIns="92382" bIns="46191"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Footer Placeholder 5"/>
          <p:cNvSpPr>
            <a:spLocks noGrp="1"/>
          </p:cNvSpPr>
          <p:nvPr>
            <p:ph type="ftr" sz="quarter" idx="4"/>
          </p:nvPr>
        </p:nvSpPr>
        <p:spPr>
          <a:xfrm>
            <a:off x="0" y="8769350"/>
            <a:ext cx="3005138" cy="461963"/>
          </a:xfrm>
          <a:prstGeom prst="rect">
            <a:avLst/>
          </a:prstGeom>
        </p:spPr>
        <p:txBody>
          <a:bodyPr vert="horz" lIns="92382" tIns="46191" rIns="92382" bIns="46191" rtlCol="0" anchor="b"/>
          <a:lstStyle>
            <a:lvl1pPr algn="l" fontAlgn="auto">
              <a:spcBef>
                <a:spcPts val="0"/>
              </a:spcBef>
              <a:spcAft>
                <a:spcPts val="0"/>
              </a:spcAft>
              <a:defRPr sz="1200">
                <a:latin typeface="+mn-lt"/>
                <a:cs typeface="+mn-cs"/>
              </a:defRPr>
            </a:lvl1pPr>
          </a:lstStyle>
          <a:p>
            <a:pPr>
              <a:defRPr/>
            </a:pPr>
            <a:endParaRPr lang="en-US"/>
          </a:p>
        </p:txBody>
      </p:sp>
      <p:sp>
        <p:nvSpPr>
          <p:cNvPr id="7" name="Slide Number Placeholder 6"/>
          <p:cNvSpPr>
            <a:spLocks noGrp="1"/>
          </p:cNvSpPr>
          <p:nvPr>
            <p:ph type="sldNum" sz="quarter" idx="5"/>
          </p:nvPr>
        </p:nvSpPr>
        <p:spPr>
          <a:xfrm>
            <a:off x="3927475" y="8769350"/>
            <a:ext cx="3005138" cy="461963"/>
          </a:xfrm>
          <a:prstGeom prst="rect">
            <a:avLst/>
          </a:prstGeom>
        </p:spPr>
        <p:txBody>
          <a:bodyPr vert="horz" lIns="92382" tIns="46191" rIns="92382" bIns="46191" rtlCol="0" anchor="b"/>
          <a:lstStyle>
            <a:lvl1pPr algn="r" fontAlgn="auto">
              <a:spcBef>
                <a:spcPts val="0"/>
              </a:spcBef>
              <a:spcAft>
                <a:spcPts val="0"/>
              </a:spcAft>
              <a:defRPr sz="1200" smtClean="0">
                <a:latin typeface="+mn-lt"/>
                <a:cs typeface="+mn-cs"/>
              </a:defRPr>
            </a:lvl1pPr>
          </a:lstStyle>
          <a:p>
            <a:pPr>
              <a:defRPr/>
            </a:pPr>
            <a:fld id="{398F7F50-4B81-42C0-B91E-19C63ED28BFF}" type="slidenum">
              <a:rPr lang="en-US"/>
              <a:pPr>
                <a:defRPr/>
              </a:pPr>
              <a:t>‹#›</a:t>
            </a:fld>
            <a:endParaRPr lang="en-US"/>
          </a:p>
        </p:txBody>
      </p:sp>
    </p:spTree>
    <p:extLst>
      <p:ext uri="{BB962C8B-B14F-4D97-AF65-F5344CB8AC3E}">
        <p14:creationId xmlns:p14="http://schemas.microsoft.com/office/powerpoint/2010/main" val="2020321231"/>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mn-lt"/>
        <a:ea typeface="+mn-ea"/>
        <a:cs typeface="+mn-cs"/>
      </a:defRPr>
    </a:lvl1pPr>
    <a:lvl2pPr marL="457200" algn="l" rtl="0" fontAlgn="base">
      <a:spcBef>
        <a:spcPct val="30000"/>
      </a:spcBef>
      <a:spcAft>
        <a:spcPct val="0"/>
      </a:spcAft>
      <a:defRPr sz="1200" kern="1200">
        <a:solidFill>
          <a:schemeClr val="tx1"/>
        </a:solidFill>
        <a:latin typeface="+mn-lt"/>
        <a:ea typeface="+mn-ea"/>
        <a:cs typeface="+mn-cs"/>
      </a:defRPr>
    </a:lvl2pPr>
    <a:lvl3pPr marL="914400" algn="l" rtl="0" fontAlgn="base">
      <a:spcBef>
        <a:spcPct val="30000"/>
      </a:spcBef>
      <a:spcAft>
        <a:spcPct val="0"/>
      </a:spcAft>
      <a:defRPr sz="1200" kern="1200">
        <a:solidFill>
          <a:schemeClr val="tx1"/>
        </a:solidFill>
        <a:latin typeface="+mn-lt"/>
        <a:ea typeface="+mn-ea"/>
        <a:cs typeface="+mn-cs"/>
      </a:defRPr>
    </a:lvl3pPr>
    <a:lvl4pPr marL="1371600" algn="l" rtl="0" fontAlgn="base">
      <a:spcBef>
        <a:spcPct val="30000"/>
      </a:spcBef>
      <a:spcAft>
        <a:spcPct val="0"/>
      </a:spcAft>
      <a:defRPr sz="1200" kern="1200">
        <a:solidFill>
          <a:schemeClr val="tx1"/>
        </a:solidFill>
        <a:latin typeface="+mn-lt"/>
        <a:ea typeface="+mn-ea"/>
        <a:cs typeface="+mn-cs"/>
      </a:defRPr>
    </a:lvl4pPr>
    <a:lvl5pPr marL="1828800" algn="l" rtl="0" fontAlgn="base">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10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10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10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112.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11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11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Under a new division,</a:t>
            </a:r>
            <a:r>
              <a:rPr lang="en-US" baseline="0" dirty="0" smtClean="0"/>
              <a:t> which </a:t>
            </a:r>
            <a:endParaRPr lang="en-US" dirty="0"/>
          </a:p>
        </p:txBody>
      </p:sp>
      <p:sp>
        <p:nvSpPr>
          <p:cNvPr id="4" name="Slide Number Placeholder 3"/>
          <p:cNvSpPr>
            <a:spLocks noGrp="1"/>
          </p:cNvSpPr>
          <p:nvPr>
            <p:ph type="sldNum" sz="quarter" idx="10"/>
          </p:nvPr>
        </p:nvSpPr>
        <p:spPr/>
        <p:txBody>
          <a:bodyPr/>
          <a:lstStyle/>
          <a:p>
            <a:pPr>
              <a:defRPr/>
            </a:pPr>
            <a:fld id="{398F7F50-4B81-42C0-B91E-19C63ED28BFF}" type="slidenum">
              <a:rPr lang="en-US" smtClean="0"/>
              <a:pPr>
                <a:defRPr/>
              </a:pPr>
              <a:t>4</a:t>
            </a:fld>
            <a:endParaRPr lang="en-US"/>
          </a:p>
        </p:txBody>
      </p:sp>
    </p:spTree>
    <p:extLst>
      <p:ext uri="{BB962C8B-B14F-4D97-AF65-F5344CB8AC3E}">
        <p14:creationId xmlns:p14="http://schemas.microsoft.com/office/powerpoint/2010/main" val="70446393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CPALMS is Florida’s standards</a:t>
            </a:r>
            <a:r>
              <a:rPr lang="en-US" baseline="0" dirty="0" smtClean="0"/>
              <a:t> database; soon it will include our interactive course code directory.</a:t>
            </a:r>
            <a:endParaRPr lang="en-US" dirty="0"/>
          </a:p>
        </p:txBody>
      </p:sp>
      <p:sp>
        <p:nvSpPr>
          <p:cNvPr id="4" name="Slide Number Placeholder 3"/>
          <p:cNvSpPr>
            <a:spLocks noGrp="1"/>
          </p:cNvSpPr>
          <p:nvPr>
            <p:ph type="sldNum" sz="quarter" idx="10"/>
          </p:nvPr>
        </p:nvSpPr>
        <p:spPr/>
        <p:txBody>
          <a:bodyPr/>
          <a:lstStyle/>
          <a:p>
            <a:fld id="{BF36D0A1-8478-4485-A187-8DCAD0A3E663}" type="slidenum">
              <a:rPr lang="en-US" smtClean="0">
                <a:solidFill>
                  <a:prstClr val="black"/>
                </a:solidFill>
              </a:rPr>
              <a:pPr/>
              <a:t>68</a:t>
            </a:fld>
            <a:endParaRPr lang="en-US">
              <a:solidFill>
                <a:prstClr val="black"/>
              </a:solidFill>
            </a:endParaRPr>
          </a:p>
        </p:txBody>
      </p:sp>
    </p:spTree>
    <p:extLst>
      <p:ext uri="{BB962C8B-B14F-4D97-AF65-F5344CB8AC3E}">
        <p14:creationId xmlns:p14="http://schemas.microsoft.com/office/powerpoint/2010/main" val="130155930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D870C8F-BEA3-4478-A291-A04F1B4A71F9}" type="slidenum">
              <a:rPr lang="en-US" smtClean="0">
                <a:solidFill>
                  <a:prstClr val="black"/>
                </a:solidFill>
              </a:rPr>
              <a:pPr/>
              <a:t>70</a:t>
            </a:fld>
            <a:endParaRPr lang="en-US" dirty="0">
              <a:solidFill>
                <a:prstClr val="black"/>
              </a:solidFill>
            </a:endParaRPr>
          </a:p>
        </p:txBody>
      </p:sp>
    </p:spTree>
    <p:extLst>
      <p:ext uri="{BB962C8B-B14F-4D97-AF65-F5344CB8AC3E}">
        <p14:creationId xmlns:p14="http://schemas.microsoft.com/office/powerpoint/2010/main" val="242118023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400" dirty="0">
              <a:latin typeface="Arial" pitchFamily="34" charset="0"/>
              <a:cs typeface="Arial" pitchFamily="34" charset="0"/>
            </a:endParaRPr>
          </a:p>
        </p:txBody>
      </p:sp>
      <p:sp>
        <p:nvSpPr>
          <p:cNvPr id="4" name="Slide Number Placeholder 3"/>
          <p:cNvSpPr>
            <a:spLocks noGrp="1"/>
          </p:cNvSpPr>
          <p:nvPr>
            <p:ph type="sldNum" sz="quarter" idx="10"/>
          </p:nvPr>
        </p:nvSpPr>
        <p:spPr/>
        <p:txBody>
          <a:bodyPr/>
          <a:lstStyle/>
          <a:p>
            <a:fld id="{1D870C8F-BEA3-4478-A291-A04F1B4A71F9}" type="slidenum">
              <a:rPr lang="en-US" smtClean="0">
                <a:solidFill>
                  <a:prstClr val="black"/>
                </a:solidFill>
              </a:rPr>
              <a:pPr/>
              <a:t>71</a:t>
            </a:fld>
            <a:endParaRPr lang="en-US" dirty="0">
              <a:solidFill>
                <a:prstClr val="black"/>
              </a:solidFill>
            </a:endParaRPr>
          </a:p>
        </p:txBody>
      </p:sp>
    </p:spTree>
    <p:extLst>
      <p:ext uri="{BB962C8B-B14F-4D97-AF65-F5344CB8AC3E}">
        <p14:creationId xmlns:p14="http://schemas.microsoft.com/office/powerpoint/2010/main" val="311612491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400" dirty="0">
              <a:latin typeface="Arial" pitchFamily="34" charset="0"/>
              <a:cs typeface="Arial" pitchFamily="34" charset="0"/>
            </a:endParaRPr>
          </a:p>
        </p:txBody>
      </p:sp>
      <p:sp>
        <p:nvSpPr>
          <p:cNvPr id="4" name="Slide Number Placeholder 3"/>
          <p:cNvSpPr>
            <a:spLocks noGrp="1"/>
          </p:cNvSpPr>
          <p:nvPr>
            <p:ph type="sldNum" sz="quarter" idx="10"/>
          </p:nvPr>
        </p:nvSpPr>
        <p:spPr/>
        <p:txBody>
          <a:bodyPr/>
          <a:lstStyle/>
          <a:p>
            <a:fld id="{1D870C8F-BEA3-4478-A291-A04F1B4A71F9}" type="slidenum">
              <a:rPr lang="en-US" smtClean="0">
                <a:solidFill>
                  <a:prstClr val="black"/>
                </a:solidFill>
              </a:rPr>
              <a:pPr/>
              <a:t>72</a:t>
            </a:fld>
            <a:endParaRPr lang="en-US" dirty="0">
              <a:solidFill>
                <a:prstClr val="black"/>
              </a:solidFill>
            </a:endParaRPr>
          </a:p>
        </p:txBody>
      </p:sp>
    </p:spTree>
    <p:extLst>
      <p:ext uri="{BB962C8B-B14F-4D97-AF65-F5344CB8AC3E}">
        <p14:creationId xmlns:p14="http://schemas.microsoft.com/office/powerpoint/2010/main" val="311612491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D870C8F-BEA3-4478-A291-A04F1B4A71F9}" type="slidenum">
              <a:rPr lang="en-US" smtClean="0">
                <a:solidFill>
                  <a:prstClr val="black"/>
                </a:solidFill>
              </a:rPr>
              <a:pPr/>
              <a:t>73</a:t>
            </a:fld>
            <a:endParaRPr lang="en-US">
              <a:solidFill>
                <a:prstClr val="black"/>
              </a:solidFill>
            </a:endParaRPr>
          </a:p>
        </p:txBody>
      </p:sp>
    </p:spTree>
    <p:extLst>
      <p:ext uri="{BB962C8B-B14F-4D97-AF65-F5344CB8AC3E}">
        <p14:creationId xmlns:p14="http://schemas.microsoft.com/office/powerpoint/2010/main" val="62022603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TIES: Teaching Institute for Excellence</a:t>
            </a:r>
            <a:r>
              <a:rPr lang="en-US" baseline="0" dirty="0" smtClean="0"/>
              <a:t> in STEM</a:t>
            </a:r>
          </a:p>
          <a:p>
            <a:r>
              <a:rPr lang="en-US" baseline="0" dirty="0" smtClean="0"/>
              <a:t>Author was the recent STEM Advisor to the White House and U.S.D.O.E. and involved with the development of RTTT and </a:t>
            </a:r>
            <a:r>
              <a:rPr lang="en-US" i="1" baseline="0" dirty="0" smtClean="0"/>
              <a:t>Innovate to Educate reform programs</a:t>
            </a:r>
            <a:r>
              <a:rPr lang="en-US" baseline="0" dirty="0" smtClean="0"/>
              <a:t>.</a:t>
            </a:r>
          </a:p>
          <a:p>
            <a:endParaRPr lang="en-US" baseline="0" dirty="0" smtClean="0"/>
          </a:p>
          <a:p>
            <a:r>
              <a:rPr lang="en-US" baseline="0" dirty="0" smtClean="0"/>
              <a:t>GOAL – shift from isolated, discrete STEM disciplines to scientific understanding and reasoning. </a:t>
            </a:r>
          </a:p>
          <a:p>
            <a:pPr marL="170242" indent="-170242">
              <a:buFont typeface="Arial" pitchFamily="34" charset="0"/>
              <a:buChar char="•"/>
            </a:pPr>
            <a:r>
              <a:rPr lang="en-US" baseline="0" dirty="0" err="1" smtClean="0"/>
              <a:t>Transdisciplinary</a:t>
            </a:r>
            <a:r>
              <a:rPr lang="en-US" baseline="0" dirty="0" smtClean="0"/>
              <a:t> STEM education: teaching from a STEM design perspective.</a:t>
            </a:r>
          </a:p>
          <a:p>
            <a:pPr marL="170242" indent="-170242">
              <a:buFont typeface="Arial" pitchFamily="34" charset="0"/>
              <a:buChar char="•"/>
            </a:pPr>
            <a:endParaRPr lang="en-US" baseline="0" dirty="0" smtClean="0"/>
          </a:p>
          <a:p>
            <a:r>
              <a:rPr lang="en-US" baseline="0" dirty="0" smtClean="0"/>
              <a:t>Problem solvers: </a:t>
            </a:r>
            <a:r>
              <a:rPr lang="en-US" dirty="0" smtClean="0">
                <a:latin typeface="Arial" pitchFamily="34" charset="0"/>
                <a:cs typeface="Arial" pitchFamily="34" charset="0"/>
              </a:rPr>
              <a:t>According to cognitive learning theorists, play is the pre-cursor to problem-solving and questioning is central to play. Problem solvers argue from evidence – similar to CCSS for Literacy and Mathematical Practices.</a:t>
            </a:r>
          </a:p>
          <a:p>
            <a:endParaRPr lang="en-US" baseline="0" dirty="0" smtClean="0"/>
          </a:p>
        </p:txBody>
      </p:sp>
      <p:sp>
        <p:nvSpPr>
          <p:cNvPr id="4" name="Slide Number Placeholder 3"/>
          <p:cNvSpPr>
            <a:spLocks noGrp="1"/>
          </p:cNvSpPr>
          <p:nvPr>
            <p:ph type="sldNum" sz="quarter" idx="10"/>
          </p:nvPr>
        </p:nvSpPr>
        <p:spPr/>
        <p:txBody>
          <a:bodyPr/>
          <a:lstStyle/>
          <a:p>
            <a:fld id="{1D870C8F-BEA3-4478-A291-A04F1B4A71F9}" type="slidenum">
              <a:rPr lang="en-US" smtClean="0">
                <a:solidFill>
                  <a:prstClr val="black"/>
                </a:solidFill>
              </a:rPr>
              <a:pPr/>
              <a:t>74</a:t>
            </a:fld>
            <a:endParaRPr lang="en-US">
              <a:solidFill>
                <a:prstClr val="black"/>
              </a:solidFill>
            </a:endParaRPr>
          </a:p>
        </p:txBody>
      </p:sp>
    </p:spTree>
    <p:extLst>
      <p:ext uri="{BB962C8B-B14F-4D97-AF65-F5344CB8AC3E}">
        <p14:creationId xmlns:p14="http://schemas.microsoft.com/office/powerpoint/2010/main" val="170116986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1" defTabSz="907957">
              <a:defRPr/>
            </a:pPr>
            <a:r>
              <a:rPr lang="en-US" sz="1100" i="1" dirty="0"/>
              <a:t>D1: We use the term “practices” instead of a term such as “skills” to emphasize that engaging in scientific investigation requires not only skill but also knowledge that is specific to each practice. </a:t>
            </a:r>
            <a:endParaRPr lang="en-US" sz="1100" dirty="0"/>
          </a:p>
          <a:p>
            <a:pPr lvl="1"/>
            <a:r>
              <a:rPr lang="en-US" sz="1100" dirty="0"/>
              <a:t>Methods </a:t>
            </a:r>
            <a:r>
              <a:rPr lang="en-US" sz="1100" dirty="0">
                <a:sym typeface="Wingdings" pitchFamily="2" charset="2"/>
              </a:rPr>
              <a:t> Processes  Inquiry  Practices (Habits of Mind)</a:t>
            </a:r>
          </a:p>
          <a:p>
            <a:pPr lvl="1"/>
            <a:r>
              <a:rPr lang="en-US" sz="1100" dirty="0">
                <a:sym typeface="Wingdings" pitchFamily="2" charset="2"/>
              </a:rPr>
              <a:t>Practice: doing something repeatedly in order to become proficient.</a:t>
            </a:r>
            <a:endParaRPr lang="en-US" sz="1100" dirty="0"/>
          </a:p>
          <a:p>
            <a:pPr marL="0" lvl="1" defTabSz="907957">
              <a:defRPr/>
            </a:pPr>
            <a:endParaRPr lang="en-US" sz="1100" i="1" dirty="0"/>
          </a:p>
          <a:p>
            <a:pPr marL="0" lvl="1" defTabSz="907957">
              <a:defRPr/>
            </a:pPr>
            <a:r>
              <a:rPr lang="en-US" sz="1100" i="1" dirty="0"/>
              <a:t>The expectation is that students will engage in the practices and not merely learn about them secondhand. Students cannot comprehend scientific practices, nor fully appreciate the nature of scientific knowledge itself, without directly experiencing those practices for themselves. </a:t>
            </a:r>
            <a:r>
              <a:rPr lang="en-US" sz="1100" i="1" dirty="0">
                <a:sym typeface="Wingdings" pitchFamily="2" charset="2"/>
              </a:rPr>
              <a:t> second nature</a:t>
            </a:r>
            <a:endParaRPr lang="en-US" sz="1100" dirty="0"/>
          </a:p>
          <a:p>
            <a:endParaRPr lang="en-US" sz="1100" dirty="0"/>
          </a:p>
          <a:p>
            <a:r>
              <a:rPr lang="en-US" sz="1100" dirty="0"/>
              <a:t>D2: </a:t>
            </a:r>
            <a:r>
              <a:rPr lang="en-US" sz="1100" i="1" dirty="0"/>
              <a:t>The framework’s structure also reflects discussions related to the NSTA Science Anchors project, which emphasized the need to consider not only disciplinary content but also the ideas and practices that cut across the science disciplines.</a:t>
            </a:r>
          </a:p>
          <a:p>
            <a:endParaRPr lang="en-US" sz="1100" i="1" dirty="0"/>
          </a:p>
          <a:p>
            <a:r>
              <a:rPr lang="en-US" sz="1100" i="1" dirty="0"/>
              <a:t>D3: Specifically, a core idea for K-12 science instruction should: </a:t>
            </a:r>
            <a:endParaRPr lang="en-US" sz="1100" dirty="0"/>
          </a:p>
          <a:p>
            <a:pPr marL="170242" indent="-170242">
              <a:buFont typeface="Arial" pitchFamily="34" charset="0"/>
              <a:buChar char="•"/>
            </a:pPr>
            <a:r>
              <a:rPr lang="en-US" sz="1000" dirty="0"/>
              <a:t>Have broad importance across multiple disciplines (Ecosystems: Interactions, Energy, and Dynamics, explores organisms’ interactions with each other and their physical environment) or be a key organizing principle of a single discipline (Biological Evolution – change over time).</a:t>
            </a:r>
          </a:p>
          <a:p>
            <a:pPr marL="170242" indent="-170242">
              <a:buFont typeface="Arial" pitchFamily="34" charset="0"/>
              <a:buChar char="•"/>
            </a:pPr>
            <a:r>
              <a:rPr lang="en-US" sz="1000" dirty="0"/>
              <a:t>Provide a key tool for understanding or investigating more complex ideas and solving problems.</a:t>
            </a:r>
          </a:p>
          <a:p>
            <a:pPr marL="170242" indent="-170242">
              <a:buFont typeface="Arial" pitchFamily="34" charset="0"/>
              <a:buChar char="•"/>
            </a:pPr>
            <a:r>
              <a:rPr lang="en-US" sz="1000" dirty="0"/>
              <a:t>Relate to the interests and life experiences of students or be connected to societal or personal concerns that require scientific or technological knowledge.</a:t>
            </a:r>
          </a:p>
          <a:p>
            <a:pPr marL="170242" indent="-170242">
              <a:buFont typeface="Arial" pitchFamily="34" charset="0"/>
              <a:buChar char="•"/>
            </a:pPr>
            <a:r>
              <a:rPr lang="en-US" sz="1000" dirty="0"/>
              <a:t>Be teachable and learnable over multiple grades at increasing levels of depth and sophistication (accessible to younger students but broad enough to sustain continued investigation over years).</a:t>
            </a:r>
          </a:p>
        </p:txBody>
      </p:sp>
      <p:sp>
        <p:nvSpPr>
          <p:cNvPr id="4" name="Slide Number Placeholder 3"/>
          <p:cNvSpPr>
            <a:spLocks noGrp="1"/>
          </p:cNvSpPr>
          <p:nvPr>
            <p:ph type="sldNum" sz="quarter" idx="10"/>
          </p:nvPr>
        </p:nvSpPr>
        <p:spPr/>
        <p:txBody>
          <a:bodyPr/>
          <a:lstStyle/>
          <a:p>
            <a:fld id="{72D6B189-AF1B-4A32-A850-C1756963E204}" type="slidenum">
              <a:rPr lang="en-US" smtClean="0">
                <a:solidFill>
                  <a:prstClr val="black"/>
                </a:solidFill>
              </a:rPr>
              <a:pPr/>
              <a:t>75</a:t>
            </a:fld>
            <a:endParaRPr lang="en-US">
              <a:solidFill>
                <a:prstClr val="black"/>
              </a:solidFill>
            </a:endParaRPr>
          </a:p>
        </p:txBody>
      </p:sp>
    </p:spTree>
    <p:extLst>
      <p:ext uri="{BB962C8B-B14F-4D97-AF65-F5344CB8AC3E}">
        <p14:creationId xmlns:p14="http://schemas.microsoft.com/office/powerpoint/2010/main" val="36301166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07957">
              <a:defRPr/>
            </a:pPr>
            <a:r>
              <a:rPr lang="en-US" b="1" i="1" dirty="0" smtClean="0"/>
              <a:t>A Framework for K-12 Science Education</a:t>
            </a:r>
          </a:p>
          <a:p>
            <a:r>
              <a:rPr lang="en-US" b="1" u="sng" dirty="0" smtClean="0"/>
              <a:t>Practices</a:t>
            </a:r>
          </a:p>
          <a:p>
            <a:r>
              <a:rPr lang="en-US" dirty="0" smtClean="0"/>
              <a:t>The eight practices are essential elements of the K-12 science and engineering Curriculum. The K-12 practices are derived from those that scientists and engineers actually engage in as part of their work. </a:t>
            </a:r>
          </a:p>
          <a:p>
            <a:endParaRPr lang="en-US" dirty="0" smtClean="0"/>
          </a:p>
          <a:p>
            <a:r>
              <a:rPr lang="en-US" dirty="0" smtClean="0"/>
              <a:t>Students should be provided with opportunities to immerse themselves in these practices and to explore why they are central to science and engineering.</a:t>
            </a:r>
          </a:p>
        </p:txBody>
      </p:sp>
      <p:sp>
        <p:nvSpPr>
          <p:cNvPr id="4" name="Slide Number Placeholder 3"/>
          <p:cNvSpPr>
            <a:spLocks noGrp="1"/>
          </p:cNvSpPr>
          <p:nvPr>
            <p:ph type="sldNum" sz="quarter" idx="10"/>
          </p:nvPr>
        </p:nvSpPr>
        <p:spPr/>
        <p:txBody>
          <a:bodyPr/>
          <a:lstStyle/>
          <a:p>
            <a:fld id="{4898AA3D-9BF7-49FF-A631-6ED7503A8CCF}" type="slidenum">
              <a:rPr lang="en-US" smtClean="0">
                <a:solidFill>
                  <a:prstClr val="black"/>
                </a:solidFill>
              </a:rPr>
              <a:pPr/>
              <a:t>76</a:t>
            </a:fld>
            <a:endParaRPr lang="en-US" dirty="0">
              <a:solidFill>
                <a:prstClr val="black"/>
              </a:solidFill>
            </a:endParaRPr>
          </a:p>
        </p:txBody>
      </p:sp>
    </p:spTree>
    <p:extLst>
      <p:ext uri="{BB962C8B-B14F-4D97-AF65-F5344CB8AC3E}">
        <p14:creationId xmlns:p14="http://schemas.microsoft.com/office/powerpoint/2010/main" val="35426516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Share the Engineering</a:t>
            </a:r>
            <a:r>
              <a:rPr lang="en-US" baseline="0" dirty="0" smtClean="0"/>
              <a:t> Process Flow Chart.  Explain that this is not the only process flow chart available.  This was developed by teachers in Brevard County and is in over 20 CPALMS Engineering Design Challenges.  </a:t>
            </a:r>
          </a:p>
          <a:p>
            <a:r>
              <a:rPr lang="en-US" baseline="0" dirty="0" smtClean="0"/>
              <a:t>In Phase 1 (usually 1-2 days), students identify the challenge, brainstorm SEVERAL possible solutions, then select one and build a prototype.  It’s important for them to brainstorm several possible solutions as it encourages all members of the team to contribute and leads to higher order thinking.</a:t>
            </a:r>
          </a:p>
          <a:p>
            <a:r>
              <a:rPr lang="en-US" baseline="0" dirty="0" smtClean="0"/>
              <a:t>Once they have a prototype, they move to Phase 2.  This is the test—analyze—modify phase that is critically important for developing higher order thinking skills.  No prototype ever “fails.”  There is always something that worked as planned and things that can be improved.  The trick for teachers is getting the students to see what worked well.  Most students focus on what didn’t work, but they can’t explain why something DID work—it’s a skill we need to encourage in our students.  Another critical part of this phase is that the students CANNOT start over.  They have to modify their original design, capitalizing on the things that worked well and modifying the things that need to be improved.  The Engineering Report (to come later) is an important part of keeping track of modifications.</a:t>
            </a:r>
          </a:p>
          <a:p>
            <a:r>
              <a:rPr lang="en-US" baseline="0" dirty="0" smtClean="0"/>
              <a:t>Finally, we get to Phase 3.  Once students have a design that they think is as effective as it can possibly be, they present it at an Engineer’s Conference.  This is where the ELA standards of speaking and listening can be met.  All teams present their designs, along with evidence of effectiveness.  Students evaluate each other’s designs and individually decide who’s design was most effective in meeting the challenge—stating the evidence that helped them make that decision.</a:t>
            </a:r>
            <a:endParaRPr lang="en-US" dirty="0"/>
          </a:p>
        </p:txBody>
      </p:sp>
      <p:sp>
        <p:nvSpPr>
          <p:cNvPr id="4" name="Slide Number Placeholder 3"/>
          <p:cNvSpPr>
            <a:spLocks noGrp="1"/>
          </p:cNvSpPr>
          <p:nvPr>
            <p:ph type="sldNum" sz="quarter" idx="10"/>
          </p:nvPr>
        </p:nvSpPr>
        <p:spPr/>
        <p:txBody>
          <a:bodyPr/>
          <a:lstStyle/>
          <a:p>
            <a:fld id="{BF36D0A1-8478-4485-A187-8DCAD0A3E663}" type="slidenum">
              <a:rPr lang="en-US" smtClean="0">
                <a:solidFill>
                  <a:prstClr val="black"/>
                </a:solidFill>
              </a:rPr>
              <a:pPr/>
              <a:t>77</a:t>
            </a:fld>
            <a:endParaRPr lang="en-US">
              <a:solidFill>
                <a:prstClr val="black"/>
              </a:solidFill>
            </a:endParaRPr>
          </a:p>
        </p:txBody>
      </p:sp>
    </p:spTree>
    <p:extLst>
      <p:ext uri="{BB962C8B-B14F-4D97-AF65-F5344CB8AC3E}">
        <p14:creationId xmlns:p14="http://schemas.microsoft.com/office/powerpoint/2010/main" val="196183349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Although crosscutting concepts are fundamental to an understanding of science and engineering, students have often been expected to build such knowledge without any explicit instructional support. Hence the purpose of highlighting them is to elevate their role in the development of standards, curricula, instruction, and assessments.</a:t>
            </a:r>
          </a:p>
          <a:p>
            <a:endParaRPr lang="en-US" dirty="0"/>
          </a:p>
          <a:p>
            <a:r>
              <a:rPr lang="en-US" dirty="0"/>
              <a:t>These concepts should become common and familiar touchstones across the disciplines and grade levels. Explicit reference to the concepts, as well as their emergence in multiple disciplinary contexts, can help students develop a cumulative, coherent, and usable</a:t>
            </a:r>
          </a:p>
          <a:p>
            <a:r>
              <a:rPr lang="en-US" dirty="0"/>
              <a:t>Understanding of science and engineering.</a:t>
            </a:r>
          </a:p>
          <a:p>
            <a:endParaRPr lang="en-US" dirty="0"/>
          </a:p>
          <a:p>
            <a:pPr>
              <a:buFont typeface="Arial" pitchFamily="34" charset="0"/>
              <a:buChar char="•"/>
            </a:pPr>
            <a:r>
              <a:rPr lang="en-US" dirty="0" smtClean="0"/>
              <a:t> Crosscutting concepts bridge disciplinary boundaries, having explanatory value throughout much of science and engineering. </a:t>
            </a:r>
          </a:p>
          <a:p>
            <a:pPr>
              <a:buFont typeface="Arial" pitchFamily="34" charset="0"/>
              <a:buChar char="•"/>
            </a:pPr>
            <a:r>
              <a:rPr lang="en-US" dirty="0" smtClean="0"/>
              <a:t> The concepts help provide students with an organizational framework for connecting knowledge from the various disciplines into a coherent and scientifically based view of the world.</a:t>
            </a:r>
          </a:p>
          <a:p>
            <a:pPr>
              <a:buFont typeface="Arial" pitchFamily="34" charset="0"/>
              <a:buChar char="•"/>
            </a:pPr>
            <a:r>
              <a:rPr lang="en-US" dirty="0" smtClean="0"/>
              <a:t> Students’ understanding of these crosscutting concepts should be reinforced by repeated use of them in the context of instruction in the science disciplines.</a:t>
            </a:r>
          </a:p>
          <a:p>
            <a:pPr>
              <a:buFont typeface="Arial" pitchFamily="34" charset="0"/>
              <a:buChar char="•"/>
            </a:pPr>
            <a:r>
              <a:rPr lang="en-US" dirty="0" smtClean="0"/>
              <a:t> The crosscutting concepts can provide a connective structure that supports students’ understanding of sciences as disciplines and that facilitates their comprehension of the systems under study in particular disciplines. </a:t>
            </a:r>
          </a:p>
          <a:p>
            <a:pPr>
              <a:buFont typeface="Arial" pitchFamily="34" charset="0"/>
              <a:buChar char="•"/>
            </a:pPr>
            <a:r>
              <a:rPr lang="en-US" dirty="0" smtClean="0"/>
              <a:t> The crosscutting concepts should not be taught in isolation. </a:t>
            </a:r>
          </a:p>
          <a:p>
            <a:pPr>
              <a:buFont typeface="Arial" pitchFamily="34" charset="0"/>
              <a:buChar char="•"/>
            </a:pPr>
            <a:r>
              <a:rPr lang="en-US" dirty="0" smtClean="0"/>
              <a:t> Use of a common language for these concepts across disciplines will help students recognize that the same concept is relevant across different contexts.</a:t>
            </a:r>
          </a:p>
          <a:p>
            <a:pPr>
              <a:buFont typeface="Arial" pitchFamily="34" charset="0"/>
              <a:buChar char="•"/>
            </a:pPr>
            <a:endParaRPr lang="en-US" dirty="0"/>
          </a:p>
        </p:txBody>
      </p:sp>
      <p:sp>
        <p:nvSpPr>
          <p:cNvPr id="4" name="Slide Number Placeholder 3"/>
          <p:cNvSpPr>
            <a:spLocks noGrp="1"/>
          </p:cNvSpPr>
          <p:nvPr>
            <p:ph type="sldNum" sz="quarter" idx="10"/>
          </p:nvPr>
        </p:nvSpPr>
        <p:spPr/>
        <p:txBody>
          <a:bodyPr/>
          <a:lstStyle/>
          <a:p>
            <a:fld id="{4898AA3D-9BF7-49FF-A631-6ED7503A8CCF}" type="slidenum">
              <a:rPr lang="en-US" smtClean="0">
                <a:solidFill>
                  <a:prstClr val="black"/>
                </a:solidFill>
              </a:rPr>
              <a:pPr/>
              <a:t>78</a:t>
            </a:fld>
            <a:endParaRPr lang="en-US" dirty="0">
              <a:solidFill>
                <a:prstClr val="black"/>
              </a:solidFill>
            </a:endParaRPr>
          </a:p>
        </p:txBody>
      </p:sp>
    </p:spTree>
    <p:extLst>
      <p:ext uri="{BB962C8B-B14F-4D97-AF65-F5344CB8AC3E}">
        <p14:creationId xmlns:p14="http://schemas.microsoft.com/office/powerpoint/2010/main" val="408413224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TIES: Teaching Institute for Excellence</a:t>
            </a:r>
            <a:r>
              <a:rPr lang="en-US" baseline="0" dirty="0" smtClean="0"/>
              <a:t> in STEM</a:t>
            </a:r>
          </a:p>
          <a:p>
            <a:r>
              <a:rPr lang="en-US" baseline="0" dirty="0" smtClean="0"/>
              <a:t>Author was the recent STEM Advisor to the White House and U.S.D.O.E. and involved with the development of RTTT and </a:t>
            </a:r>
            <a:r>
              <a:rPr lang="en-US" i="1" baseline="0" dirty="0" smtClean="0"/>
              <a:t>Innovate to Educate reform programs</a:t>
            </a:r>
            <a:r>
              <a:rPr lang="en-US" baseline="0" dirty="0" smtClean="0"/>
              <a:t>.</a:t>
            </a:r>
          </a:p>
          <a:p>
            <a:endParaRPr lang="en-US" baseline="0" dirty="0" smtClean="0"/>
          </a:p>
          <a:p>
            <a:r>
              <a:rPr lang="en-US" baseline="0" dirty="0" smtClean="0"/>
              <a:t>GOAL – shift from isolated, discrete STEM disciplines to scientific understanding and reasoning. </a:t>
            </a:r>
          </a:p>
          <a:p>
            <a:pPr marL="170242" indent="-170242">
              <a:buFont typeface="Arial" pitchFamily="34" charset="0"/>
              <a:buChar char="•"/>
            </a:pPr>
            <a:r>
              <a:rPr lang="en-US" baseline="0" dirty="0" err="1" smtClean="0"/>
              <a:t>Transdisciplinary</a:t>
            </a:r>
            <a:r>
              <a:rPr lang="en-US" baseline="0" dirty="0" smtClean="0"/>
              <a:t> STEM education: teaching from a STEM design perspective.</a:t>
            </a:r>
          </a:p>
          <a:p>
            <a:pPr marL="170242" indent="-170242">
              <a:buFont typeface="Arial" pitchFamily="34" charset="0"/>
              <a:buChar char="•"/>
            </a:pPr>
            <a:endParaRPr lang="en-US" baseline="0" dirty="0" smtClean="0"/>
          </a:p>
          <a:p>
            <a:r>
              <a:rPr lang="en-US" baseline="0" dirty="0" smtClean="0"/>
              <a:t>Problem solvers: </a:t>
            </a:r>
            <a:r>
              <a:rPr lang="en-US" dirty="0" smtClean="0">
                <a:latin typeface="Arial" pitchFamily="34" charset="0"/>
                <a:cs typeface="Arial" pitchFamily="34" charset="0"/>
              </a:rPr>
              <a:t>According to cognitive learning theorists, play is the pre-cursor to problem-solving and questioning is central to play. Problem solvers argue from evidence – similar to CCSS for Literacy and Mathematical Practices.</a:t>
            </a:r>
          </a:p>
          <a:p>
            <a:endParaRPr lang="en-US" baseline="0" dirty="0" smtClean="0"/>
          </a:p>
        </p:txBody>
      </p:sp>
      <p:sp>
        <p:nvSpPr>
          <p:cNvPr id="4" name="Slide Number Placeholder 3"/>
          <p:cNvSpPr>
            <a:spLocks noGrp="1"/>
          </p:cNvSpPr>
          <p:nvPr>
            <p:ph type="sldNum" sz="quarter" idx="10"/>
          </p:nvPr>
        </p:nvSpPr>
        <p:spPr/>
        <p:txBody>
          <a:bodyPr/>
          <a:lstStyle/>
          <a:p>
            <a:fld id="{1D870C8F-BEA3-4478-A291-A04F1B4A71F9}" type="slidenum">
              <a:rPr lang="en-US" smtClean="0"/>
              <a:pPr/>
              <a:t>12</a:t>
            </a:fld>
            <a:endParaRPr lang="en-US"/>
          </a:p>
        </p:txBody>
      </p:sp>
    </p:spTree>
    <p:extLst>
      <p:ext uri="{BB962C8B-B14F-4D97-AF65-F5344CB8AC3E}">
        <p14:creationId xmlns:p14="http://schemas.microsoft.com/office/powerpoint/2010/main" val="170116986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Failed Dream308 Photo1162 MOS 90</a:t>
            </a:r>
          </a:p>
          <a:p>
            <a:endParaRPr lang="en-US" dirty="0"/>
          </a:p>
        </p:txBody>
      </p:sp>
      <p:sp>
        <p:nvSpPr>
          <p:cNvPr id="4" name="Slide Number Placeholder 3"/>
          <p:cNvSpPr>
            <a:spLocks noGrp="1"/>
          </p:cNvSpPr>
          <p:nvPr>
            <p:ph type="sldNum" sz="quarter" idx="10"/>
          </p:nvPr>
        </p:nvSpPr>
        <p:spPr/>
        <p:txBody>
          <a:bodyPr/>
          <a:lstStyle/>
          <a:p>
            <a:fld id="{3603BEA8-A4DD-4867-8CCF-D75592D1B300}" type="slidenum">
              <a:rPr lang="en-US" smtClean="0">
                <a:solidFill>
                  <a:prstClr val="black"/>
                </a:solidFill>
              </a:rPr>
              <a:pPr/>
              <a:t>85</a:t>
            </a:fld>
            <a:endParaRPr lang="en-US">
              <a:solidFill>
                <a:prstClr val="black"/>
              </a:solidFill>
            </a:endParaRPr>
          </a:p>
        </p:txBody>
      </p:sp>
    </p:spTree>
    <p:extLst>
      <p:ext uri="{BB962C8B-B14F-4D97-AF65-F5344CB8AC3E}">
        <p14:creationId xmlns:p14="http://schemas.microsoft.com/office/powerpoint/2010/main" val="139495840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8875" y="692150"/>
            <a:ext cx="4616450" cy="3462338"/>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578527A-9A16-49ED-926E-8A9804FF961D}" type="slidenum">
              <a:rPr lang="en-US" smtClean="0">
                <a:solidFill>
                  <a:prstClr val="black"/>
                </a:solidFill>
              </a:rPr>
              <a:pPr/>
              <a:t>87</a:t>
            </a:fld>
            <a:endParaRPr lang="en-US">
              <a:solidFill>
                <a:prstClr val="black"/>
              </a:solidFill>
            </a:endParaRPr>
          </a:p>
        </p:txBody>
      </p:sp>
    </p:spTree>
    <p:extLst>
      <p:ext uri="{BB962C8B-B14F-4D97-AF65-F5344CB8AC3E}">
        <p14:creationId xmlns:p14="http://schemas.microsoft.com/office/powerpoint/2010/main" val="297216897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8875" y="692150"/>
            <a:ext cx="4616450" cy="3462338"/>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578527A-9A16-49ED-926E-8A9804FF961D}" type="slidenum">
              <a:rPr lang="en-US" smtClean="0">
                <a:solidFill>
                  <a:prstClr val="black"/>
                </a:solidFill>
              </a:rPr>
              <a:pPr/>
              <a:t>88</a:t>
            </a:fld>
            <a:endParaRPr lang="en-US">
              <a:solidFill>
                <a:prstClr val="black"/>
              </a:solidFill>
            </a:endParaRPr>
          </a:p>
        </p:txBody>
      </p:sp>
    </p:spTree>
    <p:extLst>
      <p:ext uri="{BB962C8B-B14F-4D97-AF65-F5344CB8AC3E}">
        <p14:creationId xmlns:p14="http://schemas.microsoft.com/office/powerpoint/2010/main" val="111865236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8875" y="692150"/>
            <a:ext cx="4616450" cy="3462338"/>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578527A-9A16-49ED-926E-8A9804FF961D}" type="slidenum">
              <a:rPr lang="en-US" smtClean="0">
                <a:solidFill>
                  <a:prstClr val="black"/>
                </a:solidFill>
              </a:rPr>
              <a:pPr/>
              <a:t>89</a:t>
            </a:fld>
            <a:endParaRPr lang="en-US">
              <a:solidFill>
                <a:prstClr val="black"/>
              </a:solidFill>
            </a:endParaRPr>
          </a:p>
        </p:txBody>
      </p:sp>
    </p:spTree>
    <p:extLst>
      <p:ext uri="{BB962C8B-B14F-4D97-AF65-F5344CB8AC3E}">
        <p14:creationId xmlns:p14="http://schemas.microsoft.com/office/powerpoint/2010/main" val="250524239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8875" y="692150"/>
            <a:ext cx="4616450" cy="3462338"/>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578527A-9A16-49ED-926E-8A9804FF961D}" type="slidenum">
              <a:rPr lang="en-US" smtClean="0">
                <a:solidFill>
                  <a:prstClr val="black"/>
                </a:solidFill>
              </a:rPr>
              <a:pPr/>
              <a:t>90</a:t>
            </a:fld>
            <a:endParaRPr lang="en-US">
              <a:solidFill>
                <a:prstClr val="black"/>
              </a:solidFill>
            </a:endParaRPr>
          </a:p>
        </p:txBody>
      </p:sp>
    </p:spTree>
    <p:extLst>
      <p:ext uri="{BB962C8B-B14F-4D97-AF65-F5344CB8AC3E}">
        <p14:creationId xmlns:p14="http://schemas.microsoft.com/office/powerpoint/2010/main" val="94850755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578527A-9A16-49ED-926E-8A9804FF961D}" type="slidenum">
              <a:rPr lang="en-US" smtClean="0">
                <a:solidFill>
                  <a:prstClr val="black"/>
                </a:solidFill>
              </a:rPr>
              <a:pPr/>
              <a:t>105</a:t>
            </a:fld>
            <a:endParaRPr lang="en-US">
              <a:solidFill>
                <a:prstClr val="black"/>
              </a:solidFill>
            </a:endParaRPr>
          </a:p>
        </p:txBody>
      </p:sp>
    </p:spTree>
    <p:extLst>
      <p:ext uri="{BB962C8B-B14F-4D97-AF65-F5344CB8AC3E}">
        <p14:creationId xmlns:p14="http://schemas.microsoft.com/office/powerpoint/2010/main" val="91479817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578527A-9A16-49ED-926E-8A9804FF961D}" type="slidenum">
              <a:rPr lang="en-US" smtClean="0">
                <a:solidFill>
                  <a:prstClr val="black"/>
                </a:solidFill>
              </a:rPr>
              <a:pPr/>
              <a:t>108</a:t>
            </a:fld>
            <a:endParaRPr lang="en-US">
              <a:solidFill>
                <a:prstClr val="black"/>
              </a:solidFill>
            </a:endParaRPr>
          </a:p>
        </p:txBody>
      </p:sp>
    </p:spTree>
    <p:extLst>
      <p:ext uri="{BB962C8B-B14F-4D97-AF65-F5344CB8AC3E}">
        <p14:creationId xmlns:p14="http://schemas.microsoft.com/office/powerpoint/2010/main" val="259896344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578527A-9A16-49ED-926E-8A9804FF961D}" type="slidenum">
              <a:rPr lang="en-US" smtClean="0">
                <a:solidFill>
                  <a:prstClr val="black"/>
                </a:solidFill>
              </a:rPr>
              <a:pPr/>
              <a:t>109</a:t>
            </a:fld>
            <a:endParaRPr lang="en-US">
              <a:solidFill>
                <a:prstClr val="black"/>
              </a:solidFill>
            </a:endParaRPr>
          </a:p>
        </p:txBody>
      </p:sp>
    </p:spTree>
    <p:extLst>
      <p:ext uri="{BB962C8B-B14F-4D97-AF65-F5344CB8AC3E}">
        <p14:creationId xmlns:p14="http://schemas.microsoft.com/office/powerpoint/2010/main" val="42490660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578527A-9A16-49ED-926E-8A9804FF961D}" type="slidenum">
              <a:rPr lang="en-US" smtClean="0">
                <a:solidFill>
                  <a:prstClr val="black"/>
                </a:solidFill>
              </a:rPr>
              <a:pPr/>
              <a:t>112</a:t>
            </a:fld>
            <a:endParaRPr lang="en-US">
              <a:solidFill>
                <a:prstClr val="black"/>
              </a:solidFill>
            </a:endParaRPr>
          </a:p>
        </p:txBody>
      </p:sp>
    </p:spTree>
    <p:extLst>
      <p:ext uri="{BB962C8B-B14F-4D97-AF65-F5344CB8AC3E}">
        <p14:creationId xmlns:p14="http://schemas.microsoft.com/office/powerpoint/2010/main" val="378151283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578527A-9A16-49ED-926E-8A9804FF961D}" type="slidenum">
              <a:rPr lang="en-US" smtClean="0">
                <a:solidFill>
                  <a:prstClr val="black"/>
                </a:solidFill>
              </a:rPr>
              <a:pPr/>
              <a:t>113</a:t>
            </a:fld>
            <a:endParaRPr lang="en-US">
              <a:solidFill>
                <a:prstClr val="black"/>
              </a:solidFill>
            </a:endParaRPr>
          </a:p>
        </p:txBody>
      </p:sp>
    </p:spTree>
    <p:extLst>
      <p:ext uri="{BB962C8B-B14F-4D97-AF65-F5344CB8AC3E}">
        <p14:creationId xmlns:p14="http://schemas.microsoft.com/office/powerpoint/2010/main" val="279893577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E671D69-B122-4D0B-858E-29FDC28043C6}" type="slidenum">
              <a:rPr lang="en-US" smtClean="0">
                <a:solidFill>
                  <a:prstClr val="black"/>
                </a:solidFill>
              </a:rPr>
              <a:pPr/>
              <a:t>35</a:t>
            </a:fld>
            <a:endParaRPr lang="en-US">
              <a:solidFill>
                <a:prstClr val="black"/>
              </a:solidFill>
            </a:endParaRPr>
          </a:p>
        </p:txBody>
      </p:sp>
    </p:spTree>
    <p:extLst>
      <p:ext uri="{BB962C8B-B14F-4D97-AF65-F5344CB8AC3E}">
        <p14:creationId xmlns:p14="http://schemas.microsoft.com/office/powerpoint/2010/main" val="281113210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578527A-9A16-49ED-926E-8A9804FF961D}" type="slidenum">
              <a:rPr lang="en-US" smtClean="0">
                <a:solidFill>
                  <a:prstClr val="black"/>
                </a:solidFill>
              </a:rPr>
              <a:pPr/>
              <a:t>117</a:t>
            </a:fld>
            <a:endParaRPr lang="en-US">
              <a:solidFill>
                <a:prstClr val="black"/>
              </a:solidFill>
            </a:endParaRPr>
          </a:p>
        </p:txBody>
      </p:sp>
    </p:spTree>
    <p:extLst>
      <p:ext uri="{BB962C8B-B14F-4D97-AF65-F5344CB8AC3E}">
        <p14:creationId xmlns:p14="http://schemas.microsoft.com/office/powerpoint/2010/main" val="150471915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As we enter Phase 2 of Florida’s CCSS Implementation Plan, it is important to review where we have been and where we</a:t>
            </a:r>
            <a:r>
              <a:rPr lang="en-US" baseline="0" dirty="0" smtClean="0"/>
              <a:t> are going.</a:t>
            </a:r>
            <a:endParaRPr lang="en-US" dirty="0"/>
          </a:p>
        </p:txBody>
      </p:sp>
      <p:sp>
        <p:nvSpPr>
          <p:cNvPr id="4" name="Slide Number Placeholder 3"/>
          <p:cNvSpPr>
            <a:spLocks noGrp="1"/>
          </p:cNvSpPr>
          <p:nvPr>
            <p:ph type="sldNum" sz="quarter" idx="10"/>
          </p:nvPr>
        </p:nvSpPr>
        <p:spPr/>
        <p:txBody>
          <a:bodyPr/>
          <a:lstStyle/>
          <a:p>
            <a:fld id="{4898AA3D-9BF7-49FF-A631-6ED7503A8CCF}" type="slidenum">
              <a:rPr lang="en-US" smtClean="0">
                <a:solidFill>
                  <a:prstClr val="black"/>
                </a:solidFill>
              </a:rPr>
              <a:pPr/>
              <a:t>42</a:t>
            </a:fld>
            <a:endParaRPr lang="en-US" dirty="0">
              <a:solidFill>
                <a:prstClr val="black"/>
              </a:solidFill>
            </a:endParaRPr>
          </a:p>
        </p:txBody>
      </p:sp>
    </p:spTree>
    <p:extLst>
      <p:ext uri="{BB962C8B-B14F-4D97-AF65-F5344CB8AC3E}">
        <p14:creationId xmlns:p14="http://schemas.microsoft.com/office/powerpoint/2010/main" val="392063068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BF36D0A1-8478-4485-A187-8DCAD0A3E663}" type="slidenum">
              <a:rPr lang="en-US" smtClean="0">
                <a:solidFill>
                  <a:prstClr val="black"/>
                </a:solidFill>
              </a:rPr>
              <a:pPr/>
              <a:t>55</a:t>
            </a:fld>
            <a:endParaRPr lang="en-US">
              <a:solidFill>
                <a:prstClr val="black"/>
              </a:solidFill>
            </a:endParaRPr>
          </a:p>
        </p:txBody>
      </p:sp>
    </p:spTree>
    <p:extLst>
      <p:ext uri="{BB962C8B-B14F-4D97-AF65-F5344CB8AC3E}">
        <p14:creationId xmlns:p14="http://schemas.microsoft.com/office/powerpoint/2010/main" val="213144718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a:xfrm>
            <a:off x="693421" y="3539278"/>
            <a:ext cx="5547360" cy="5001154"/>
          </a:xfrm>
        </p:spPr>
        <p:txBody>
          <a:bodyPr numCol="1" spcCol="182843">
            <a:noAutofit/>
          </a:bodyPr>
          <a:lstStyle/>
          <a:p>
            <a:pPr defTabSz="914216">
              <a:defRPr/>
            </a:pPr>
            <a:r>
              <a:rPr lang="en-US" sz="1400" b="1" u="sng" dirty="0">
                <a:latin typeface="Arial" pitchFamily="34" charset="0"/>
                <a:cs typeface="Arial" pitchFamily="34" charset="0"/>
              </a:rPr>
              <a:t>Presenter Directions</a:t>
            </a:r>
          </a:p>
          <a:p>
            <a:endParaRPr lang="en-US" sz="1400" dirty="0">
              <a:latin typeface="Arial" pitchFamily="34" charset="0"/>
              <a:cs typeface="Arial" pitchFamily="34" charset="0"/>
            </a:endParaRPr>
          </a:p>
          <a:p>
            <a:pPr marL="463457" indent="-463457"/>
            <a:r>
              <a:rPr lang="en-US" sz="1400" b="1" dirty="0">
                <a:latin typeface="Arial" pitchFamily="34" charset="0"/>
                <a:cs typeface="Arial" pitchFamily="34" charset="0"/>
              </a:rPr>
              <a:t>Say:  </a:t>
            </a:r>
            <a:r>
              <a:rPr lang="en-US" sz="1400" dirty="0">
                <a:latin typeface="Arial" pitchFamily="34" charset="0"/>
                <a:cs typeface="Arial" pitchFamily="34" charset="0"/>
              </a:rPr>
              <a:t>These are the main headings for the Common Core Standards for Mathematical Practice.  A description of each practice is included in the Common Core document beginning on page 6.</a:t>
            </a:r>
          </a:p>
          <a:p>
            <a:pPr marL="463457" indent="-463457"/>
            <a:endParaRPr lang="en-US" sz="1400" dirty="0">
              <a:latin typeface="Arial" pitchFamily="34" charset="0"/>
              <a:cs typeface="Arial" pitchFamily="34" charset="0"/>
            </a:endParaRPr>
          </a:p>
          <a:p>
            <a:pPr>
              <a:defRPr/>
            </a:pPr>
            <a:r>
              <a:rPr lang="en-US" sz="1400" b="1" dirty="0">
                <a:latin typeface="Arial" pitchFamily="34" charset="0"/>
                <a:cs typeface="Arial" pitchFamily="34" charset="0"/>
              </a:rPr>
              <a:t>Stress</a:t>
            </a:r>
            <a:r>
              <a:rPr lang="en-US" sz="1400" dirty="0">
                <a:latin typeface="Arial" pitchFamily="34" charset="0"/>
                <a:cs typeface="Arial" pitchFamily="34" charset="0"/>
              </a:rPr>
              <a:t> that the Common Core Standards for Mathematical Practices do not stand alone and that they are not intended to be taught as stand alone lessons.  The Common Core Standards for Mathematical Practices are an integral part of learning and doing mathematics and need to be taught with the same intention and attention as mathematical content.</a:t>
            </a:r>
          </a:p>
          <a:p>
            <a:endParaRPr lang="en-US" dirty="0" smtClean="0"/>
          </a:p>
        </p:txBody>
      </p:sp>
      <p:sp>
        <p:nvSpPr>
          <p:cNvPr id="6" name="Slide Image Placeholder 5"/>
          <p:cNvSpPr>
            <a:spLocks noGrp="1" noRot="1" noChangeAspect="1"/>
          </p:cNvSpPr>
          <p:nvPr>
            <p:ph type="sldImg"/>
          </p:nvPr>
        </p:nvSpPr>
        <p:spPr>
          <a:xfrm>
            <a:off x="1203325" y="508000"/>
            <a:ext cx="3919538" cy="2940050"/>
          </a:xfrm>
        </p:spPr>
      </p:sp>
    </p:spTree>
    <p:extLst>
      <p:ext uri="{BB962C8B-B14F-4D97-AF65-F5344CB8AC3E}">
        <p14:creationId xmlns:p14="http://schemas.microsoft.com/office/powerpoint/2010/main" val="420156382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pPr defTabSz="925328">
              <a:spcBef>
                <a:spcPct val="20000"/>
              </a:spcBef>
              <a:buClr>
                <a:srgbClr val="4F81BD"/>
              </a:buClr>
              <a:buSzPct val="85000"/>
              <a:defRPr/>
            </a:pPr>
            <a:r>
              <a:rPr lang="en-US" sz="1800" dirty="0">
                <a:solidFill>
                  <a:prstClr val="black"/>
                </a:solidFill>
              </a:rPr>
              <a:t>Examples:</a:t>
            </a:r>
          </a:p>
          <a:p>
            <a:pPr marL="462664" lvl="1" indent="-185066" defTabSz="925328">
              <a:spcBef>
                <a:spcPct val="20000"/>
              </a:spcBef>
              <a:buClr>
                <a:srgbClr val="4F81BD"/>
              </a:buClr>
              <a:buSzPct val="85000"/>
              <a:buFont typeface="Arial" pitchFamily="34" charset="0"/>
              <a:buChar char="•"/>
              <a:defRPr/>
            </a:pPr>
            <a:r>
              <a:rPr lang="en-US" sz="1800" dirty="0">
                <a:solidFill>
                  <a:prstClr val="black"/>
                </a:solidFill>
              </a:rPr>
              <a:t>A student in a United States History course will learn the concepts relevant to that content, and also how to read historical texts critically. The student will learn to read and write like a historian.</a:t>
            </a:r>
          </a:p>
          <a:p>
            <a:pPr marL="462664" lvl="1" indent="-185066" defTabSz="925328">
              <a:spcBef>
                <a:spcPct val="20000"/>
              </a:spcBef>
              <a:buClr>
                <a:srgbClr val="4F81BD"/>
              </a:buClr>
              <a:buSzPct val="85000"/>
              <a:buFont typeface="Arial" pitchFamily="34" charset="0"/>
              <a:buChar char="•"/>
              <a:defRPr/>
            </a:pPr>
            <a:endParaRPr lang="en-US" sz="1800" dirty="0">
              <a:solidFill>
                <a:prstClr val="black"/>
              </a:solidFill>
            </a:endParaRPr>
          </a:p>
          <a:p>
            <a:pPr marL="462664" lvl="1" indent="-185066" defTabSz="925328">
              <a:spcBef>
                <a:spcPct val="20000"/>
              </a:spcBef>
              <a:buClr>
                <a:srgbClr val="4F81BD"/>
              </a:buClr>
              <a:buSzPct val="85000"/>
              <a:buFont typeface="Arial" pitchFamily="34" charset="0"/>
              <a:buChar char="•"/>
              <a:defRPr/>
            </a:pPr>
            <a:r>
              <a:rPr lang="en-US" sz="1800" dirty="0">
                <a:solidFill>
                  <a:prstClr val="black"/>
                </a:solidFill>
              </a:rPr>
              <a:t>A student in a Biology course will learn the concepts relevant to that content, and also how to integrate technical information from an experiment into a research project. The students will also learn to read and write like a scientist.</a:t>
            </a:r>
          </a:p>
          <a:p>
            <a:pPr marL="462664" lvl="1" indent="-185066" defTabSz="925328">
              <a:spcBef>
                <a:spcPct val="20000"/>
              </a:spcBef>
              <a:buClr>
                <a:srgbClr val="4F81BD"/>
              </a:buClr>
              <a:buSzPct val="85000"/>
              <a:buFont typeface="Arial" pitchFamily="34" charset="0"/>
              <a:buChar char="•"/>
              <a:defRPr/>
            </a:pPr>
            <a:endParaRPr lang="en-US" sz="1800" dirty="0">
              <a:solidFill>
                <a:prstClr val="black"/>
              </a:solidFill>
            </a:endParaRPr>
          </a:p>
          <a:p>
            <a:pPr marL="462664" lvl="1" indent="-185066" defTabSz="925328">
              <a:spcBef>
                <a:spcPct val="20000"/>
              </a:spcBef>
              <a:buClr>
                <a:srgbClr val="4F81BD"/>
              </a:buClr>
              <a:buSzPct val="85000"/>
              <a:buFont typeface="Arial" pitchFamily="34" charset="0"/>
              <a:buChar char="•"/>
              <a:defRPr/>
            </a:pPr>
            <a:r>
              <a:rPr lang="en-US" sz="1800" dirty="0">
                <a:solidFill>
                  <a:prstClr val="black"/>
                </a:solidFill>
              </a:rPr>
              <a:t>A student in a Three-Dimensional Studio Art course will learn the concepts relevant to that content, and also how to construct geometric figures.</a:t>
            </a:r>
          </a:p>
        </p:txBody>
      </p:sp>
      <p:sp>
        <p:nvSpPr>
          <p:cNvPr id="4" name="Slide Number Placeholder 3"/>
          <p:cNvSpPr>
            <a:spLocks noGrp="1"/>
          </p:cNvSpPr>
          <p:nvPr>
            <p:ph type="sldNum" sz="quarter" idx="10"/>
          </p:nvPr>
        </p:nvSpPr>
        <p:spPr/>
        <p:txBody>
          <a:bodyPr/>
          <a:lstStyle/>
          <a:p>
            <a:fld id="{BF36D0A1-8478-4485-A187-8DCAD0A3E663}" type="slidenum">
              <a:rPr lang="en-US" smtClean="0">
                <a:solidFill>
                  <a:prstClr val="black"/>
                </a:solidFill>
              </a:rPr>
              <a:pPr/>
              <a:t>60</a:t>
            </a:fld>
            <a:endParaRPr lang="en-US">
              <a:solidFill>
                <a:prstClr val="black"/>
              </a:solidFill>
            </a:endParaRPr>
          </a:p>
        </p:txBody>
      </p:sp>
    </p:spTree>
    <p:extLst>
      <p:ext uri="{BB962C8B-B14F-4D97-AF65-F5344CB8AC3E}">
        <p14:creationId xmlns:p14="http://schemas.microsoft.com/office/powerpoint/2010/main" val="265511314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F36D0A1-8478-4485-A187-8DCAD0A3E663}" type="slidenum">
              <a:rPr lang="en-US" smtClean="0">
                <a:solidFill>
                  <a:prstClr val="black"/>
                </a:solidFill>
              </a:rPr>
              <a:pPr/>
              <a:t>65</a:t>
            </a:fld>
            <a:endParaRPr lang="en-US">
              <a:solidFill>
                <a:prstClr val="black"/>
              </a:solidFill>
            </a:endParaRPr>
          </a:p>
        </p:txBody>
      </p:sp>
    </p:spTree>
    <p:extLst>
      <p:ext uri="{BB962C8B-B14F-4D97-AF65-F5344CB8AC3E}">
        <p14:creationId xmlns:p14="http://schemas.microsoft.com/office/powerpoint/2010/main" val="215793963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Florida’s Next Generation Sunshine State Standards and the Common Core State Standards were designed with a few “big ideas” or critical areas of focus (standards, enduring understandings, clusters, etc…) in mind.  These “big ideas”</a:t>
            </a:r>
            <a:r>
              <a:rPr lang="en-US" baseline="0" dirty="0" smtClean="0"/>
              <a:t> are intended to guide instruction to a level that promotes a greater depth of understanding.  If we only focus on the benchmarks or standards in isolation, we will loose the opportunity to promote that greater depth of understanding that is desired.</a:t>
            </a:r>
            <a:endParaRPr lang="en-US" dirty="0"/>
          </a:p>
        </p:txBody>
      </p:sp>
      <p:sp>
        <p:nvSpPr>
          <p:cNvPr id="4" name="Slide Number Placeholder 3"/>
          <p:cNvSpPr>
            <a:spLocks noGrp="1"/>
          </p:cNvSpPr>
          <p:nvPr>
            <p:ph type="sldNum" sz="quarter" idx="10"/>
          </p:nvPr>
        </p:nvSpPr>
        <p:spPr/>
        <p:txBody>
          <a:bodyPr/>
          <a:lstStyle/>
          <a:p>
            <a:fld id="{BF36D0A1-8478-4485-A187-8DCAD0A3E663}" type="slidenum">
              <a:rPr lang="en-US" smtClean="0">
                <a:solidFill>
                  <a:prstClr val="black"/>
                </a:solidFill>
              </a:rPr>
              <a:pPr/>
              <a:t>66</a:t>
            </a:fld>
            <a:endParaRPr lang="en-US">
              <a:solidFill>
                <a:prstClr val="black"/>
              </a:solidFill>
            </a:endParaRPr>
          </a:p>
        </p:txBody>
      </p:sp>
    </p:spTree>
    <p:extLst>
      <p:ext uri="{BB962C8B-B14F-4D97-AF65-F5344CB8AC3E}">
        <p14:creationId xmlns:p14="http://schemas.microsoft.com/office/powerpoint/2010/main" val="35396965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gif"/><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gif"/><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6.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gif"/><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9.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2" Type="http://schemas.openxmlformats.org/officeDocument/2006/relationships/image" Target="../media/image4.gif"/><Relationship Id="rId1" Type="http://schemas.openxmlformats.org/officeDocument/2006/relationships/slideMaster" Target="../slideMasters/slideMaster9.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2.xml.rels><?xml version="1.0" encoding="UTF-8" standalone="yes"?>
<Relationships xmlns="http://schemas.openxmlformats.org/package/2006/relationships"><Relationship Id="rId2" Type="http://schemas.openxmlformats.org/officeDocument/2006/relationships/image" Target="../media/image4.gif"/><Relationship Id="rId1" Type="http://schemas.openxmlformats.org/officeDocument/2006/relationships/slideMaster" Target="../slideMasters/slideMaster9.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4.xml.rels><?xml version="1.0" encoding="UTF-8" standalone="yes"?>
<Relationships xmlns="http://schemas.openxmlformats.org/package/2006/relationships"><Relationship Id="rId2" Type="http://schemas.openxmlformats.org/officeDocument/2006/relationships/image" Target="../media/image4.gif"/><Relationship Id="rId1" Type="http://schemas.openxmlformats.org/officeDocument/2006/relationships/slideMaster" Target="../slideMasters/slideMaster9.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8077200" cy="1828800"/>
          </a:xfrm>
          <a:prstGeom prst="rect">
            <a:avLst/>
          </a:prstGeo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ctr" rtl="0">
              <a:spcBef>
                <a:spcPct val="0"/>
              </a:spcBef>
              <a:buNone/>
              <a:defRPr sz="5600" b="1">
                <a:ln>
                  <a:noFill/>
                </a:ln>
                <a:solidFill>
                  <a:srgbClr val="4DE1EA"/>
                </a:solidFill>
                <a:effectLst>
                  <a:outerShdw blurRad="38100" dist="25400" dir="5400000" algn="tl" rotWithShape="0">
                    <a:srgbClr val="000000">
                      <a:alpha val="43000"/>
                    </a:srgbClr>
                  </a:outerShdw>
                </a:effectLst>
                <a:latin typeface="+mj-lt"/>
                <a:ea typeface="+mj-ea"/>
                <a:cs typeface="+mj-cs"/>
              </a:defRPr>
            </a:lvl1pPr>
          </a:lstStyle>
          <a:p>
            <a:r>
              <a:rPr lang="en-US" dirty="0" smtClean="0"/>
              <a:t>Click to edit Master title style</a:t>
            </a:r>
            <a:endParaRPr lang="en-US" dirty="0"/>
          </a:p>
        </p:txBody>
      </p:sp>
      <p:sp>
        <p:nvSpPr>
          <p:cNvPr id="17" name="Subtitle 16"/>
          <p:cNvSpPr>
            <a:spLocks noGrp="1"/>
          </p:cNvSpPr>
          <p:nvPr>
            <p:ph type="subTitle" idx="1"/>
          </p:nvPr>
        </p:nvSpPr>
        <p:spPr>
          <a:xfrm>
            <a:off x="533400" y="3228536"/>
            <a:ext cx="8077200" cy="1752600"/>
          </a:xfrm>
        </p:spPr>
        <p:txBody>
          <a:bodyPr lIns="0" rIns="18288">
            <a:normAutofit/>
          </a:bodyPr>
          <a:lstStyle>
            <a:lvl1pPr marL="0" marR="45720" indent="0" algn="ctr">
              <a:buNone/>
              <a:defRPr sz="3200">
                <a:solidFill>
                  <a:schemeClr val="bg1"/>
                </a:solidFill>
                <a:effectLst>
                  <a:outerShdw blurRad="50800" dist="38100" dir="2700000" algn="tl" rotWithShape="0">
                    <a:prstClr val="black">
                      <a:alpha val="40000"/>
                    </a:prstClr>
                  </a:outerShdw>
                </a:effectLst>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n-US" dirty="0" smtClean="0"/>
              <a:t>Click to edit Master subtitle style</a:t>
            </a:r>
            <a:endParaRPr lang="en-US" dirty="0"/>
          </a:p>
        </p:txBody>
      </p:sp>
      <p:sp>
        <p:nvSpPr>
          <p:cNvPr id="6" name="Slide Number Placeholder 26"/>
          <p:cNvSpPr>
            <a:spLocks noGrp="1"/>
          </p:cNvSpPr>
          <p:nvPr>
            <p:ph type="sldNum" sz="quarter" idx="12"/>
          </p:nvPr>
        </p:nvSpPr>
        <p:spPr/>
        <p:txBody>
          <a:bodyPr/>
          <a:lstStyle>
            <a:lvl1pPr>
              <a:defRPr/>
            </a:lvl1pPr>
          </a:lstStyle>
          <a:p>
            <a:pPr>
              <a:defRPr/>
            </a:pPr>
            <a:fld id="{9B39829F-4ABC-469C-A349-F88F6FCCA3DE}" type="slidenum">
              <a:rPr lang="en-US"/>
              <a:pPr>
                <a:defRPr/>
              </a:pPr>
              <a:t>‹#›</a:t>
            </a:fld>
            <a:endParaRPr lang="en-US"/>
          </a:p>
        </p:txBody>
      </p:sp>
      <p:pic>
        <p:nvPicPr>
          <p:cNvPr id="7" name="Picture 2" descr="E:\My documents\Clipart\seal-new%20colors.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52401" y="228601"/>
            <a:ext cx="1142999" cy="11429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9906123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66731669-4B5A-40A3-820E-0D35CA383709}" type="datetime1">
              <a:rPr lang="en-US" smtClean="0">
                <a:solidFill>
                  <a:prstClr val="black">
                    <a:tint val="75000"/>
                  </a:prstClr>
                </a:solidFill>
              </a:rPr>
              <a:pPr/>
              <a:t>8/12/2013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F947AC1-330B-4D78-9DAE-2A17147F34A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6892145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B72141C-8C4A-4B3D-89CF-FFB5091035DB}" type="datetime1">
              <a:rPr lang="en-US" smtClean="0">
                <a:solidFill>
                  <a:prstClr val="black">
                    <a:tint val="75000"/>
                  </a:prstClr>
                </a:solidFill>
              </a:rPr>
              <a:pPr/>
              <a:t>8/12/2013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F947AC1-330B-4D78-9DAE-2A17147F34A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5901008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350075C-3A10-4663-885C-A2ED1B622A56}" type="datetime1">
              <a:rPr lang="en-US" smtClean="0">
                <a:solidFill>
                  <a:prstClr val="black">
                    <a:tint val="75000"/>
                  </a:prstClr>
                </a:solidFill>
              </a:rPr>
              <a:pPr/>
              <a:t>8/12/2013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F947AC1-330B-4D78-9DAE-2A17147F34A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2096690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245B870A-5D2B-4835-95AD-4793CEE7CB8B}" type="datetime1">
              <a:rPr lang="en-US" smtClean="0">
                <a:solidFill>
                  <a:prstClr val="black">
                    <a:tint val="75000"/>
                  </a:prstClr>
                </a:solidFill>
              </a:rPr>
              <a:pPr/>
              <a:t>8/12/2013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F947AC1-330B-4D78-9DAE-2A17147F34A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7353488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C4D18F00-9184-4EC1-8046-81053D030D3E}" type="datetime1">
              <a:rPr lang="en-US" smtClean="0">
                <a:solidFill>
                  <a:prstClr val="black">
                    <a:tint val="75000"/>
                  </a:prstClr>
                </a:solidFill>
              </a:rPr>
              <a:pPr/>
              <a:t>8/12/2013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F947AC1-330B-4D78-9DAE-2A17147F34A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0645466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33560C0-912E-4A0D-A2BB-EFD719C4BC81}" type="datetime1">
              <a:rPr lang="en-US" smtClean="0">
                <a:solidFill>
                  <a:prstClr val="black">
                    <a:tint val="75000"/>
                  </a:prstClr>
                </a:solidFill>
              </a:rPr>
              <a:pPr/>
              <a:t>8/12/2013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F947AC1-330B-4D78-9DAE-2A17147F34A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2675165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BC1FE79-C8D8-4787-B751-F360EB82B28D}" type="datetime1">
              <a:rPr lang="en-US" smtClean="0">
                <a:solidFill>
                  <a:prstClr val="black">
                    <a:tint val="75000"/>
                  </a:prstClr>
                </a:solidFill>
              </a:rPr>
              <a:pPr/>
              <a:t>8/12/2013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F947AC1-330B-4D78-9DAE-2A17147F34A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6607479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EAEAE42-8FCC-4152-B274-CCD6F9DF2A31}" type="datetime1">
              <a:rPr lang="en-US" smtClean="0">
                <a:solidFill>
                  <a:prstClr val="black">
                    <a:tint val="75000"/>
                  </a:prstClr>
                </a:solidFill>
              </a:rPr>
              <a:pPr/>
              <a:t>8/12/2013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F947AC1-330B-4D78-9DAE-2A17147F34A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4967669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11FA5E5-0588-46F7-BDDD-4C1D5FE46B94}" type="datetime1">
              <a:rPr lang="en-US" smtClean="0">
                <a:solidFill>
                  <a:prstClr val="black">
                    <a:tint val="75000"/>
                  </a:prstClr>
                </a:solidFill>
              </a:rPr>
              <a:pPr/>
              <a:t>8/12/2013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F947AC1-330B-4D78-9DAE-2A17147F34A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4956155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54B3CA2-6D11-480D-8EAE-F3DAFA3502AB}" type="datetime1">
              <a:rPr lang="en-US" smtClean="0">
                <a:solidFill>
                  <a:prstClr val="black">
                    <a:tint val="75000"/>
                  </a:prstClr>
                </a:solidFill>
              </a:rPr>
              <a:pPr/>
              <a:t>8/12/2013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F947AC1-330B-4D78-9DAE-2A17147F34A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8707504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ransition">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600200"/>
            <a:ext cx="8077200" cy="2895600"/>
          </a:xfrm>
          <a:prstGeom prst="rect">
            <a:avLst/>
          </a:prstGeom>
          <a:ln>
            <a:noFill/>
          </a:ln>
        </p:spPr>
        <p:txBody>
          <a:bodyPr vert="horz" tIns="0" rIns="18288" bIns="0" anchor="t" anchorCtr="0">
            <a:noAutofit/>
            <a:scene3d>
              <a:camera prst="orthographicFront"/>
              <a:lightRig rig="freezing" dir="t">
                <a:rot lat="0" lon="0" rev="5640000"/>
              </a:lightRig>
            </a:scene3d>
            <a:sp3d prstMaterial="flat">
              <a:bevelT w="38100" h="38100"/>
              <a:contourClr>
                <a:schemeClr val="tx2"/>
              </a:contourClr>
            </a:sp3d>
          </a:bodyPr>
          <a:lstStyle>
            <a:lvl1pPr algn="ctr" rtl="0">
              <a:spcBef>
                <a:spcPct val="0"/>
              </a:spcBef>
              <a:buNone/>
              <a:defRPr sz="4400" b="1">
                <a:ln>
                  <a:noFill/>
                </a:ln>
                <a:solidFill>
                  <a:srgbClr val="4DE1EA"/>
                </a:solidFill>
                <a:effectLst>
                  <a:outerShdw blurRad="38100" dist="25400" dir="5400000" algn="tl" rotWithShape="0">
                    <a:srgbClr val="000000">
                      <a:alpha val="43000"/>
                    </a:srgbClr>
                  </a:outerShdw>
                </a:effectLst>
                <a:latin typeface="+mj-lt"/>
                <a:ea typeface="+mj-ea"/>
                <a:cs typeface="+mj-cs"/>
              </a:defRPr>
            </a:lvl1pPr>
          </a:lstStyle>
          <a:p>
            <a:r>
              <a:rPr lang="en-US" dirty="0" smtClean="0"/>
              <a:t>Click to edit Master title style</a:t>
            </a:r>
            <a:endParaRPr lang="en-US" dirty="0"/>
          </a:p>
        </p:txBody>
      </p:sp>
      <p:sp>
        <p:nvSpPr>
          <p:cNvPr id="6" name="Slide Number Placeholder 26"/>
          <p:cNvSpPr>
            <a:spLocks noGrp="1"/>
          </p:cNvSpPr>
          <p:nvPr>
            <p:ph type="sldNum" sz="quarter" idx="12"/>
          </p:nvPr>
        </p:nvSpPr>
        <p:spPr/>
        <p:txBody>
          <a:bodyPr/>
          <a:lstStyle>
            <a:lvl1pPr>
              <a:defRPr/>
            </a:lvl1pPr>
          </a:lstStyle>
          <a:p>
            <a:pPr>
              <a:defRPr/>
            </a:pPr>
            <a:fld id="{F9CC256C-8209-482B-B322-50E35C2E3C9A}" type="slidenum">
              <a:rPr lang="en-US"/>
              <a:pPr>
                <a:defRPr/>
              </a:pPr>
              <a:t>‹#›</a:t>
            </a:fld>
            <a:endParaRPr lang="en-US"/>
          </a:p>
        </p:txBody>
      </p:sp>
    </p:spTree>
    <p:extLst>
      <p:ext uri="{BB962C8B-B14F-4D97-AF65-F5344CB8AC3E}">
        <p14:creationId xmlns:p14="http://schemas.microsoft.com/office/powerpoint/2010/main" val="242776316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6FAB7EA-E3B2-4783-94BF-EC1E1B5DA70E}" type="datetime1">
              <a:rPr lang="en-US" smtClean="0">
                <a:solidFill>
                  <a:prstClr val="black">
                    <a:tint val="75000"/>
                  </a:prstClr>
                </a:solidFill>
              </a:rPr>
              <a:pPr/>
              <a:t>8/12/2013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F947AC1-330B-4D78-9DAE-2A17147F34A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3768640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66731669-4B5A-40A3-820E-0D35CA383709}" type="datetime1">
              <a:rPr lang="en-US" smtClean="0">
                <a:solidFill>
                  <a:prstClr val="black">
                    <a:tint val="75000"/>
                  </a:prstClr>
                </a:solidFill>
              </a:rPr>
              <a:pPr/>
              <a:t>8/12/2013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F947AC1-330B-4D78-9DAE-2A17147F34A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8538846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B72141C-8C4A-4B3D-89CF-FFB5091035DB}" type="datetime1">
              <a:rPr lang="en-US" smtClean="0">
                <a:solidFill>
                  <a:prstClr val="black">
                    <a:tint val="75000"/>
                  </a:prstClr>
                </a:solidFill>
              </a:rPr>
              <a:pPr/>
              <a:t>8/12/2013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F947AC1-330B-4D78-9DAE-2A17147F34A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7051477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350075C-3A10-4663-885C-A2ED1B622A56}" type="datetime1">
              <a:rPr lang="en-US" smtClean="0">
                <a:solidFill>
                  <a:prstClr val="black">
                    <a:tint val="75000"/>
                  </a:prstClr>
                </a:solidFill>
              </a:rPr>
              <a:pPr/>
              <a:t>8/12/2013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F947AC1-330B-4D78-9DAE-2A17147F34A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9077162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245B870A-5D2B-4835-95AD-4793CEE7CB8B}" type="datetime1">
              <a:rPr lang="en-US" smtClean="0">
                <a:solidFill>
                  <a:prstClr val="black">
                    <a:tint val="75000"/>
                  </a:prstClr>
                </a:solidFill>
              </a:rPr>
              <a:pPr/>
              <a:t>8/12/2013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F947AC1-330B-4D78-9DAE-2A17147F34A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1201390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C4D18F00-9184-4EC1-8046-81053D030D3E}" type="datetime1">
              <a:rPr lang="en-US" smtClean="0">
                <a:solidFill>
                  <a:prstClr val="black">
                    <a:tint val="75000"/>
                  </a:prstClr>
                </a:solidFill>
              </a:rPr>
              <a:pPr/>
              <a:t>8/12/2013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F947AC1-330B-4D78-9DAE-2A17147F34A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5007781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33560C0-912E-4A0D-A2BB-EFD719C4BC81}" type="datetime1">
              <a:rPr lang="en-US" smtClean="0">
                <a:solidFill>
                  <a:prstClr val="black">
                    <a:tint val="75000"/>
                  </a:prstClr>
                </a:solidFill>
              </a:rPr>
              <a:pPr/>
              <a:t>8/12/2013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F947AC1-330B-4D78-9DAE-2A17147F34A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1599019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BC1FE79-C8D8-4787-B751-F360EB82B28D}" type="datetime1">
              <a:rPr lang="en-US" smtClean="0">
                <a:solidFill>
                  <a:prstClr val="black">
                    <a:tint val="75000"/>
                  </a:prstClr>
                </a:solidFill>
              </a:rPr>
              <a:pPr/>
              <a:t>8/12/2013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F947AC1-330B-4D78-9DAE-2A17147F34A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897527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EAEAE42-8FCC-4152-B274-CCD6F9DF2A31}" type="datetime1">
              <a:rPr lang="en-US" smtClean="0">
                <a:solidFill>
                  <a:prstClr val="black">
                    <a:tint val="75000"/>
                  </a:prstClr>
                </a:solidFill>
              </a:rPr>
              <a:pPr/>
              <a:t>8/12/2013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F947AC1-330B-4D78-9DAE-2A17147F34A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3019057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11FA5E5-0588-46F7-BDDD-4C1D5FE46B94}" type="datetime1">
              <a:rPr lang="en-US" smtClean="0">
                <a:solidFill>
                  <a:prstClr val="black">
                    <a:tint val="75000"/>
                  </a:prstClr>
                </a:solidFill>
              </a:rPr>
              <a:pPr/>
              <a:t>8/12/2013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F947AC1-330B-4D78-9DAE-2A17147F34A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365356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81000" y="704088"/>
            <a:ext cx="7162800" cy="819912"/>
          </a:xfrm>
          <a:prstGeom prst="rect">
            <a:avLst/>
          </a:prstGeom>
        </p:spPr>
        <p:txBody>
          <a:bodyPr>
            <a:scene3d>
              <a:camera prst="orthographicFront"/>
              <a:lightRig rig="freezing" dir="t"/>
            </a:scene3d>
            <a:sp3d prstMaterial="flat">
              <a:bevelT w="38100" h="38100"/>
            </a:sp3d>
          </a:bodyPr>
          <a:lstStyle>
            <a:lvl1pPr algn="l">
              <a:defRPr>
                <a:solidFill>
                  <a:srgbClr val="4DE1EA"/>
                </a:solidFill>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a:buClr>
                <a:schemeClr val="bg2">
                  <a:lumMod val="90000"/>
                </a:schemeClr>
              </a:buClr>
              <a:buFont typeface="Wingdings 2" pitchFamily="18" charset="2"/>
              <a:buChar char=""/>
              <a:defRPr/>
            </a:lvl1pPr>
            <a:lvl2pPr>
              <a:buClr>
                <a:schemeClr val="bg2">
                  <a:lumMod val="90000"/>
                </a:schemeClr>
              </a:buClr>
              <a:buFont typeface="Wingdings 2" pitchFamily="18" charset="2"/>
              <a:buChar char=""/>
              <a:defRPr/>
            </a:lvl2pPr>
            <a:lvl3pPr>
              <a:buClr>
                <a:schemeClr val="bg2">
                  <a:lumMod val="90000"/>
                </a:schemeClr>
              </a:buClr>
              <a:buFont typeface="Wingdings 2" pitchFamily="18" charset="2"/>
              <a:buChar char=""/>
              <a:defRPr/>
            </a:lvl3pPr>
            <a:lvl4pPr>
              <a:buClr>
                <a:schemeClr val="bg2">
                  <a:lumMod val="90000"/>
                </a:schemeClr>
              </a:buClr>
              <a:buFont typeface="Wingdings 2" pitchFamily="18" charset="2"/>
              <a:buChar char=""/>
              <a:defRPr/>
            </a:lvl4pPr>
            <a:lvl5pPr>
              <a:buClr>
                <a:schemeClr val="bg2">
                  <a:lumMod val="90000"/>
                </a:schemeClr>
              </a:buClr>
              <a:buFont typeface="Wingdings 2" pitchFamily="18" charset="2"/>
              <a:buChar char=""/>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Slide Number Placeholder 5"/>
          <p:cNvSpPr>
            <a:spLocks noGrp="1"/>
          </p:cNvSpPr>
          <p:nvPr>
            <p:ph type="sldNum" sz="quarter" idx="12"/>
          </p:nvPr>
        </p:nvSpPr>
        <p:spPr>
          <a:xfrm>
            <a:off x="8153400" y="6316091"/>
            <a:ext cx="762000" cy="365125"/>
          </a:xfrm>
        </p:spPr>
        <p:txBody>
          <a:bodyPr/>
          <a:lstStyle>
            <a:lvl1pPr algn="r">
              <a:defRPr/>
            </a:lvl1pPr>
          </a:lstStyle>
          <a:p>
            <a:pPr>
              <a:defRPr/>
            </a:pPr>
            <a:fld id="{B714AB3E-4038-4FC5-9A77-C735DA671747}" type="slidenum">
              <a:rPr lang="en-US" smtClean="0"/>
              <a:pPr>
                <a:defRPr/>
              </a:pPr>
              <a:t>‹#›</a:t>
            </a:fld>
            <a:endParaRPr lang="en-US" dirty="0"/>
          </a:p>
        </p:txBody>
      </p:sp>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28600" y="5791200"/>
            <a:ext cx="2022764" cy="890016"/>
          </a:xfrm>
          <a:prstGeom prst="rect">
            <a:avLst/>
          </a:prstGeom>
        </p:spPr>
      </p:pic>
    </p:spTree>
    <p:extLst>
      <p:ext uri="{BB962C8B-B14F-4D97-AF65-F5344CB8AC3E}">
        <p14:creationId xmlns:p14="http://schemas.microsoft.com/office/powerpoint/2010/main" val="332515518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54B3CA2-6D11-480D-8EAE-F3DAFA3502AB}" type="datetime1">
              <a:rPr lang="en-US" smtClean="0">
                <a:solidFill>
                  <a:prstClr val="black">
                    <a:tint val="75000"/>
                  </a:prstClr>
                </a:solidFill>
              </a:rPr>
              <a:pPr/>
              <a:t>8/12/2013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F947AC1-330B-4D78-9DAE-2A17147F34A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2581769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6FAB7EA-E3B2-4783-94BF-EC1E1B5DA70E}" type="datetime1">
              <a:rPr lang="en-US" smtClean="0">
                <a:solidFill>
                  <a:prstClr val="black">
                    <a:tint val="75000"/>
                  </a:prstClr>
                </a:solidFill>
              </a:rPr>
              <a:pPr/>
              <a:t>8/12/2013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F947AC1-330B-4D78-9DAE-2A17147F34A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58302455"/>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262E5224-7849-49DB-829D-FA970CBBBA6E}" type="datetime1">
              <a:rPr lang="en-US" smtClean="0">
                <a:solidFill>
                  <a:prstClr val="black">
                    <a:tint val="75000"/>
                  </a:prstClr>
                </a:solidFill>
              </a:rPr>
              <a:pPr/>
              <a:t>8/12/2013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a:xfrm>
            <a:off x="6553200" y="6356350"/>
            <a:ext cx="1066800" cy="365125"/>
          </a:xfrm>
        </p:spPr>
        <p:txBody>
          <a:bodyPr/>
          <a:lstStyle/>
          <a:p>
            <a:fld id="{60D351CB-7B7F-4776-A39B-D1BE6EB1D4A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37844459"/>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B82FD02-6150-41BB-A79E-3C116389701B}" type="datetime1">
              <a:rPr lang="en-US" smtClean="0">
                <a:solidFill>
                  <a:prstClr val="black">
                    <a:tint val="75000"/>
                  </a:prstClr>
                </a:solidFill>
              </a:rPr>
              <a:pPr/>
              <a:t>8/12/2013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0D351CB-7B7F-4776-A39B-D1BE6EB1D4A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03769868"/>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9E4E5F8-B6F8-4F00-BFF1-529E4F29D144}" type="datetime1">
              <a:rPr lang="en-US" smtClean="0">
                <a:solidFill>
                  <a:prstClr val="black">
                    <a:tint val="75000"/>
                  </a:prstClr>
                </a:solidFill>
              </a:rPr>
              <a:pPr/>
              <a:t>8/12/2013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0D351CB-7B7F-4776-A39B-D1BE6EB1D4A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62174394"/>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6990CF88-5022-4BB7-B2B1-A7CA3B5393B4}" type="datetime1">
              <a:rPr lang="en-US" smtClean="0">
                <a:solidFill>
                  <a:prstClr val="black">
                    <a:tint val="75000"/>
                  </a:prstClr>
                </a:solidFill>
              </a:rPr>
              <a:pPr/>
              <a:t>8/12/2013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60D351CB-7B7F-4776-A39B-D1BE6EB1D4A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19480655"/>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3F830CA7-11B0-4967-B745-438ABB01C2BE}" type="datetime1">
              <a:rPr lang="en-US" smtClean="0">
                <a:solidFill>
                  <a:prstClr val="black">
                    <a:tint val="75000"/>
                  </a:prstClr>
                </a:solidFill>
              </a:rPr>
              <a:pPr/>
              <a:t>8/12/2013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60D351CB-7B7F-4776-A39B-D1BE6EB1D4A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52616058"/>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D7E77D9D-9DCD-4B2D-B720-D36C4F7BAF0B}" type="datetime1">
              <a:rPr lang="en-US" smtClean="0">
                <a:solidFill>
                  <a:prstClr val="black">
                    <a:tint val="75000"/>
                  </a:prstClr>
                </a:solidFill>
              </a:rPr>
              <a:pPr/>
              <a:t>8/12/2013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60D351CB-7B7F-4776-A39B-D1BE6EB1D4A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15654577"/>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B327A95-70A6-4FE8-A677-564515617DA9}" type="datetime1">
              <a:rPr lang="en-US" smtClean="0">
                <a:solidFill>
                  <a:prstClr val="black">
                    <a:tint val="75000"/>
                  </a:prstClr>
                </a:solidFill>
              </a:rPr>
              <a:pPr/>
              <a:t>8/12/2013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60D351CB-7B7F-4776-A39B-D1BE6EB1D4A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62839344"/>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A8F2051-844E-4C20-B4D5-A5D55199477B}" type="datetime1">
              <a:rPr lang="en-US" smtClean="0">
                <a:solidFill>
                  <a:prstClr val="black">
                    <a:tint val="75000"/>
                  </a:prstClr>
                </a:solidFill>
              </a:rPr>
              <a:pPr/>
              <a:t>8/12/2013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60D351CB-7B7F-4776-A39B-D1BE6EB1D4A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2032177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obj" preserve="1">
  <p:cSld name="No STEM 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7086600" cy="819912"/>
          </a:xfrm>
          <a:prstGeom prst="rect">
            <a:avLst/>
          </a:prstGeom>
        </p:spPr>
        <p:txBody>
          <a:bodyPr>
            <a:scene3d>
              <a:camera prst="orthographicFront"/>
              <a:lightRig rig="freezing" dir="t"/>
            </a:scene3d>
            <a:sp3d prstMaterial="flat">
              <a:bevelT w="38100" h="38100"/>
            </a:sp3d>
          </a:bodyPr>
          <a:lstStyle>
            <a:lvl1pPr algn="l">
              <a:defRPr>
                <a:solidFill>
                  <a:srgbClr val="4DE1EA"/>
                </a:solidFill>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a:buClr>
                <a:schemeClr val="bg2">
                  <a:lumMod val="90000"/>
                </a:schemeClr>
              </a:buClr>
              <a:buFont typeface="Wingdings 2" pitchFamily="18" charset="2"/>
              <a:buChar char=""/>
              <a:defRPr/>
            </a:lvl1pPr>
            <a:lvl2pPr>
              <a:buClr>
                <a:schemeClr val="bg2">
                  <a:lumMod val="90000"/>
                </a:schemeClr>
              </a:buClr>
              <a:buFont typeface="Wingdings 2" pitchFamily="18" charset="2"/>
              <a:buChar char=""/>
              <a:defRPr/>
            </a:lvl2pPr>
            <a:lvl3pPr>
              <a:buClr>
                <a:schemeClr val="bg2">
                  <a:lumMod val="90000"/>
                </a:schemeClr>
              </a:buClr>
              <a:buFont typeface="Wingdings 2" pitchFamily="18" charset="2"/>
              <a:buChar char=""/>
              <a:defRPr/>
            </a:lvl3pPr>
            <a:lvl4pPr>
              <a:buClr>
                <a:schemeClr val="bg2">
                  <a:lumMod val="90000"/>
                </a:schemeClr>
              </a:buClr>
              <a:buFont typeface="Wingdings 2" pitchFamily="18" charset="2"/>
              <a:buChar char=""/>
              <a:defRPr/>
            </a:lvl4pPr>
            <a:lvl5pPr>
              <a:buClr>
                <a:schemeClr val="bg2">
                  <a:lumMod val="90000"/>
                </a:schemeClr>
              </a:buClr>
              <a:buFont typeface="Wingdings 2" pitchFamily="18" charset="2"/>
              <a:buChar char=""/>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Slide Number Placeholder 5"/>
          <p:cNvSpPr>
            <a:spLocks noGrp="1"/>
          </p:cNvSpPr>
          <p:nvPr>
            <p:ph type="sldNum" sz="quarter" idx="12"/>
          </p:nvPr>
        </p:nvSpPr>
        <p:spPr>
          <a:xfrm>
            <a:off x="8153400" y="6316091"/>
            <a:ext cx="762000" cy="365125"/>
          </a:xfrm>
        </p:spPr>
        <p:txBody>
          <a:bodyPr/>
          <a:lstStyle>
            <a:lvl1pPr algn="r">
              <a:defRPr/>
            </a:lvl1pPr>
          </a:lstStyle>
          <a:p>
            <a:pPr>
              <a:defRPr/>
            </a:pPr>
            <a:fld id="{B714AB3E-4038-4FC5-9A77-C735DA671747}" type="slidenum">
              <a:rPr lang="en-US" smtClean="0"/>
              <a:pPr>
                <a:defRPr/>
              </a:pPr>
              <a:t>‹#›</a:t>
            </a:fld>
            <a:endParaRPr lang="en-US" dirty="0"/>
          </a:p>
        </p:txBody>
      </p:sp>
    </p:spTree>
    <p:extLst>
      <p:ext uri="{BB962C8B-B14F-4D97-AF65-F5344CB8AC3E}">
        <p14:creationId xmlns:p14="http://schemas.microsoft.com/office/powerpoint/2010/main" val="433128429"/>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F85E22D-E804-44D2-AFB4-228A2D242817}" type="datetime1">
              <a:rPr lang="en-US" smtClean="0">
                <a:solidFill>
                  <a:prstClr val="black">
                    <a:tint val="75000"/>
                  </a:prstClr>
                </a:solidFill>
              </a:rPr>
              <a:pPr/>
              <a:t>8/12/2013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60D351CB-7B7F-4776-A39B-D1BE6EB1D4A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26900037"/>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0711FE6-45AD-4961-8243-8EA0EECF6D42}" type="datetime1">
              <a:rPr lang="en-US" smtClean="0">
                <a:solidFill>
                  <a:prstClr val="black">
                    <a:tint val="75000"/>
                  </a:prstClr>
                </a:solidFill>
              </a:rPr>
              <a:pPr/>
              <a:t>8/12/2013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0D351CB-7B7F-4776-A39B-D1BE6EB1D4A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41628329"/>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740F736-FC99-497A-B05A-2EA2CA5C4F1E}" type="datetime1">
              <a:rPr lang="en-US" smtClean="0">
                <a:solidFill>
                  <a:prstClr val="black">
                    <a:tint val="75000"/>
                  </a:prstClr>
                </a:solidFill>
              </a:rPr>
              <a:pPr/>
              <a:t>8/12/2013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0D351CB-7B7F-4776-A39B-D1BE6EB1D4A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67864264"/>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66731669-4B5A-40A3-820E-0D35CA383709}" type="datetime1">
              <a:rPr lang="en-US" smtClean="0">
                <a:solidFill>
                  <a:prstClr val="black">
                    <a:tint val="75000"/>
                  </a:prstClr>
                </a:solidFill>
              </a:rPr>
              <a:pPr/>
              <a:t>8/12/2013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F947AC1-330B-4D78-9DAE-2A17147F34A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02221103"/>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B72141C-8C4A-4B3D-89CF-FFB5091035DB}" type="datetime1">
              <a:rPr lang="en-US" smtClean="0">
                <a:solidFill>
                  <a:prstClr val="black">
                    <a:tint val="75000"/>
                  </a:prstClr>
                </a:solidFill>
              </a:rPr>
              <a:pPr/>
              <a:t>8/12/2013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F947AC1-330B-4D78-9DAE-2A17147F34A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77121437"/>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350075C-3A10-4663-885C-A2ED1B622A56}" type="datetime1">
              <a:rPr lang="en-US" smtClean="0">
                <a:solidFill>
                  <a:prstClr val="black">
                    <a:tint val="75000"/>
                  </a:prstClr>
                </a:solidFill>
              </a:rPr>
              <a:pPr/>
              <a:t>8/12/2013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F947AC1-330B-4D78-9DAE-2A17147F34A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88914797"/>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245B870A-5D2B-4835-95AD-4793CEE7CB8B}" type="datetime1">
              <a:rPr lang="en-US" smtClean="0">
                <a:solidFill>
                  <a:prstClr val="black">
                    <a:tint val="75000"/>
                  </a:prstClr>
                </a:solidFill>
              </a:rPr>
              <a:pPr/>
              <a:t>8/12/2013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F947AC1-330B-4D78-9DAE-2A17147F34A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22423816"/>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C4D18F00-9184-4EC1-8046-81053D030D3E}" type="datetime1">
              <a:rPr lang="en-US" smtClean="0">
                <a:solidFill>
                  <a:prstClr val="black">
                    <a:tint val="75000"/>
                  </a:prstClr>
                </a:solidFill>
              </a:rPr>
              <a:pPr/>
              <a:t>8/12/2013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F947AC1-330B-4D78-9DAE-2A17147F34A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2772909"/>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33560C0-912E-4A0D-A2BB-EFD719C4BC81}" type="datetime1">
              <a:rPr lang="en-US" smtClean="0">
                <a:solidFill>
                  <a:prstClr val="black">
                    <a:tint val="75000"/>
                  </a:prstClr>
                </a:solidFill>
              </a:rPr>
              <a:pPr/>
              <a:t>8/12/2013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F947AC1-330B-4D78-9DAE-2A17147F34A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07128278"/>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BC1FE79-C8D8-4787-B751-F360EB82B28D}" type="datetime1">
              <a:rPr lang="en-US" smtClean="0">
                <a:solidFill>
                  <a:prstClr val="black">
                    <a:tint val="75000"/>
                  </a:prstClr>
                </a:solidFill>
              </a:rPr>
              <a:pPr/>
              <a:t>8/12/2013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F947AC1-330B-4D78-9DAE-2A17147F34A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7302260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Comparison">
    <p:spTree>
      <p:nvGrpSpPr>
        <p:cNvPr id="1" name=""/>
        <p:cNvGrpSpPr/>
        <p:nvPr/>
      </p:nvGrpSpPr>
      <p:grpSpPr>
        <a:xfrm>
          <a:off x="0" y="0"/>
          <a:ext cx="0" cy="0"/>
          <a:chOff x="0" y="0"/>
          <a:chExt cx="0" cy="0"/>
        </a:xfrm>
      </p:grpSpPr>
      <p:sp>
        <p:nvSpPr>
          <p:cNvPr id="7" name="Title 1"/>
          <p:cNvSpPr txBox="1">
            <a:spLocks/>
          </p:cNvSpPr>
          <p:nvPr userDrawn="1"/>
        </p:nvSpPr>
        <p:spPr>
          <a:xfrm>
            <a:off x="457200" y="914400"/>
            <a:ext cx="7086600" cy="819912"/>
          </a:xfrm>
          <a:prstGeom prst="rect">
            <a:avLst/>
          </a:prstGeom>
        </p:spPr>
        <p:txBody>
          <a:bodyPr>
            <a:scene3d>
              <a:camera prst="orthographicFront"/>
              <a:lightRig rig="freezing" dir="t"/>
            </a:scene3d>
            <a:sp3d prstMaterial="flat">
              <a:bevelT w="38100" h="38100"/>
            </a:sp3d>
          </a:bodyPr>
          <a:lstStyle>
            <a:lvl1pPr>
              <a:defRPr>
                <a:solidFill>
                  <a:srgbClr val="4DE1EA"/>
                </a:solidFill>
              </a:defRPr>
            </a:lvl1pPr>
          </a:lstStyle>
          <a:p>
            <a:pPr algn="l" fontAlgn="auto">
              <a:spcAft>
                <a:spcPts val="0"/>
              </a:spcAft>
              <a:defRPr/>
            </a:pPr>
            <a:r>
              <a:rPr lang="en-US" sz="4400" b="1" dirty="0" smtClean="0">
                <a:effectLst>
                  <a:outerShdw blurRad="38100" dist="25400" dir="5400000" algn="tl" rotWithShape="0">
                    <a:prstClr val="black">
                      <a:alpha val="43000"/>
                    </a:prstClr>
                  </a:outerShdw>
                </a:effectLst>
                <a:latin typeface="+mj-lt"/>
                <a:ea typeface="+mj-ea"/>
                <a:cs typeface="+mj-cs"/>
              </a:rPr>
              <a:t>Click to edit Master title style</a:t>
            </a:r>
            <a:endParaRPr lang="en-US" sz="4400" b="1" dirty="0">
              <a:effectLst>
                <a:outerShdw blurRad="38100" dist="25400" dir="5400000" algn="tl" rotWithShape="0">
                  <a:prstClr val="black">
                    <a:alpha val="43000"/>
                  </a:prstClr>
                </a:outerShdw>
              </a:effectLst>
              <a:latin typeface="+mj-lt"/>
              <a:ea typeface="+mj-ea"/>
              <a:cs typeface="+mj-cs"/>
            </a:endParaRPr>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bg1"/>
                </a:solidFill>
                <a:effectLst/>
              </a:defRPr>
            </a:lvl1pPr>
            <a:lvl2pPr>
              <a:buNone/>
              <a:defRPr sz="2000" b="1"/>
            </a:lvl2pPr>
            <a:lvl3pPr>
              <a:buNone/>
              <a:defRPr sz="1800" b="1"/>
            </a:lvl3pPr>
            <a:lvl4pPr>
              <a:buNone/>
              <a:defRPr sz="1600" b="1"/>
            </a:lvl4pPr>
            <a:lvl5pPr>
              <a:buNone/>
              <a:defRPr sz="1600" b="1"/>
            </a:lvl5pPr>
          </a:lstStyle>
          <a:p>
            <a:pPr lvl="0"/>
            <a:r>
              <a:rPr lang="en-US" dirty="0" smtClean="0"/>
              <a:t>Click to edit Master text styles</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bg1"/>
                </a:solidFill>
                <a:effectLst/>
              </a:defRPr>
            </a:lvl1pPr>
            <a:lvl2pPr>
              <a:buNone/>
              <a:defRPr sz="2000" b="1"/>
            </a:lvl2pPr>
            <a:lvl3pPr>
              <a:buNone/>
              <a:defRPr sz="1800" b="1"/>
            </a:lvl3pPr>
            <a:lvl4pPr>
              <a:buNone/>
              <a:defRPr sz="1600" b="1"/>
            </a:lvl4pPr>
            <a:lvl5pPr>
              <a:buNone/>
              <a:defRPr sz="1600" b="1"/>
            </a:lvl5pPr>
          </a:lstStyle>
          <a:p>
            <a:pPr lvl="0"/>
            <a:r>
              <a:rPr lang="en-US" dirty="0" smtClean="0"/>
              <a:t>Click to edit Master text styles</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0" name="Slide Number Placeholder 8"/>
          <p:cNvSpPr>
            <a:spLocks noGrp="1"/>
          </p:cNvSpPr>
          <p:nvPr>
            <p:ph type="sldNum" sz="quarter" idx="12"/>
          </p:nvPr>
        </p:nvSpPr>
        <p:spPr/>
        <p:txBody>
          <a:bodyPr/>
          <a:lstStyle>
            <a:lvl1pPr>
              <a:defRPr/>
            </a:lvl1pPr>
          </a:lstStyle>
          <a:p>
            <a:pPr>
              <a:defRPr/>
            </a:pPr>
            <a:fld id="{5C219768-A7AB-4315-B7F9-8E507EF6A5BD}" type="slidenum">
              <a:rPr lang="en-US"/>
              <a:pPr>
                <a:defRPr/>
              </a:pPr>
              <a:t>‹#›</a:t>
            </a:fld>
            <a:endParaRPr lang="en-US"/>
          </a:p>
        </p:txBody>
      </p:sp>
      <p:pic>
        <p:nvPicPr>
          <p:cNvPr id="13" name="Picture 1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28600" y="5791200"/>
            <a:ext cx="2022764" cy="890016"/>
          </a:xfrm>
          <a:prstGeom prst="rect">
            <a:avLst/>
          </a:prstGeom>
        </p:spPr>
      </p:pic>
    </p:spTree>
    <p:extLst>
      <p:ext uri="{BB962C8B-B14F-4D97-AF65-F5344CB8AC3E}">
        <p14:creationId xmlns:p14="http://schemas.microsoft.com/office/powerpoint/2010/main" val="168805407"/>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EAEAE42-8FCC-4152-B274-CCD6F9DF2A31}" type="datetime1">
              <a:rPr lang="en-US" smtClean="0">
                <a:solidFill>
                  <a:prstClr val="black">
                    <a:tint val="75000"/>
                  </a:prstClr>
                </a:solidFill>
              </a:rPr>
              <a:pPr/>
              <a:t>8/12/2013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F947AC1-330B-4D78-9DAE-2A17147F34A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34835177"/>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11FA5E5-0588-46F7-BDDD-4C1D5FE46B94}" type="datetime1">
              <a:rPr lang="en-US" smtClean="0">
                <a:solidFill>
                  <a:prstClr val="black">
                    <a:tint val="75000"/>
                  </a:prstClr>
                </a:solidFill>
              </a:rPr>
              <a:pPr/>
              <a:t>8/12/2013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F947AC1-330B-4D78-9DAE-2A17147F34A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98086085"/>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54B3CA2-6D11-480D-8EAE-F3DAFA3502AB}" type="datetime1">
              <a:rPr lang="en-US" smtClean="0">
                <a:solidFill>
                  <a:prstClr val="black">
                    <a:tint val="75000"/>
                  </a:prstClr>
                </a:solidFill>
              </a:rPr>
              <a:pPr/>
              <a:t>8/12/2013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F947AC1-330B-4D78-9DAE-2A17147F34A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03854902"/>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6FAB7EA-E3B2-4783-94BF-EC1E1B5DA70E}" type="datetime1">
              <a:rPr lang="en-US" smtClean="0">
                <a:solidFill>
                  <a:prstClr val="black">
                    <a:tint val="75000"/>
                  </a:prstClr>
                </a:solidFill>
              </a:rPr>
              <a:pPr/>
              <a:t>8/12/2013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F947AC1-330B-4D78-9DAE-2A17147F34A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67690094"/>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4C0169B0-1676-44D7-9311-90A799D0B22F}" type="datetimeFigureOut">
              <a:rPr lang="en-US" smtClean="0">
                <a:solidFill>
                  <a:prstClr val="black">
                    <a:tint val="75000"/>
                  </a:prstClr>
                </a:solidFill>
              </a:rPr>
              <a:pPr/>
              <a:t>8/12/2013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0D351CB-7B7F-4776-A39B-D1BE6EB1D4A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55886857"/>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C0169B0-1676-44D7-9311-90A799D0B22F}" type="datetimeFigureOut">
              <a:rPr lang="en-US" smtClean="0">
                <a:solidFill>
                  <a:prstClr val="black">
                    <a:tint val="75000"/>
                  </a:prstClr>
                </a:solidFill>
              </a:rPr>
              <a:pPr/>
              <a:t>8/12/2013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0D351CB-7B7F-4776-A39B-D1BE6EB1D4A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68447185"/>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C0169B0-1676-44D7-9311-90A799D0B22F}" type="datetimeFigureOut">
              <a:rPr lang="en-US" smtClean="0">
                <a:solidFill>
                  <a:prstClr val="black">
                    <a:tint val="75000"/>
                  </a:prstClr>
                </a:solidFill>
              </a:rPr>
              <a:pPr/>
              <a:t>8/12/2013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0D351CB-7B7F-4776-A39B-D1BE6EB1D4A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23996351"/>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4C0169B0-1676-44D7-9311-90A799D0B22F}" type="datetimeFigureOut">
              <a:rPr lang="en-US" smtClean="0">
                <a:solidFill>
                  <a:prstClr val="black">
                    <a:tint val="75000"/>
                  </a:prstClr>
                </a:solidFill>
              </a:rPr>
              <a:pPr/>
              <a:t>8/12/2013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60D351CB-7B7F-4776-A39B-D1BE6EB1D4A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93504926"/>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4C0169B0-1676-44D7-9311-90A799D0B22F}" type="datetimeFigureOut">
              <a:rPr lang="en-US" smtClean="0">
                <a:solidFill>
                  <a:prstClr val="black">
                    <a:tint val="75000"/>
                  </a:prstClr>
                </a:solidFill>
              </a:rPr>
              <a:pPr/>
              <a:t>8/12/2013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60D351CB-7B7F-4776-A39B-D1BE6EB1D4A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7834270"/>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4C0169B0-1676-44D7-9311-90A799D0B22F}" type="datetimeFigureOut">
              <a:rPr lang="en-US" smtClean="0">
                <a:solidFill>
                  <a:prstClr val="black">
                    <a:tint val="75000"/>
                  </a:prstClr>
                </a:solidFill>
              </a:rPr>
              <a:pPr/>
              <a:t>8/12/2013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60D351CB-7B7F-4776-A39B-D1BE6EB1D4A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0336402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lvl1pPr>
              <a:defRPr/>
            </a:lvl1pPr>
          </a:lstStyle>
          <a:p>
            <a:pPr>
              <a:defRPr/>
            </a:pPr>
            <a:fld id="{6F55EADE-035B-46DC-B8CE-9FBE86C24930}" type="slidenum">
              <a:rPr lang="en-US"/>
              <a:pPr>
                <a:defRPr/>
              </a:pPr>
              <a:t>‹#›</a:t>
            </a:fld>
            <a:endParaRPr lang="en-US"/>
          </a:p>
        </p:txBody>
      </p:sp>
    </p:spTree>
    <p:extLst>
      <p:ext uri="{BB962C8B-B14F-4D97-AF65-F5344CB8AC3E}">
        <p14:creationId xmlns:p14="http://schemas.microsoft.com/office/powerpoint/2010/main" val="216759097"/>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C0169B0-1676-44D7-9311-90A799D0B22F}" type="datetimeFigureOut">
              <a:rPr lang="en-US" smtClean="0">
                <a:solidFill>
                  <a:prstClr val="black">
                    <a:tint val="75000"/>
                  </a:prstClr>
                </a:solidFill>
              </a:rPr>
              <a:pPr/>
              <a:t>8/12/2013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60D351CB-7B7F-4776-A39B-D1BE6EB1D4A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19279949"/>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C0169B0-1676-44D7-9311-90A799D0B22F}" type="datetimeFigureOut">
              <a:rPr lang="en-US" smtClean="0">
                <a:solidFill>
                  <a:prstClr val="black">
                    <a:tint val="75000"/>
                  </a:prstClr>
                </a:solidFill>
              </a:rPr>
              <a:pPr/>
              <a:t>8/12/2013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60D351CB-7B7F-4776-A39B-D1BE6EB1D4A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79931641"/>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C0169B0-1676-44D7-9311-90A799D0B22F}" type="datetimeFigureOut">
              <a:rPr lang="en-US" smtClean="0">
                <a:solidFill>
                  <a:prstClr val="black">
                    <a:tint val="75000"/>
                  </a:prstClr>
                </a:solidFill>
              </a:rPr>
              <a:pPr/>
              <a:t>8/12/2013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60D351CB-7B7F-4776-A39B-D1BE6EB1D4A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81390965"/>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C0169B0-1676-44D7-9311-90A799D0B22F}" type="datetimeFigureOut">
              <a:rPr lang="en-US" smtClean="0">
                <a:solidFill>
                  <a:prstClr val="black">
                    <a:tint val="75000"/>
                  </a:prstClr>
                </a:solidFill>
              </a:rPr>
              <a:pPr/>
              <a:t>8/12/2013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0D351CB-7B7F-4776-A39B-D1BE6EB1D4A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57026197"/>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C0169B0-1676-44D7-9311-90A799D0B22F}" type="datetimeFigureOut">
              <a:rPr lang="en-US" smtClean="0">
                <a:solidFill>
                  <a:prstClr val="black">
                    <a:tint val="75000"/>
                  </a:prstClr>
                </a:solidFill>
              </a:rPr>
              <a:pPr/>
              <a:t>8/12/2013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0D351CB-7B7F-4776-A39B-D1BE6EB1D4A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8691850"/>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22D3FC7F-BB59-49AE-A858-3D9562CEAF2C}" type="datetimeFigureOut">
              <a:rPr lang="en-US" smtClean="0">
                <a:solidFill>
                  <a:prstClr val="black">
                    <a:tint val="75000"/>
                  </a:prstClr>
                </a:solidFill>
              </a:rPr>
              <a:pPr/>
              <a:t>8/12/2013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F947AC1-330B-4D78-9DAE-2A17147F34A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57453759"/>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2D3FC7F-BB59-49AE-A858-3D9562CEAF2C}" type="datetimeFigureOut">
              <a:rPr lang="en-US" smtClean="0">
                <a:solidFill>
                  <a:prstClr val="black">
                    <a:tint val="75000"/>
                  </a:prstClr>
                </a:solidFill>
              </a:rPr>
              <a:pPr/>
              <a:t>8/12/2013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F947AC1-330B-4D78-9DAE-2A17147F34A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14806456"/>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2D3FC7F-BB59-49AE-A858-3D9562CEAF2C}" type="datetimeFigureOut">
              <a:rPr lang="en-US" smtClean="0">
                <a:solidFill>
                  <a:prstClr val="black">
                    <a:tint val="75000"/>
                  </a:prstClr>
                </a:solidFill>
              </a:rPr>
              <a:pPr/>
              <a:t>8/12/2013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F947AC1-330B-4D78-9DAE-2A17147F34A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43917714"/>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22D3FC7F-BB59-49AE-A858-3D9562CEAF2C}" type="datetimeFigureOut">
              <a:rPr lang="en-US" smtClean="0">
                <a:solidFill>
                  <a:prstClr val="black">
                    <a:tint val="75000"/>
                  </a:prstClr>
                </a:solidFill>
              </a:rPr>
              <a:pPr/>
              <a:t>8/12/2013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F947AC1-330B-4D78-9DAE-2A17147F34A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98793469"/>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22D3FC7F-BB59-49AE-A858-3D9562CEAF2C}" type="datetimeFigureOut">
              <a:rPr lang="en-US" smtClean="0">
                <a:solidFill>
                  <a:prstClr val="black">
                    <a:tint val="75000"/>
                  </a:prstClr>
                </a:solidFill>
              </a:rPr>
              <a:pPr/>
              <a:t>8/12/2013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F947AC1-330B-4D78-9DAE-2A17147F34A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2361548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STEM 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lvl1pPr>
              <a:defRPr/>
            </a:lvl1pPr>
          </a:lstStyle>
          <a:p>
            <a:pPr>
              <a:defRPr/>
            </a:pPr>
            <a:fld id="{6F55EADE-035B-46DC-B8CE-9FBE86C24930}" type="slidenum">
              <a:rPr lang="en-US"/>
              <a:pPr>
                <a:defRPr/>
              </a:pPr>
              <a:t>‹#›</a:t>
            </a:fld>
            <a:endParaRPr lang="en-US"/>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28600" y="5791200"/>
            <a:ext cx="2022764" cy="890016"/>
          </a:xfrm>
          <a:prstGeom prst="rect">
            <a:avLst/>
          </a:prstGeom>
        </p:spPr>
      </p:pic>
    </p:spTree>
    <p:extLst>
      <p:ext uri="{BB962C8B-B14F-4D97-AF65-F5344CB8AC3E}">
        <p14:creationId xmlns:p14="http://schemas.microsoft.com/office/powerpoint/2010/main" val="4555080"/>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22D3FC7F-BB59-49AE-A858-3D9562CEAF2C}" type="datetimeFigureOut">
              <a:rPr lang="en-US" smtClean="0">
                <a:solidFill>
                  <a:prstClr val="black">
                    <a:tint val="75000"/>
                  </a:prstClr>
                </a:solidFill>
              </a:rPr>
              <a:pPr/>
              <a:t>8/12/2013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F947AC1-330B-4D78-9DAE-2A17147F34A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30273064"/>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2D3FC7F-BB59-49AE-A858-3D9562CEAF2C}" type="datetimeFigureOut">
              <a:rPr lang="en-US" smtClean="0">
                <a:solidFill>
                  <a:prstClr val="black">
                    <a:tint val="75000"/>
                  </a:prstClr>
                </a:solidFill>
              </a:rPr>
              <a:pPr/>
              <a:t>8/12/2013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F947AC1-330B-4D78-9DAE-2A17147F34A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25540579"/>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2D3FC7F-BB59-49AE-A858-3D9562CEAF2C}" type="datetimeFigureOut">
              <a:rPr lang="en-US" smtClean="0">
                <a:solidFill>
                  <a:prstClr val="black">
                    <a:tint val="75000"/>
                  </a:prstClr>
                </a:solidFill>
              </a:rPr>
              <a:pPr/>
              <a:t>8/12/2013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F947AC1-330B-4D78-9DAE-2A17147F34A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92509173"/>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2D3FC7F-BB59-49AE-A858-3D9562CEAF2C}" type="datetimeFigureOut">
              <a:rPr lang="en-US" smtClean="0">
                <a:solidFill>
                  <a:prstClr val="black">
                    <a:tint val="75000"/>
                  </a:prstClr>
                </a:solidFill>
              </a:rPr>
              <a:pPr/>
              <a:t>8/12/2013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F947AC1-330B-4D78-9DAE-2A17147F34A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74322291"/>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2D3FC7F-BB59-49AE-A858-3D9562CEAF2C}" type="datetimeFigureOut">
              <a:rPr lang="en-US" smtClean="0">
                <a:solidFill>
                  <a:prstClr val="black">
                    <a:tint val="75000"/>
                  </a:prstClr>
                </a:solidFill>
              </a:rPr>
              <a:pPr/>
              <a:t>8/12/2013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F947AC1-330B-4D78-9DAE-2A17147F34A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42398840"/>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2D3FC7F-BB59-49AE-A858-3D9562CEAF2C}" type="datetimeFigureOut">
              <a:rPr lang="en-US" smtClean="0">
                <a:solidFill>
                  <a:prstClr val="black">
                    <a:tint val="75000"/>
                  </a:prstClr>
                </a:solidFill>
              </a:rPr>
              <a:pPr/>
              <a:t>8/12/2013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F947AC1-330B-4D78-9DAE-2A17147F34A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18472921"/>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DE0FEE13-98B6-447B-A8BE-E1BD44048EBD}" type="datetimeFigureOut">
              <a:rPr lang="en-US" smtClean="0">
                <a:solidFill>
                  <a:prstClr val="black">
                    <a:tint val="75000"/>
                  </a:prstClr>
                </a:solidFill>
              </a:rPr>
              <a:pPr/>
              <a:t>8/12/2013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197DD9E7-0359-4532-892B-D94D1CAA780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32627656"/>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E0FEE13-98B6-447B-A8BE-E1BD44048EBD}" type="datetimeFigureOut">
              <a:rPr lang="en-US" smtClean="0">
                <a:solidFill>
                  <a:prstClr val="black">
                    <a:tint val="75000"/>
                  </a:prstClr>
                </a:solidFill>
              </a:rPr>
              <a:pPr/>
              <a:t>8/12/2013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197DD9E7-0359-4532-892B-D94D1CAA780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67520621"/>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E0FEE13-98B6-447B-A8BE-E1BD44048EBD}" type="datetimeFigureOut">
              <a:rPr lang="en-US" smtClean="0">
                <a:solidFill>
                  <a:prstClr val="black">
                    <a:tint val="75000"/>
                  </a:prstClr>
                </a:solidFill>
              </a:rPr>
              <a:pPr/>
              <a:t>8/12/2013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197DD9E7-0359-4532-892B-D94D1CAA780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52650606"/>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DE0FEE13-98B6-447B-A8BE-E1BD44048EBD}" type="datetimeFigureOut">
              <a:rPr lang="en-US" smtClean="0">
                <a:solidFill>
                  <a:prstClr val="black">
                    <a:tint val="75000"/>
                  </a:prstClr>
                </a:solidFill>
              </a:rPr>
              <a:pPr/>
              <a:t>8/12/2013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197DD9E7-0359-4532-892B-D94D1CAA780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7695170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Indented Bullets">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Date Placeholder 2"/>
          <p:cNvSpPr>
            <a:spLocks noGrp="1"/>
          </p:cNvSpPr>
          <p:nvPr>
            <p:ph type="dt" sz="half" idx="10"/>
          </p:nvPr>
        </p:nvSpPr>
        <p:spPr>
          <a:xfrm>
            <a:off x="457200" y="6356350"/>
            <a:ext cx="2133600" cy="365125"/>
          </a:xfrm>
          <a:prstGeom prst="rect">
            <a:avLst/>
          </a:prstGeom>
        </p:spPr>
        <p:txBody>
          <a:bodyPr/>
          <a:lstStyle/>
          <a:p>
            <a:pPr>
              <a:defRPr/>
            </a:pPr>
            <a:endParaRPr lang="en-US">
              <a:solidFill>
                <a:prstClr val="black">
                  <a:tint val="75000"/>
                </a:prstClr>
              </a:solidFill>
            </a:endParaRPr>
          </a:p>
        </p:txBody>
      </p:sp>
      <p:sp>
        <p:nvSpPr>
          <p:cNvPr id="4" name="Content Placeholder 2"/>
          <p:cNvSpPr>
            <a:spLocks noGrp="1"/>
          </p:cNvSpPr>
          <p:nvPr>
            <p:ph idx="1"/>
          </p:nvPr>
        </p:nvSpPr>
        <p:spPr>
          <a:xfrm>
            <a:off x="1295400" y="1600200"/>
            <a:ext cx="7086600" cy="4525963"/>
          </a:xfrm>
        </p:spPr>
        <p:txBody>
          <a:bodyPr/>
          <a:lstStyle>
            <a:lvl2pPr marL="742950" indent="-285750">
              <a:buFont typeface="Wingdings" pitchFamily="2" charset="2"/>
              <a:buChar char="Ø"/>
              <a:defRPr sz="2400" baseline="0"/>
            </a:lvl2pPr>
          </a:lstStyle>
          <a:p>
            <a:pPr lvl="0"/>
            <a:r>
              <a:rPr lang="en-US" dirty="0" smtClean="0"/>
              <a:t>Click to edit Master text styles</a:t>
            </a:r>
          </a:p>
          <a:p>
            <a:pPr lvl="1"/>
            <a:r>
              <a:rPr lang="en-US" dirty="0" smtClean="0"/>
              <a:t>Second level</a:t>
            </a:r>
          </a:p>
        </p:txBody>
      </p:sp>
    </p:spTree>
    <p:extLst>
      <p:ext uri="{BB962C8B-B14F-4D97-AF65-F5344CB8AC3E}">
        <p14:creationId xmlns:p14="http://schemas.microsoft.com/office/powerpoint/2010/main" val="654105662"/>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DE0FEE13-98B6-447B-A8BE-E1BD44048EBD}" type="datetimeFigureOut">
              <a:rPr lang="en-US" smtClean="0">
                <a:solidFill>
                  <a:prstClr val="black">
                    <a:tint val="75000"/>
                  </a:prstClr>
                </a:solidFill>
              </a:rPr>
              <a:pPr/>
              <a:t>8/12/2013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197DD9E7-0359-4532-892B-D94D1CAA780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2365933"/>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DE0FEE13-98B6-447B-A8BE-E1BD44048EBD}" type="datetimeFigureOut">
              <a:rPr lang="en-US" smtClean="0">
                <a:solidFill>
                  <a:prstClr val="black">
                    <a:tint val="75000"/>
                  </a:prstClr>
                </a:solidFill>
              </a:rPr>
              <a:pPr/>
              <a:t>8/12/2013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197DD9E7-0359-4532-892B-D94D1CAA780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43375973"/>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E0FEE13-98B6-447B-A8BE-E1BD44048EBD}" type="datetimeFigureOut">
              <a:rPr lang="en-US" smtClean="0">
                <a:solidFill>
                  <a:prstClr val="black">
                    <a:tint val="75000"/>
                  </a:prstClr>
                </a:solidFill>
              </a:rPr>
              <a:pPr/>
              <a:t>8/12/2013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197DD9E7-0359-4532-892B-D94D1CAA780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58169694"/>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E0FEE13-98B6-447B-A8BE-E1BD44048EBD}" type="datetimeFigureOut">
              <a:rPr lang="en-US" smtClean="0">
                <a:solidFill>
                  <a:prstClr val="black">
                    <a:tint val="75000"/>
                  </a:prstClr>
                </a:solidFill>
              </a:rPr>
              <a:pPr/>
              <a:t>8/12/2013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197DD9E7-0359-4532-892B-D94D1CAA780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84062102"/>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E0FEE13-98B6-447B-A8BE-E1BD44048EBD}" type="datetimeFigureOut">
              <a:rPr lang="en-US" smtClean="0">
                <a:solidFill>
                  <a:prstClr val="black">
                    <a:tint val="75000"/>
                  </a:prstClr>
                </a:solidFill>
              </a:rPr>
              <a:pPr/>
              <a:t>8/12/2013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197DD9E7-0359-4532-892B-D94D1CAA780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19776569"/>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E0FEE13-98B6-447B-A8BE-E1BD44048EBD}" type="datetimeFigureOut">
              <a:rPr lang="en-US" smtClean="0">
                <a:solidFill>
                  <a:prstClr val="black">
                    <a:tint val="75000"/>
                  </a:prstClr>
                </a:solidFill>
              </a:rPr>
              <a:pPr/>
              <a:t>8/12/2013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197DD9E7-0359-4532-892B-D94D1CAA780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47169036"/>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E0FEE13-98B6-447B-A8BE-E1BD44048EBD}" type="datetimeFigureOut">
              <a:rPr lang="en-US" smtClean="0">
                <a:solidFill>
                  <a:prstClr val="black">
                    <a:tint val="75000"/>
                  </a:prstClr>
                </a:solidFill>
              </a:rPr>
              <a:pPr/>
              <a:t>8/12/2013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197DD9E7-0359-4532-892B-D94D1CAA780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51531073"/>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F0F79BF0-F95E-49FD-BD26-B30EABD91FF7}" type="datetimeFigureOut">
              <a:rPr lang="en-US" smtClean="0">
                <a:solidFill>
                  <a:prstClr val="black">
                    <a:tint val="75000"/>
                  </a:prstClr>
                </a:solidFill>
              </a:rPr>
              <a:pPr/>
              <a:t>8/12/2013</a:t>
            </a:fld>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752EFCC-640E-48A0-AB90-F6EFF347697A}" type="slidenum">
              <a:rPr lang="en-US" smtClean="0">
                <a:solidFill>
                  <a:prstClr val="black">
                    <a:tint val="75000"/>
                  </a:prstClr>
                </a:solidFill>
              </a:rPr>
              <a:pPr/>
              <a:t>‹#›</a:t>
            </a:fld>
            <a:endParaRPr lang="en-US">
              <a:solidFill>
                <a:prstClr val="black">
                  <a:tint val="75000"/>
                </a:prstClr>
              </a:solidFill>
            </a:endParaRPr>
          </a:p>
        </p:txBody>
      </p:sp>
      <p:sp>
        <p:nvSpPr>
          <p:cNvPr id="7" name="Text Placeholder 8"/>
          <p:cNvSpPr>
            <a:spLocks noGrp="1"/>
          </p:cNvSpPr>
          <p:nvPr>
            <p:ph type="body" sz="quarter" idx="13" hasCustomPrompt="1"/>
          </p:nvPr>
        </p:nvSpPr>
        <p:spPr>
          <a:xfrm>
            <a:off x="4191000" y="6400800"/>
            <a:ext cx="3657600" cy="274320"/>
          </a:xfrm>
        </p:spPr>
        <p:txBody>
          <a:bodyPr/>
          <a:lstStyle>
            <a:lvl1pPr marL="0" indent="0">
              <a:buNone/>
              <a:defRPr sz="1200" baseline="0">
                <a:latin typeface="Arial" pitchFamily="34" charset="0"/>
                <a:cs typeface="Arial" pitchFamily="34" charset="0"/>
              </a:defRPr>
            </a:lvl1pPr>
          </a:lstStyle>
          <a:p>
            <a:pPr lvl="0"/>
            <a:r>
              <a:rPr lang="en-US" dirty="0" smtClean="0"/>
              <a:t>Department of Mathematics and Science</a:t>
            </a:r>
          </a:p>
        </p:txBody>
      </p:sp>
    </p:spTree>
    <p:extLst>
      <p:ext uri="{BB962C8B-B14F-4D97-AF65-F5344CB8AC3E}">
        <p14:creationId xmlns:p14="http://schemas.microsoft.com/office/powerpoint/2010/main" val="484191748"/>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8077200" cy="1828800"/>
          </a:xfrm>
          <a:prstGeom prst="rect">
            <a:avLst/>
          </a:prstGeo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ctr" rtl="0">
              <a:spcBef>
                <a:spcPct val="0"/>
              </a:spcBef>
              <a:buNone/>
              <a:defRPr sz="5600" b="1">
                <a:ln>
                  <a:noFill/>
                </a:ln>
                <a:solidFill>
                  <a:srgbClr val="4DE1EA"/>
                </a:solidFill>
                <a:effectLst>
                  <a:outerShdw blurRad="38100" dist="25400" dir="5400000" algn="tl" rotWithShape="0">
                    <a:srgbClr val="000000">
                      <a:alpha val="43000"/>
                    </a:srgbClr>
                  </a:outerShdw>
                </a:effectLst>
                <a:latin typeface="+mj-lt"/>
                <a:ea typeface="+mj-ea"/>
                <a:cs typeface="+mj-cs"/>
              </a:defRPr>
            </a:lvl1pPr>
          </a:lstStyle>
          <a:p>
            <a:r>
              <a:rPr lang="en-US" dirty="0" smtClean="0"/>
              <a:t>Click to edit Master title style</a:t>
            </a:r>
            <a:endParaRPr lang="en-US" dirty="0"/>
          </a:p>
        </p:txBody>
      </p:sp>
      <p:sp>
        <p:nvSpPr>
          <p:cNvPr id="17" name="Subtitle 16"/>
          <p:cNvSpPr>
            <a:spLocks noGrp="1"/>
          </p:cNvSpPr>
          <p:nvPr>
            <p:ph type="subTitle" idx="1"/>
          </p:nvPr>
        </p:nvSpPr>
        <p:spPr>
          <a:xfrm>
            <a:off x="533400" y="3228536"/>
            <a:ext cx="8077200" cy="1752600"/>
          </a:xfrm>
        </p:spPr>
        <p:txBody>
          <a:bodyPr lIns="0" rIns="18288">
            <a:normAutofit/>
          </a:bodyPr>
          <a:lstStyle>
            <a:lvl1pPr marL="0" marR="45720" indent="0" algn="ctr">
              <a:buNone/>
              <a:defRPr sz="3200">
                <a:solidFill>
                  <a:schemeClr val="bg1"/>
                </a:solidFill>
                <a:effectLst>
                  <a:outerShdw blurRad="50800" dist="38100" dir="2700000" algn="tl" rotWithShape="0">
                    <a:prstClr val="black">
                      <a:alpha val="40000"/>
                    </a:prstClr>
                  </a:outerShdw>
                </a:effectLst>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n-US" dirty="0" smtClean="0"/>
              <a:t>Click to edit Master subtitle style</a:t>
            </a:r>
            <a:endParaRPr lang="en-US" dirty="0"/>
          </a:p>
        </p:txBody>
      </p:sp>
      <p:sp>
        <p:nvSpPr>
          <p:cNvPr id="6" name="Slide Number Placeholder 26"/>
          <p:cNvSpPr>
            <a:spLocks noGrp="1"/>
          </p:cNvSpPr>
          <p:nvPr>
            <p:ph type="sldNum" sz="quarter" idx="12"/>
          </p:nvPr>
        </p:nvSpPr>
        <p:spPr/>
        <p:txBody>
          <a:bodyPr/>
          <a:lstStyle>
            <a:lvl1pPr>
              <a:defRPr/>
            </a:lvl1pPr>
          </a:lstStyle>
          <a:p>
            <a:pPr>
              <a:defRPr/>
            </a:pPr>
            <a:fld id="{9B39829F-4ABC-469C-A349-F88F6FCCA3DE}" type="slidenum">
              <a:rPr lang="en-US">
                <a:solidFill>
                  <a:srgbClr val="04617B">
                    <a:shade val="90000"/>
                  </a:srgbClr>
                </a:solidFill>
              </a:rPr>
              <a:pPr>
                <a:defRPr/>
              </a:pPr>
              <a:t>‹#›</a:t>
            </a:fld>
            <a:endParaRPr lang="en-US">
              <a:solidFill>
                <a:srgbClr val="04617B">
                  <a:shade val="90000"/>
                </a:srgbClr>
              </a:solidFill>
            </a:endParaRPr>
          </a:p>
        </p:txBody>
      </p:sp>
      <p:pic>
        <p:nvPicPr>
          <p:cNvPr id="7" name="Picture 2" descr="E:\My documents\Clipart\seal-new%20colors.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52401" y="228601"/>
            <a:ext cx="1142999" cy="11429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95737112"/>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showMasterSp="0" preserve="1" userDrawn="1">
  <p:cSld name="Transition">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600200"/>
            <a:ext cx="8077200" cy="2895600"/>
          </a:xfrm>
          <a:prstGeom prst="rect">
            <a:avLst/>
          </a:prstGeom>
          <a:ln>
            <a:noFill/>
          </a:ln>
        </p:spPr>
        <p:txBody>
          <a:bodyPr vert="horz" tIns="0" rIns="18288" bIns="0" anchor="t" anchorCtr="0">
            <a:noAutofit/>
            <a:scene3d>
              <a:camera prst="orthographicFront"/>
              <a:lightRig rig="freezing" dir="t">
                <a:rot lat="0" lon="0" rev="5640000"/>
              </a:lightRig>
            </a:scene3d>
            <a:sp3d prstMaterial="flat">
              <a:bevelT w="38100" h="38100"/>
              <a:contourClr>
                <a:schemeClr val="tx2"/>
              </a:contourClr>
            </a:sp3d>
          </a:bodyPr>
          <a:lstStyle>
            <a:lvl1pPr algn="ctr" rtl="0">
              <a:spcBef>
                <a:spcPct val="0"/>
              </a:spcBef>
              <a:buNone/>
              <a:defRPr sz="4400" b="1">
                <a:ln>
                  <a:noFill/>
                </a:ln>
                <a:solidFill>
                  <a:srgbClr val="4DE1EA"/>
                </a:solidFill>
                <a:effectLst>
                  <a:outerShdw blurRad="38100" dist="25400" dir="5400000" algn="tl" rotWithShape="0">
                    <a:srgbClr val="000000">
                      <a:alpha val="43000"/>
                    </a:srgbClr>
                  </a:outerShdw>
                </a:effectLst>
                <a:latin typeface="+mj-lt"/>
                <a:ea typeface="+mj-ea"/>
                <a:cs typeface="+mj-cs"/>
              </a:defRPr>
            </a:lvl1pPr>
          </a:lstStyle>
          <a:p>
            <a:r>
              <a:rPr lang="en-US" dirty="0" smtClean="0"/>
              <a:t>Click to edit Master title style</a:t>
            </a:r>
            <a:endParaRPr lang="en-US" dirty="0"/>
          </a:p>
        </p:txBody>
      </p:sp>
      <p:sp>
        <p:nvSpPr>
          <p:cNvPr id="6" name="Slide Number Placeholder 26"/>
          <p:cNvSpPr>
            <a:spLocks noGrp="1"/>
          </p:cNvSpPr>
          <p:nvPr>
            <p:ph type="sldNum" sz="quarter" idx="12"/>
          </p:nvPr>
        </p:nvSpPr>
        <p:spPr/>
        <p:txBody>
          <a:bodyPr/>
          <a:lstStyle>
            <a:lvl1pPr>
              <a:defRPr/>
            </a:lvl1pPr>
          </a:lstStyle>
          <a:p>
            <a:pPr>
              <a:defRPr/>
            </a:pPr>
            <a:fld id="{F9CC256C-8209-482B-B322-50E35C2E3C9A}" type="slidenum">
              <a:rPr lang="en-US">
                <a:solidFill>
                  <a:srgbClr val="04617B">
                    <a:shade val="90000"/>
                  </a:srgbClr>
                </a:solidFill>
              </a:rPr>
              <a:pPr>
                <a:defRPr/>
              </a:pPr>
              <a:t>‹#›</a:t>
            </a:fld>
            <a:endParaRPr lang="en-US">
              <a:solidFill>
                <a:srgbClr val="04617B">
                  <a:shade val="90000"/>
                </a:srgbClr>
              </a:solidFill>
            </a:endParaRPr>
          </a:p>
        </p:txBody>
      </p:sp>
    </p:spTree>
    <p:extLst>
      <p:ext uri="{BB962C8B-B14F-4D97-AF65-F5344CB8AC3E}">
        <p14:creationId xmlns:p14="http://schemas.microsoft.com/office/powerpoint/2010/main" val="418595567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F0F79BF0-F95E-49FD-BD26-B30EABD91FF7}" type="datetimeFigureOut">
              <a:rPr lang="en-US" smtClean="0">
                <a:solidFill>
                  <a:prstClr val="black">
                    <a:tint val="75000"/>
                  </a:prstClr>
                </a:solidFill>
              </a:rPr>
              <a:pPr/>
              <a:t>8/12/2013</a:t>
            </a:fld>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752EFCC-640E-48A0-AB90-F6EFF347697A}" type="slidenum">
              <a:rPr lang="en-US" smtClean="0">
                <a:solidFill>
                  <a:prstClr val="black">
                    <a:tint val="75000"/>
                  </a:prstClr>
                </a:solidFill>
              </a:rPr>
              <a:pPr/>
              <a:t>‹#›</a:t>
            </a:fld>
            <a:endParaRPr lang="en-US">
              <a:solidFill>
                <a:prstClr val="black">
                  <a:tint val="75000"/>
                </a:prstClr>
              </a:solidFill>
            </a:endParaRPr>
          </a:p>
        </p:txBody>
      </p:sp>
      <p:sp>
        <p:nvSpPr>
          <p:cNvPr id="7" name="Text Placeholder 8"/>
          <p:cNvSpPr>
            <a:spLocks noGrp="1"/>
          </p:cNvSpPr>
          <p:nvPr>
            <p:ph type="body" sz="quarter" idx="13" hasCustomPrompt="1"/>
          </p:nvPr>
        </p:nvSpPr>
        <p:spPr>
          <a:xfrm>
            <a:off x="4191000" y="6400800"/>
            <a:ext cx="3657600" cy="274320"/>
          </a:xfrm>
        </p:spPr>
        <p:txBody>
          <a:bodyPr/>
          <a:lstStyle>
            <a:lvl1pPr marL="0" indent="0">
              <a:buNone/>
              <a:defRPr sz="1200" baseline="0">
                <a:latin typeface="Arial" pitchFamily="34" charset="0"/>
                <a:cs typeface="Arial" pitchFamily="34" charset="0"/>
              </a:defRPr>
            </a:lvl1pPr>
          </a:lstStyle>
          <a:p>
            <a:pPr lvl="0"/>
            <a:r>
              <a:rPr lang="en-US" dirty="0" smtClean="0"/>
              <a:t>Department of Mathematics and Science</a:t>
            </a:r>
          </a:p>
        </p:txBody>
      </p:sp>
    </p:spTree>
    <p:extLst>
      <p:ext uri="{BB962C8B-B14F-4D97-AF65-F5344CB8AC3E}">
        <p14:creationId xmlns:p14="http://schemas.microsoft.com/office/powerpoint/2010/main" val="1535337043"/>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81000" y="704088"/>
            <a:ext cx="7162800" cy="819912"/>
          </a:xfrm>
          <a:prstGeom prst="rect">
            <a:avLst/>
          </a:prstGeom>
        </p:spPr>
        <p:txBody>
          <a:bodyPr>
            <a:scene3d>
              <a:camera prst="orthographicFront"/>
              <a:lightRig rig="freezing" dir="t"/>
            </a:scene3d>
            <a:sp3d prstMaterial="flat">
              <a:bevelT w="38100" h="38100"/>
            </a:sp3d>
          </a:bodyPr>
          <a:lstStyle>
            <a:lvl1pPr algn="l">
              <a:defRPr>
                <a:solidFill>
                  <a:srgbClr val="4DE1EA"/>
                </a:solidFill>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a:buClr>
                <a:schemeClr val="bg2">
                  <a:lumMod val="90000"/>
                </a:schemeClr>
              </a:buClr>
              <a:buFont typeface="Wingdings 2" pitchFamily="18" charset="2"/>
              <a:buChar char=""/>
              <a:defRPr/>
            </a:lvl1pPr>
            <a:lvl2pPr>
              <a:buClr>
                <a:schemeClr val="bg2">
                  <a:lumMod val="90000"/>
                </a:schemeClr>
              </a:buClr>
              <a:buFont typeface="Wingdings 2" pitchFamily="18" charset="2"/>
              <a:buChar char=""/>
              <a:defRPr/>
            </a:lvl2pPr>
            <a:lvl3pPr>
              <a:buClr>
                <a:schemeClr val="bg2">
                  <a:lumMod val="90000"/>
                </a:schemeClr>
              </a:buClr>
              <a:buFont typeface="Wingdings 2" pitchFamily="18" charset="2"/>
              <a:buChar char=""/>
              <a:defRPr/>
            </a:lvl3pPr>
            <a:lvl4pPr>
              <a:buClr>
                <a:schemeClr val="bg2">
                  <a:lumMod val="90000"/>
                </a:schemeClr>
              </a:buClr>
              <a:buFont typeface="Wingdings 2" pitchFamily="18" charset="2"/>
              <a:buChar char=""/>
              <a:defRPr/>
            </a:lvl4pPr>
            <a:lvl5pPr>
              <a:buClr>
                <a:schemeClr val="bg2">
                  <a:lumMod val="90000"/>
                </a:schemeClr>
              </a:buClr>
              <a:buFont typeface="Wingdings 2" pitchFamily="18" charset="2"/>
              <a:buChar char=""/>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Slide Number Placeholder 5"/>
          <p:cNvSpPr>
            <a:spLocks noGrp="1"/>
          </p:cNvSpPr>
          <p:nvPr>
            <p:ph type="sldNum" sz="quarter" idx="12"/>
          </p:nvPr>
        </p:nvSpPr>
        <p:spPr>
          <a:xfrm>
            <a:off x="8153400" y="6316091"/>
            <a:ext cx="762000" cy="365125"/>
          </a:xfrm>
        </p:spPr>
        <p:txBody>
          <a:bodyPr/>
          <a:lstStyle>
            <a:lvl1pPr algn="r">
              <a:defRPr/>
            </a:lvl1pPr>
          </a:lstStyle>
          <a:p>
            <a:pPr>
              <a:defRPr/>
            </a:pPr>
            <a:fld id="{B714AB3E-4038-4FC5-9A77-C735DA671747}" type="slidenum">
              <a:rPr lang="en-US" smtClean="0">
                <a:solidFill>
                  <a:srgbClr val="04617B">
                    <a:shade val="90000"/>
                  </a:srgbClr>
                </a:solidFill>
              </a:rPr>
              <a:pPr>
                <a:defRPr/>
              </a:pPr>
              <a:t>‹#›</a:t>
            </a:fld>
            <a:endParaRPr lang="en-US" dirty="0">
              <a:solidFill>
                <a:srgbClr val="04617B">
                  <a:shade val="90000"/>
                </a:srgbClr>
              </a:solidFill>
            </a:endParaRPr>
          </a:p>
        </p:txBody>
      </p:sp>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28600" y="5791200"/>
            <a:ext cx="2022764" cy="890016"/>
          </a:xfrm>
          <a:prstGeom prst="rect">
            <a:avLst/>
          </a:prstGeom>
        </p:spPr>
      </p:pic>
    </p:spTree>
    <p:extLst>
      <p:ext uri="{BB962C8B-B14F-4D97-AF65-F5344CB8AC3E}">
        <p14:creationId xmlns:p14="http://schemas.microsoft.com/office/powerpoint/2010/main" val="1833822704"/>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showMasterSp="0" type="obj" preserve="1">
  <p:cSld name="No STEM 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7086600" cy="819912"/>
          </a:xfrm>
          <a:prstGeom prst="rect">
            <a:avLst/>
          </a:prstGeom>
        </p:spPr>
        <p:txBody>
          <a:bodyPr>
            <a:scene3d>
              <a:camera prst="orthographicFront"/>
              <a:lightRig rig="freezing" dir="t"/>
            </a:scene3d>
            <a:sp3d prstMaterial="flat">
              <a:bevelT w="38100" h="38100"/>
            </a:sp3d>
          </a:bodyPr>
          <a:lstStyle>
            <a:lvl1pPr algn="l">
              <a:defRPr>
                <a:solidFill>
                  <a:srgbClr val="4DE1EA"/>
                </a:solidFill>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a:buClr>
                <a:schemeClr val="bg2">
                  <a:lumMod val="90000"/>
                </a:schemeClr>
              </a:buClr>
              <a:buFont typeface="Wingdings 2" pitchFamily="18" charset="2"/>
              <a:buChar char=""/>
              <a:defRPr/>
            </a:lvl1pPr>
            <a:lvl2pPr>
              <a:buClr>
                <a:schemeClr val="bg2">
                  <a:lumMod val="90000"/>
                </a:schemeClr>
              </a:buClr>
              <a:buFont typeface="Wingdings 2" pitchFamily="18" charset="2"/>
              <a:buChar char=""/>
              <a:defRPr/>
            </a:lvl2pPr>
            <a:lvl3pPr>
              <a:buClr>
                <a:schemeClr val="bg2">
                  <a:lumMod val="90000"/>
                </a:schemeClr>
              </a:buClr>
              <a:buFont typeface="Wingdings 2" pitchFamily="18" charset="2"/>
              <a:buChar char=""/>
              <a:defRPr/>
            </a:lvl3pPr>
            <a:lvl4pPr>
              <a:buClr>
                <a:schemeClr val="bg2">
                  <a:lumMod val="90000"/>
                </a:schemeClr>
              </a:buClr>
              <a:buFont typeface="Wingdings 2" pitchFamily="18" charset="2"/>
              <a:buChar char=""/>
              <a:defRPr/>
            </a:lvl4pPr>
            <a:lvl5pPr>
              <a:buClr>
                <a:schemeClr val="bg2">
                  <a:lumMod val="90000"/>
                </a:schemeClr>
              </a:buClr>
              <a:buFont typeface="Wingdings 2" pitchFamily="18" charset="2"/>
              <a:buChar char=""/>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Slide Number Placeholder 5"/>
          <p:cNvSpPr>
            <a:spLocks noGrp="1"/>
          </p:cNvSpPr>
          <p:nvPr>
            <p:ph type="sldNum" sz="quarter" idx="12"/>
          </p:nvPr>
        </p:nvSpPr>
        <p:spPr>
          <a:xfrm>
            <a:off x="8153400" y="6316091"/>
            <a:ext cx="762000" cy="365125"/>
          </a:xfrm>
        </p:spPr>
        <p:txBody>
          <a:bodyPr/>
          <a:lstStyle>
            <a:lvl1pPr algn="r">
              <a:defRPr/>
            </a:lvl1pPr>
          </a:lstStyle>
          <a:p>
            <a:pPr>
              <a:defRPr/>
            </a:pPr>
            <a:fld id="{B714AB3E-4038-4FC5-9A77-C735DA671747}" type="slidenum">
              <a:rPr lang="en-US" smtClean="0">
                <a:solidFill>
                  <a:srgbClr val="04617B">
                    <a:shade val="90000"/>
                  </a:srgbClr>
                </a:solidFill>
              </a:rPr>
              <a:pPr>
                <a:defRPr/>
              </a:pPr>
              <a:t>‹#›</a:t>
            </a:fld>
            <a:endParaRPr lang="en-US" dirty="0">
              <a:solidFill>
                <a:srgbClr val="04617B">
                  <a:shade val="90000"/>
                </a:srgbClr>
              </a:solidFill>
            </a:endParaRPr>
          </a:p>
        </p:txBody>
      </p:sp>
    </p:spTree>
    <p:extLst>
      <p:ext uri="{BB962C8B-B14F-4D97-AF65-F5344CB8AC3E}">
        <p14:creationId xmlns:p14="http://schemas.microsoft.com/office/powerpoint/2010/main" val="3986934015"/>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showMasterSp="0" preserve="1" userDrawn="1">
  <p:cSld name="Comparison">
    <p:spTree>
      <p:nvGrpSpPr>
        <p:cNvPr id="1" name=""/>
        <p:cNvGrpSpPr/>
        <p:nvPr/>
      </p:nvGrpSpPr>
      <p:grpSpPr>
        <a:xfrm>
          <a:off x="0" y="0"/>
          <a:ext cx="0" cy="0"/>
          <a:chOff x="0" y="0"/>
          <a:chExt cx="0" cy="0"/>
        </a:xfrm>
      </p:grpSpPr>
      <p:sp>
        <p:nvSpPr>
          <p:cNvPr id="7" name="Title 1"/>
          <p:cNvSpPr txBox="1">
            <a:spLocks/>
          </p:cNvSpPr>
          <p:nvPr userDrawn="1"/>
        </p:nvSpPr>
        <p:spPr>
          <a:xfrm>
            <a:off x="457200" y="914400"/>
            <a:ext cx="7086600" cy="819912"/>
          </a:xfrm>
          <a:prstGeom prst="rect">
            <a:avLst/>
          </a:prstGeom>
        </p:spPr>
        <p:txBody>
          <a:bodyPr>
            <a:scene3d>
              <a:camera prst="orthographicFront"/>
              <a:lightRig rig="freezing" dir="t"/>
            </a:scene3d>
            <a:sp3d prstMaterial="flat">
              <a:bevelT w="38100" h="38100"/>
            </a:sp3d>
          </a:bodyPr>
          <a:lstStyle>
            <a:lvl1pPr>
              <a:defRPr>
                <a:solidFill>
                  <a:srgbClr val="4DE1EA"/>
                </a:solidFill>
              </a:defRPr>
            </a:lvl1pPr>
          </a:lstStyle>
          <a:p>
            <a:pPr fontAlgn="auto">
              <a:spcAft>
                <a:spcPts val="0"/>
              </a:spcAft>
              <a:defRPr/>
            </a:pPr>
            <a:r>
              <a:rPr lang="en-US" sz="4400" b="1" dirty="0" smtClean="0">
                <a:effectLst>
                  <a:outerShdw blurRad="38100" dist="25400" dir="5400000" algn="tl" rotWithShape="0">
                    <a:prstClr val="black">
                      <a:alpha val="43000"/>
                    </a:prstClr>
                  </a:outerShdw>
                </a:effectLst>
                <a:latin typeface="Calibri"/>
              </a:rPr>
              <a:t>Click to edit Master title style</a:t>
            </a:r>
            <a:endParaRPr lang="en-US" sz="4400" b="1" dirty="0">
              <a:effectLst>
                <a:outerShdw blurRad="38100" dist="25400" dir="5400000" algn="tl" rotWithShape="0">
                  <a:prstClr val="black">
                    <a:alpha val="43000"/>
                  </a:prstClr>
                </a:outerShdw>
              </a:effectLst>
              <a:latin typeface="Calibri"/>
            </a:endParaRPr>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bg1"/>
                </a:solidFill>
                <a:effectLst/>
              </a:defRPr>
            </a:lvl1pPr>
            <a:lvl2pPr>
              <a:buNone/>
              <a:defRPr sz="2000" b="1"/>
            </a:lvl2pPr>
            <a:lvl3pPr>
              <a:buNone/>
              <a:defRPr sz="1800" b="1"/>
            </a:lvl3pPr>
            <a:lvl4pPr>
              <a:buNone/>
              <a:defRPr sz="1600" b="1"/>
            </a:lvl4pPr>
            <a:lvl5pPr>
              <a:buNone/>
              <a:defRPr sz="1600" b="1"/>
            </a:lvl5pPr>
          </a:lstStyle>
          <a:p>
            <a:pPr lvl="0"/>
            <a:r>
              <a:rPr lang="en-US" dirty="0" smtClean="0"/>
              <a:t>Click to edit Master text styles</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bg1"/>
                </a:solidFill>
                <a:effectLst/>
              </a:defRPr>
            </a:lvl1pPr>
            <a:lvl2pPr>
              <a:buNone/>
              <a:defRPr sz="2000" b="1"/>
            </a:lvl2pPr>
            <a:lvl3pPr>
              <a:buNone/>
              <a:defRPr sz="1800" b="1"/>
            </a:lvl3pPr>
            <a:lvl4pPr>
              <a:buNone/>
              <a:defRPr sz="1600" b="1"/>
            </a:lvl4pPr>
            <a:lvl5pPr>
              <a:buNone/>
              <a:defRPr sz="1600" b="1"/>
            </a:lvl5pPr>
          </a:lstStyle>
          <a:p>
            <a:pPr lvl="0"/>
            <a:r>
              <a:rPr lang="en-US" dirty="0" smtClean="0"/>
              <a:t>Click to edit Master text styles</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0" name="Slide Number Placeholder 8"/>
          <p:cNvSpPr>
            <a:spLocks noGrp="1"/>
          </p:cNvSpPr>
          <p:nvPr>
            <p:ph type="sldNum" sz="quarter" idx="12"/>
          </p:nvPr>
        </p:nvSpPr>
        <p:spPr/>
        <p:txBody>
          <a:bodyPr/>
          <a:lstStyle>
            <a:lvl1pPr>
              <a:defRPr/>
            </a:lvl1pPr>
          </a:lstStyle>
          <a:p>
            <a:pPr>
              <a:defRPr/>
            </a:pPr>
            <a:fld id="{5C219768-A7AB-4315-B7F9-8E507EF6A5BD}" type="slidenum">
              <a:rPr lang="en-US">
                <a:solidFill>
                  <a:srgbClr val="04617B">
                    <a:shade val="90000"/>
                  </a:srgbClr>
                </a:solidFill>
              </a:rPr>
              <a:pPr>
                <a:defRPr/>
              </a:pPr>
              <a:t>‹#›</a:t>
            </a:fld>
            <a:endParaRPr lang="en-US">
              <a:solidFill>
                <a:srgbClr val="04617B">
                  <a:shade val="90000"/>
                </a:srgbClr>
              </a:solidFill>
            </a:endParaRPr>
          </a:p>
        </p:txBody>
      </p:sp>
      <p:pic>
        <p:nvPicPr>
          <p:cNvPr id="13" name="Picture 1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28600" y="5791200"/>
            <a:ext cx="2022764" cy="890016"/>
          </a:xfrm>
          <a:prstGeom prst="rect">
            <a:avLst/>
          </a:prstGeom>
        </p:spPr>
      </p:pic>
    </p:spTree>
    <p:extLst>
      <p:ext uri="{BB962C8B-B14F-4D97-AF65-F5344CB8AC3E}">
        <p14:creationId xmlns:p14="http://schemas.microsoft.com/office/powerpoint/2010/main" val="160847156"/>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lvl1pPr>
              <a:defRPr/>
            </a:lvl1pPr>
          </a:lstStyle>
          <a:p>
            <a:pPr>
              <a:defRPr/>
            </a:pPr>
            <a:fld id="{6F55EADE-035B-46DC-B8CE-9FBE86C24930}" type="slidenum">
              <a:rPr lang="en-US">
                <a:solidFill>
                  <a:srgbClr val="04617B">
                    <a:shade val="90000"/>
                  </a:srgbClr>
                </a:solidFill>
              </a:rPr>
              <a:pPr>
                <a:defRPr/>
              </a:pPr>
              <a:t>‹#›</a:t>
            </a:fld>
            <a:endParaRPr lang="en-US">
              <a:solidFill>
                <a:srgbClr val="04617B">
                  <a:shade val="90000"/>
                </a:srgbClr>
              </a:solidFill>
            </a:endParaRPr>
          </a:p>
        </p:txBody>
      </p:sp>
    </p:spTree>
    <p:extLst>
      <p:ext uri="{BB962C8B-B14F-4D97-AF65-F5344CB8AC3E}">
        <p14:creationId xmlns:p14="http://schemas.microsoft.com/office/powerpoint/2010/main" val="1628464953"/>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showMasterSp="0" type="blank" preserve="1">
  <p:cSld name="STEM 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lvl1pPr>
              <a:defRPr/>
            </a:lvl1pPr>
          </a:lstStyle>
          <a:p>
            <a:pPr>
              <a:defRPr/>
            </a:pPr>
            <a:fld id="{6F55EADE-035B-46DC-B8CE-9FBE86C24930}" type="slidenum">
              <a:rPr lang="en-US">
                <a:solidFill>
                  <a:srgbClr val="04617B">
                    <a:shade val="90000"/>
                  </a:srgbClr>
                </a:solidFill>
              </a:rPr>
              <a:pPr>
                <a:defRPr/>
              </a:pPr>
              <a:t>‹#›</a:t>
            </a:fld>
            <a:endParaRPr lang="en-US">
              <a:solidFill>
                <a:srgbClr val="04617B">
                  <a:shade val="90000"/>
                </a:srgbClr>
              </a:solidFill>
            </a:endParaRPr>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28600" y="5791200"/>
            <a:ext cx="2022764" cy="890016"/>
          </a:xfrm>
          <a:prstGeom prst="rect">
            <a:avLst/>
          </a:prstGeom>
        </p:spPr>
      </p:pic>
    </p:spTree>
    <p:extLst>
      <p:ext uri="{BB962C8B-B14F-4D97-AF65-F5344CB8AC3E}">
        <p14:creationId xmlns:p14="http://schemas.microsoft.com/office/powerpoint/2010/main" val="4097424825"/>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userDrawn="1">
  <p:cSld name="Indented Bullets">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Date Placeholder 2"/>
          <p:cNvSpPr>
            <a:spLocks noGrp="1"/>
          </p:cNvSpPr>
          <p:nvPr>
            <p:ph type="dt" sz="half" idx="10"/>
          </p:nvPr>
        </p:nvSpPr>
        <p:spPr>
          <a:xfrm>
            <a:off x="457200" y="6356350"/>
            <a:ext cx="2133600" cy="365125"/>
          </a:xfrm>
          <a:prstGeom prst="rect">
            <a:avLst/>
          </a:prstGeom>
        </p:spPr>
        <p:txBody>
          <a:bodyPr/>
          <a:lstStyle/>
          <a:p>
            <a:pPr>
              <a:defRPr/>
            </a:pPr>
            <a:endParaRPr lang="en-US">
              <a:solidFill>
                <a:prstClr val="black">
                  <a:tint val="75000"/>
                </a:prstClr>
              </a:solidFill>
            </a:endParaRPr>
          </a:p>
        </p:txBody>
      </p:sp>
      <p:sp>
        <p:nvSpPr>
          <p:cNvPr id="4" name="Content Placeholder 2"/>
          <p:cNvSpPr>
            <a:spLocks noGrp="1"/>
          </p:cNvSpPr>
          <p:nvPr>
            <p:ph idx="1"/>
          </p:nvPr>
        </p:nvSpPr>
        <p:spPr>
          <a:xfrm>
            <a:off x="1295400" y="1600200"/>
            <a:ext cx="7086600" cy="4525963"/>
          </a:xfrm>
        </p:spPr>
        <p:txBody>
          <a:bodyPr/>
          <a:lstStyle>
            <a:lvl2pPr marL="742950" indent="-285750">
              <a:buFont typeface="Wingdings" pitchFamily="2" charset="2"/>
              <a:buChar char="Ø"/>
              <a:defRPr sz="2400" baseline="0"/>
            </a:lvl2pPr>
          </a:lstStyle>
          <a:p>
            <a:pPr lvl="0"/>
            <a:r>
              <a:rPr lang="en-US" dirty="0" smtClean="0"/>
              <a:t>Click to edit Master text styles</a:t>
            </a:r>
          </a:p>
          <a:p>
            <a:pPr lvl="1"/>
            <a:r>
              <a:rPr lang="en-US" dirty="0" smtClean="0"/>
              <a:t>Second level</a:t>
            </a:r>
          </a:p>
        </p:txBody>
      </p:sp>
    </p:spTree>
    <p:extLst>
      <p:ext uri="{BB962C8B-B14F-4D97-AF65-F5344CB8AC3E}">
        <p14:creationId xmlns:p14="http://schemas.microsoft.com/office/powerpoint/2010/main" val="168616865"/>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F0F79BF0-F95E-49FD-BD26-B30EABD91FF7}" type="datetimeFigureOut">
              <a:rPr lang="en-US" smtClean="0">
                <a:solidFill>
                  <a:prstClr val="black">
                    <a:tint val="75000"/>
                  </a:prstClr>
                </a:solidFill>
              </a:rPr>
              <a:pPr/>
              <a:t>8/12/2013</a:t>
            </a:fld>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752EFCC-640E-48A0-AB90-F6EFF347697A}" type="slidenum">
              <a:rPr lang="en-US">
                <a:solidFill>
                  <a:prstClr val="black">
                    <a:tint val="75000"/>
                  </a:prstClr>
                </a:solidFill>
              </a:rPr>
              <a:pPr/>
              <a:t>‹#›</a:t>
            </a:fld>
            <a:endParaRPr lang="en-US">
              <a:solidFill>
                <a:prstClr val="black">
                  <a:tint val="75000"/>
                </a:prstClr>
              </a:solidFill>
            </a:endParaRPr>
          </a:p>
        </p:txBody>
      </p:sp>
      <p:sp>
        <p:nvSpPr>
          <p:cNvPr id="7" name="Text Placeholder 8"/>
          <p:cNvSpPr>
            <a:spLocks noGrp="1"/>
          </p:cNvSpPr>
          <p:nvPr>
            <p:ph type="body" sz="quarter" idx="13" hasCustomPrompt="1"/>
          </p:nvPr>
        </p:nvSpPr>
        <p:spPr>
          <a:xfrm>
            <a:off x="4191000" y="6400800"/>
            <a:ext cx="3657600" cy="274320"/>
          </a:xfrm>
        </p:spPr>
        <p:txBody>
          <a:bodyPr/>
          <a:lstStyle>
            <a:lvl1pPr marL="0" indent="0">
              <a:buNone/>
              <a:defRPr sz="1200" baseline="0">
                <a:latin typeface="Arial" pitchFamily="34" charset="0"/>
                <a:cs typeface="Arial" pitchFamily="34" charset="0"/>
              </a:defRPr>
            </a:lvl1pPr>
          </a:lstStyle>
          <a:p>
            <a:pPr lvl="0"/>
            <a:r>
              <a:rPr lang="en-US" dirty="0" smtClean="0"/>
              <a:t>Department of Mathematics and Science</a:t>
            </a:r>
          </a:p>
        </p:txBody>
      </p:sp>
    </p:spTree>
    <p:extLst>
      <p:ext uri="{BB962C8B-B14F-4D97-AF65-F5344CB8AC3E}">
        <p14:creationId xmlns:p14="http://schemas.microsoft.com/office/powerpoint/2010/main" val="51168035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2.pn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7.xml"/><Relationship Id="rId13" Type="http://schemas.openxmlformats.org/officeDocument/2006/relationships/image" Target="../media/image5.jpeg"/><Relationship Id="rId3" Type="http://schemas.openxmlformats.org/officeDocument/2006/relationships/slideLayout" Target="../slideLayouts/slideLayout12.xml"/><Relationship Id="rId7" Type="http://schemas.openxmlformats.org/officeDocument/2006/relationships/slideLayout" Target="../slideLayouts/slideLayout16.xml"/><Relationship Id="rId12" Type="http://schemas.openxmlformats.org/officeDocument/2006/relationships/theme" Target="../theme/theme2.xml"/><Relationship Id="rId2" Type="http://schemas.openxmlformats.org/officeDocument/2006/relationships/slideLayout" Target="../slideLayouts/slideLayout11.xml"/><Relationship Id="rId1" Type="http://schemas.openxmlformats.org/officeDocument/2006/relationships/slideLayout" Target="../slideLayouts/slideLayout10.xml"/><Relationship Id="rId6" Type="http://schemas.openxmlformats.org/officeDocument/2006/relationships/slideLayout" Target="../slideLayouts/slideLayout15.xml"/><Relationship Id="rId11" Type="http://schemas.openxmlformats.org/officeDocument/2006/relationships/slideLayout" Target="../slideLayouts/slideLayout20.xml"/><Relationship Id="rId5" Type="http://schemas.openxmlformats.org/officeDocument/2006/relationships/slideLayout" Target="../slideLayouts/slideLayout14.xml"/><Relationship Id="rId10" Type="http://schemas.openxmlformats.org/officeDocument/2006/relationships/slideLayout" Target="../slideLayouts/slideLayout19.xml"/><Relationship Id="rId4" Type="http://schemas.openxmlformats.org/officeDocument/2006/relationships/slideLayout" Target="../slideLayouts/slideLayout13.xml"/><Relationship Id="rId9" Type="http://schemas.openxmlformats.org/officeDocument/2006/relationships/slideLayout" Target="../slideLayouts/slideLayout18.xml"/><Relationship Id="rId14" Type="http://schemas.openxmlformats.org/officeDocument/2006/relationships/image" Target="../media/image6.pn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8.xml"/><Relationship Id="rId13" Type="http://schemas.openxmlformats.org/officeDocument/2006/relationships/image" Target="../media/image5.jpeg"/><Relationship Id="rId3" Type="http://schemas.openxmlformats.org/officeDocument/2006/relationships/slideLayout" Target="../slideLayouts/slideLayout23.xml"/><Relationship Id="rId7" Type="http://schemas.openxmlformats.org/officeDocument/2006/relationships/slideLayout" Target="../slideLayouts/slideLayout27.xml"/><Relationship Id="rId12" Type="http://schemas.openxmlformats.org/officeDocument/2006/relationships/theme" Target="../theme/theme3.xml"/><Relationship Id="rId2" Type="http://schemas.openxmlformats.org/officeDocument/2006/relationships/slideLayout" Target="../slideLayouts/slideLayout22.xml"/><Relationship Id="rId1" Type="http://schemas.openxmlformats.org/officeDocument/2006/relationships/slideLayout" Target="../slideLayouts/slideLayout21.xml"/><Relationship Id="rId6" Type="http://schemas.openxmlformats.org/officeDocument/2006/relationships/slideLayout" Target="../slideLayouts/slideLayout26.xml"/><Relationship Id="rId11" Type="http://schemas.openxmlformats.org/officeDocument/2006/relationships/slideLayout" Target="../slideLayouts/slideLayout31.xml"/><Relationship Id="rId5" Type="http://schemas.openxmlformats.org/officeDocument/2006/relationships/slideLayout" Target="../slideLayouts/slideLayout25.xml"/><Relationship Id="rId10" Type="http://schemas.openxmlformats.org/officeDocument/2006/relationships/slideLayout" Target="../slideLayouts/slideLayout30.xml"/><Relationship Id="rId4" Type="http://schemas.openxmlformats.org/officeDocument/2006/relationships/slideLayout" Target="../slideLayouts/slideLayout24.xml"/><Relationship Id="rId9" Type="http://schemas.openxmlformats.org/officeDocument/2006/relationships/slideLayout" Target="../slideLayouts/slideLayout29.xml"/><Relationship Id="rId14" Type="http://schemas.openxmlformats.org/officeDocument/2006/relationships/image" Target="../media/image6.png"/></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9.xml"/><Relationship Id="rId13" Type="http://schemas.openxmlformats.org/officeDocument/2006/relationships/image" Target="../media/image7.jpeg"/><Relationship Id="rId3" Type="http://schemas.openxmlformats.org/officeDocument/2006/relationships/slideLayout" Target="../slideLayouts/slideLayout34.xml"/><Relationship Id="rId7" Type="http://schemas.openxmlformats.org/officeDocument/2006/relationships/slideLayout" Target="../slideLayouts/slideLayout38.xml"/><Relationship Id="rId12" Type="http://schemas.openxmlformats.org/officeDocument/2006/relationships/theme" Target="../theme/theme4.xml"/><Relationship Id="rId2" Type="http://schemas.openxmlformats.org/officeDocument/2006/relationships/slideLayout" Target="../slideLayouts/slideLayout33.xml"/><Relationship Id="rId1" Type="http://schemas.openxmlformats.org/officeDocument/2006/relationships/slideLayout" Target="../slideLayouts/slideLayout32.xml"/><Relationship Id="rId6" Type="http://schemas.openxmlformats.org/officeDocument/2006/relationships/slideLayout" Target="../slideLayouts/slideLayout37.xml"/><Relationship Id="rId11" Type="http://schemas.openxmlformats.org/officeDocument/2006/relationships/slideLayout" Target="../slideLayouts/slideLayout42.xml"/><Relationship Id="rId5" Type="http://schemas.openxmlformats.org/officeDocument/2006/relationships/slideLayout" Target="../slideLayouts/slideLayout36.xml"/><Relationship Id="rId10" Type="http://schemas.openxmlformats.org/officeDocument/2006/relationships/slideLayout" Target="../slideLayouts/slideLayout41.xml"/><Relationship Id="rId4" Type="http://schemas.openxmlformats.org/officeDocument/2006/relationships/slideLayout" Target="../slideLayouts/slideLayout35.xml"/><Relationship Id="rId9" Type="http://schemas.openxmlformats.org/officeDocument/2006/relationships/slideLayout" Target="../slideLayouts/slideLayout40.xml"/><Relationship Id="rId14" Type="http://schemas.openxmlformats.org/officeDocument/2006/relationships/image" Target="../media/image6.png"/></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0.xml"/><Relationship Id="rId13" Type="http://schemas.openxmlformats.org/officeDocument/2006/relationships/image" Target="../media/image5.jpeg"/><Relationship Id="rId3" Type="http://schemas.openxmlformats.org/officeDocument/2006/relationships/slideLayout" Target="../slideLayouts/slideLayout45.xml"/><Relationship Id="rId7" Type="http://schemas.openxmlformats.org/officeDocument/2006/relationships/slideLayout" Target="../slideLayouts/slideLayout49.xml"/><Relationship Id="rId12" Type="http://schemas.openxmlformats.org/officeDocument/2006/relationships/theme" Target="../theme/theme5.xml"/><Relationship Id="rId2" Type="http://schemas.openxmlformats.org/officeDocument/2006/relationships/slideLayout" Target="../slideLayouts/slideLayout44.xml"/><Relationship Id="rId1" Type="http://schemas.openxmlformats.org/officeDocument/2006/relationships/slideLayout" Target="../slideLayouts/slideLayout43.xml"/><Relationship Id="rId6" Type="http://schemas.openxmlformats.org/officeDocument/2006/relationships/slideLayout" Target="../slideLayouts/slideLayout48.xml"/><Relationship Id="rId11" Type="http://schemas.openxmlformats.org/officeDocument/2006/relationships/slideLayout" Target="../slideLayouts/slideLayout53.xml"/><Relationship Id="rId5" Type="http://schemas.openxmlformats.org/officeDocument/2006/relationships/slideLayout" Target="../slideLayouts/slideLayout47.xml"/><Relationship Id="rId10" Type="http://schemas.openxmlformats.org/officeDocument/2006/relationships/slideLayout" Target="../slideLayouts/slideLayout52.xml"/><Relationship Id="rId4" Type="http://schemas.openxmlformats.org/officeDocument/2006/relationships/slideLayout" Target="../slideLayouts/slideLayout46.xml"/><Relationship Id="rId9" Type="http://schemas.openxmlformats.org/officeDocument/2006/relationships/slideLayout" Target="../slideLayouts/slideLayout51.xml"/><Relationship Id="rId14" Type="http://schemas.openxmlformats.org/officeDocument/2006/relationships/image" Target="../media/image6.png"/></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1.xml"/><Relationship Id="rId13" Type="http://schemas.openxmlformats.org/officeDocument/2006/relationships/image" Target="../media/image7.jpeg"/><Relationship Id="rId3" Type="http://schemas.openxmlformats.org/officeDocument/2006/relationships/slideLayout" Target="../slideLayouts/slideLayout56.xml"/><Relationship Id="rId7" Type="http://schemas.openxmlformats.org/officeDocument/2006/relationships/slideLayout" Target="../slideLayouts/slideLayout60.xml"/><Relationship Id="rId12" Type="http://schemas.openxmlformats.org/officeDocument/2006/relationships/theme" Target="../theme/theme6.xml"/><Relationship Id="rId2" Type="http://schemas.openxmlformats.org/officeDocument/2006/relationships/slideLayout" Target="../slideLayouts/slideLayout55.xml"/><Relationship Id="rId1" Type="http://schemas.openxmlformats.org/officeDocument/2006/relationships/slideLayout" Target="../slideLayouts/slideLayout54.xml"/><Relationship Id="rId6" Type="http://schemas.openxmlformats.org/officeDocument/2006/relationships/slideLayout" Target="../slideLayouts/slideLayout59.xml"/><Relationship Id="rId11" Type="http://schemas.openxmlformats.org/officeDocument/2006/relationships/slideLayout" Target="../slideLayouts/slideLayout64.xml"/><Relationship Id="rId5" Type="http://schemas.openxmlformats.org/officeDocument/2006/relationships/slideLayout" Target="../slideLayouts/slideLayout58.xml"/><Relationship Id="rId10" Type="http://schemas.openxmlformats.org/officeDocument/2006/relationships/slideLayout" Target="../slideLayouts/slideLayout63.xml"/><Relationship Id="rId4" Type="http://schemas.openxmlformats.org/officeDocument/2006/relationships/slideLayout" Target="../slideLayouts/slideLayout57.xml"/><Relationship Id="rId9" Type="http://schemas.openxmlformats.org/officeDocument/2006/relationships/slideLayout" Target="../slideLayouts/slideLayout62.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2.xml"/><Relationship Id="rId13" Type="http://schemas.openxmlformats.org/officeDocument/2006/relationships/image" Target="../media/image5.jpeg"/><Relationship Id="rId3" Type="http://schemas.openxmlformats.org/officeDocument/2006/relationships/slideLayout" Target="../slideLayouts/slideLayout67.xml"/><Relationship Id="rId7" Type="http://schemas.openxmlformats.org/officeDocument/2006/relationships/slideLayout" Target="../slideLayouts/slideLayout71.xml"/><Relationship Id="rId12" Type="http://schemas.openxmlformats.org/officeDocument/2006/relationships/theme" Target="../theme/theme7.xml"/><Relationship Id="rId2" Type="http://schemas.openxmlformats.org/officeDocument/2006/relationships/slideLayout" Target="../slideLayouts/slideLayout66.xml"/><Relationship Id="rId1" Type="http://schemas.openxmlformats.org/officeDocument/2006/relationships/slideLayout" Target="../slideLayouts/slideLayout65.xml"/><Relationship Id="rId6" Type="http://schemas.openxmlformats.org/officeDocument/2006/relationships/slideLayout" Target="../slideLayouts/slideLayout70.xml"/><Relationship Id="rId11" Type="http://schemas.openxmlformats.org/officeDocument/2006/relationships/slideLayout" Target="../slideLayouts/slideLayout75.xml"/><Relationship Id="rId5" Type="http://schemas.openxmlformats.org/officeDocument/2006/relationships/slideLayout" Target="../slideLayouts/slideLayout69.xml"/><Relationship Id="rId10" Type="http://schemas.openxmlformats.org/officeDocument/2006/relationships/slideLayout" Target="../slideLayouts/slideLayout74.xml"/><Relationship Id="rId4" Type="http://schemas.openxmlformats.org/officeDocument/2006/relationships/slideLayout" Target="../slideLayouts/slideLayout68.xml"/><Relationship Id="rId9" Type="http://schemas.openxmlformats.org/officeDocument/2006/relationships/slideLayout" Target="../slideLayouts/slideLayout73.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83.xml"/><Relationship Id="rId13" Type="http://schemas.openxmlformats.org/officeDocument/2006/relationships/theme" Target="../theme/theme8.xml"/><Relationship Id="rId3" Type="http://schemas.openxmlformats.org/officeDocument/2006/relationships/slideLayout" Target="../slideLayouts/slideLayout78.xml"/><Relationship Id="rId7" Type="http://schemas.openxmlformats.org/officeDocument/2006/relationships/slideLayout" Target="../slideLayouts/slideLayout82.xml"/><Relationship Id="rId12" Type="http://schemas.openxmlformats.org/officeDocument/2006/relationships/slideLayout" Target="../slideLayouts/slideLayout87.xml"/><Relationship Id="rId2" Type="http://schemas.openxmlformats.org/officeDocument/2006/relationships/slideLayout" Target="../slideLayouts/slideLayout77.xml"/><Relationship Id="rId1" Type="http://schemas.openxmlformats.org/officeDocument/2006/relationships/slideLayout" Target="../slideLayouts/slideLayout76.xml"/><Relationship Id="rId6" Type="http://schemas.openxmlformats.org/officeDocument/2006/relationships/slideLayout" Target="../slideLayouts/slideLayout81.xml"/><Relationship Id="rId11" Type="http://schemas.openxmlformats.org/officeDocument/2006/relationships/slideLayout" Target="../slideLayouts/slideLayout86.xml"/><Relationship Id="rId5" Type="http://schemas.openxmlformats.org/officeDocument/2006/relationships/slideLayout" Target="../slideLayouts/slideLayout80.xml"/><Relationship Id="rId10" Type="http://schemas.openxmlformats.org/officeDocument/2006/relationships/slideLayout" Target="../slideLayouts/slideLayout85.xml"/><Relationship Id="rId4" Type="http://schemas.openxmlformats.org/officeDocument/2006/relationships/slideLayout" Target="../slideLayouts/slideLayout79.xml"/><Relationship Id="rId9" Type="http://schemas.openxmlformats.org/officeDocument/2006/relationships/slideLayout" Target="../slideLayouts/slideLayout84.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95.xml"/><Relationship Id="rId3" Type="http://schemas.openxmlformats.org/officeDocument/2006/relationships/slideLayout" Target="../slideLayouts/slideLayout90.xml"/><Relationship Id="rId7" Type="http://schemas.openxmlformats.org/officeDocument/2006/relationships/slideLayout" Target="../slideLayouts/slideLayout94.xml"/><Relationship Id="rId2" Type="http://schemas.openxmlformats.org/officeDocument/2006/relationships/slideLayout" Target="../slideLayouts/slideLayout89.xml"/><Relationship Id="rId1" Type="http://schemas.openxmlformats.org/officeDocument/2006/relationships/slideLayout" Target="../slideLayouts/slideLayout88.xml"/><Relationship Id="rId6" Type="http://schemas.openxmlformats.org/officeDocument/2006/relationships/slideLayout" Target="../slideLayouts/slideLayout93.xml"/><Relationship Id="rId11" Type="http://schemas.openxmlformats.org/officeDocument/2006/relationships/image" Target="../media/image2.png"/><Relationship Id="rId5" Type="http://schemas.openxmlformats.org/officeDocument/2006/relationships/slideLayout" Target="../slideLayouts/slideLayout92.xml"/><Relationship Id="rId10" Type="http://schemas.openxmlformats.org/officeDocument/2006/relationships/theme" Target="../theme/theme9.xml"/><Relationship Id="rId4" Type="http://schemas.openxmlformats.org/officeDocument/2006/relationships/slideLayout" Target="../slideLayouts/slideLayout91.xml"/><Relationship Id="rId9" Type="http://schemas.openxmlformats.org/officeDocument/2006/relationships/slideLayout" Target="../slideLayouts/slideLayout9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1" cstate="print">
            <a:lum/>
          </a:blip>
          <a:srcRect/>
          <a:stretch>
            <a:fillRect l="-1000" r="-1000" b="-1000"/>
          </a:stretch>
        </a:blipFill>
        <a:effectLst/>
      </p:bgPr>
    </p:bg>
    <p:spTree>
      <p:nvGrpSpPr>
        <p:cNvPr id="1" name=""/>
        <p:cNvGrpSpPr/>
        <p:nvPr/>
      </p:nvGrpSpPr>
      <p:grpSpPr>
        <a:xfrm>
          <a:off x="0" y="0"/>
          <a:ext cx="0" cy="0"/>
          <a:chOff x="0" y="0"/>
          <a:chExt cx="0" cy="0"/>
        </a:xfrm>
      </p:grpSpPr>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fontAlgn="auto" latinLnBrk="0" hangingPunct="1">
              <a:spcBef>
                <a:spcPts val="0"/>
              </a:spcBef>
              <a:spcAft>
                <a:spcPts val="0"/>
              </a:spcAft>
              <a:defRPr kumimoji="0" sz="1200" smtClean="0">
                <a:solidFill>
                  <a:schemeClr val="tx2">
                    <a:shade val="90000"/>
                  </a:schemeClr>
                </a:solidFill>
                <a:latin typeface="+mn-lt"/>
                <a:cs typeface="+mn-cs"/>
              </a:defRPr>
            </a:lvl1pPr>
          </a:lstStyle>
          <a:p>
            <a:pPr>
              <a:defRPr/>
            </a:pPr>
            <a:fld id="{E84D329E-53E9-4638-862E-C6F5A153445A}" type="slidenum">
              <a:rPr lang="en-US"/>
              <a:pPr>
                <a:defRPr/>
              </a:pPr>
              <a:t>‹#›</a:t>
            </a:fld>
            <a:endParaRPr lang="en-US" dirty="0"/>
          </a:p>
        </p:txBody>
      </p:sp>
      <p:sp>
        <p:nvSpPr>
          <p:cNvPr id="14" name="Title 1"/>
          <p:cNvSpPr txBox="1">
            <a:spLocks/>
          </p:cNvSpPr>
          <p:nvPr userDrawn="1"/>
        </p:nvSpPr>
        <p:spPr>
          <a:xfrm>
            <a:off x="1219198" y="838200"/>
            <a:ext cx="6324601" cy="819912"/>
          </a:xfrm>
          <a:prstGeom prst="rect">
            <a:avLst/>
          </a:prstGeom>
        </p:spPr>
        <p:txBody>
          <a:bodyPr>
            <a:scene3d>
              <a:camera prst="orthographicFront"/>
              <a:lightRig rig="freezing" dir="t"/>
            </a:scene3d>
            <a:sp3d prstMaterial="flat">
              <a:bevelT w="38100" h="38100"/>
            </a:sp3d>
          </a:bodyPr>
          <a:lstStyle>
            <a:lvl1pPr>
              <a:defRPr>
                <a:solidFill>
                  <a:srgbClr val="4DE1EA"/>
                </a:solidFill>
              </a:defRPr>
            </a:lvl1pPr>
          </a:lstStyle>
          <a:p>
            <a:pPr algn="ctr" fontAlgn="auto">
              <a:spcAft>
                <a:spcPts val="0"/>
              </a:spcAft>
              <a:defRPr/>
            </a:pPr>
            <a:r>
              <a:rPr lang="en-US" sz="4400" b="1" dirty="0" smtClean="0">
                <a:effectLst>
                  <a:outerShdw blurRad="38100" dist="25400" dir="5400000" algn="tl" rotWithShape="0">
                    <a:prstClr val="black">
                      <a:alpha val="43000"/>
                    </a:prstClr>
                  </a:outerShdw>
                </a:effectLst>
                <a:latin typeface="+mj-lt"/>
                <a:ea typeface="+mj-ea"/>
                <a:cs typeface="+mj-cs"/>
              </a:rPr>
              <a:t>Click to edit Master title style</a:t>
            </a:r>
            <a:endParaRPr lang="en-US" sz="4400" b="1" dirty="0">
              <a:effectLst>
                <a:outerShdw blurRad="38100" dist="25400" dir="5400000" algn="tl" rotWithShape="0">
                  <a:prstClr val="black">
                    <a:alpha val="43000"/>
                  </a:prstClr>
                </a:outerShdw>
              </a:effectLst>
              <a:latin typeface="+mj-lt"/>
              <a:ea typeface="+mj-ea"/>
              <a:cs typeface="+mj-cs"/>
            </a:endParaRPr>
          </a:p>
        </p:txBody>
      </p:sp>
      <p:sp>
        <p:nvSpPr>
          <p:cNvPr id="1026" name="Text Placeholder 29"/>
          <p:cNvSpPr>
            <a:spLocks noGrp="1"/>
          </p:cNvSpPr>
          <p:nvPr>
            <p:ph type="body" idx="1"/>
          </p:nvPr>
        </p:nvSpPr>
        <p:spPr bwMode="auto">
          <a:xfrm>
            <a:off x="457200" y="1935163"/>
            <a:ext cx="8229600" cy="438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Tree>
  </p:cSld>
  <p:clrMap bg1="lt1" tx1="dk1" bg2="lt2" tx2="dk2" accent1="accent1" accent2="accent2" accent3="accent3" accent4="accent4" accent5="accent5" accent6="accent6" hlink="hlink" folHlink="folHlink"/>
  <p:sldLayoutIdLst>
    <p:sldLayoutId id="2147483686" r:id="rId1"/>
    <p:sldLayoutId id="2147483687" r:id="rId2"/>
    <p:sldLayoutId id="2147483688" r:id="rId3"/>
    <p:sldLayoutId id="2147483692" r:id="rId4"/>
    <p:sldLayoutId id="2147483689" r:id="rId5"/>
    <p:sldLayoutId id="2147483690" r:id="rId6"/>
    <p:sldLayoutId id="2147483691" r:id="rId7"/>
    <p:sldLayoutId id="2147483693" r:id="rId8"/>
    <p:sldLayoutId id="2147483803" r:id="rId9"/>
  </p:sldLayoutIdLst>
  <p:txStyles>
    <p:titleStyle>
      <a:lvl1pPr algn="l" rtl="0" fontAlgn="base">
        <a:spcBef>
          <a:spcPct val="0"/>
        </a:spcBef>
        <a:spcAft>
          <a:spcPct val="0"/>
        </a:spcAft>
        <a:defRPr sz="4400" b="1" kern="1200">
          <a:solidFill>
            <a:schemeClr val="bg2"/>
          </a:solidFill>
          <a:effectLst>
            <a:outerShdw blurRad="38100" dist="25400" dir="5400000" algn="tl" rotWithShape="0">
              <a:prstClr val="black">
                <a:alpha val="43000"/>
              </a:prstClr>
            </a:outerShdw>
          </a:effectLst>
          <a:latin typeface="+mj-lt"/>
          <a:ea typeface="+mj-ea"/>
          <a:cs typeface="+mj-cs"/>
        </a:defRPr>
      </a:lvl1pPr>
      <a:lvl2pPr algn="l" rtl="0" fontAlgn="base">
        <a:spcBef>
          <a:spcPct val="0"/>
        </a:spcBef>
        <a:spcAft>
          <a:spcPct val="0"/>
        </a:spcAft>
        <a:defRPr sz="4400" b="1">
          <a:solidFill>
            <a:schemeClr val="bg2"/>
          </a:solidFill>
          <a:latin typeface="Calibri" pitchFamily="34" charset="0"/>
        </a:defRPr>
      </a:lvl2pPr>
      <a:lvl3pPr algn="l" rtl="0" fontAlgn="base">
        <a:spcBef>
          <a:spcPct val="0"/>
        </a:spcBef>
        <a:spcAft>
          <a:spcPct val="0"/>
        </a:spcAft>
        <a:defRPr sz="4400" b="1">
          <a:solidFill>
            <a:schemeClr val="bg2"/>
          </a:solidFill>
          <a:latin typeface="Calibri" pitchFamily="34" charset="0"/>
        </a:defRPr>
      </a:lvl3pPr>
      <a:lvl4pPr algn="l" rtl="0" fontAlgn="base">
        <a:spcBef>
          <a:spcPct val="0"/>
        </a:spcBef>
        <a:spcAft>
          <a:spcPct val="0"/>
        </a:spcAft>
        <a:defRPr sz="4400" b="1">
          <a:solidFill>
            <a:schemeClr val="bg2"/>
          </a:solidFill>
          <a:latin typeface="Calibri" pitchFamily="34" charset="0"/>
        </a:defRPr>
      </a:lvl4pPr>
      <a:lvl5pPr algn="l" rtl="0" fontAlgn="base">
        <a:spcBef>
          <a:spcPct val="0"/>
        </a:spcBef>
        <a:spcAft>
          <a:spcPct val="0"/>
        </a:spcAft>
        <a:defRPr sz="4400" b="1">
          <a:solidFill>
            <a:schemeClr val="bg2"/>
          </a:solidFill>
          <a:latin typeface="Calibri" pitchFamily="34" charset="0"/>
        </a:defRPr>
      </a:lvl5pPr>
      <a:lvl6pPr marL="457200" algn="l" rtl="0" fontAlgn="base">
        <a:spcBef>
          <a:spcPct val="0"/>
        </a:spcBef>
        <a:spcAft>
          <a:spcPct val="0"/>
        </a:spcAft>
        <a:defRPr sz="4400" b="1">
          <a:solidFill>
            <a:schemeClr val="bg2"/>
          </a:solidFill>
          <a:latin typeface="Calibri" pitchFamily="34" charset="0"/>
        </a:defRPr>
      </a:lvl6pPr>
      <a:lvl7pPr marL="914400" algn="l" rtl="0" fontAlgn="base">
        <a:spcBef>
          <a:spcPct val="0"/>
        </a:spcBef>
        <a:spcAft>
          <a:spcPct val="0"/>
        </a:spcAft>
        <a:defRPr sz="4400" b="1">
          <a:solidFill>
            <a:schemeClr val="bg2"/>
          </a:solidFill>
          <a:latin typeface="Calibri" pitchFamily="34" charset="0"/>
        </a:defRPr>
      </a:lvl7pPr>
      <a:lvl8pPr marL="1371600" algn="l" rtl="0" fontAlgn="base">
        <a:spcBef>
          <a:spcPct val="0"/>
        </a:spcBef>
        <a:spcAft>
          <a:spcPct val="0"/>
        </a:spcAft>
        <a:defRPr sz="4400" b="1">
          <a:solidFill>
            <a:schemeClr val="bg2"/>
          </a:solidFill>
          <a:latin typeface="Calibri" pitchFamily="34" charset="0"/>
        </a:defRPr>
      </a:lvl8pPr>
      <a:lvl9pPr marL="1828800" algn="l" rtl="0" fontAlgn="base">
        <a:spcBef>
          <a:spcPct val="0"/>
        </a:spcBef>
        <a:spcAft>
          <a:spcPct val="0"/>
        </a:spcAft>
        <a:defRPr sz="4400" b="1">
          <a:solidFill>
            <a:schemeClr val="bg2"/>
          </a:solidFill>
          <a:latin typeface="Calibri" pitchFamily="34" charset="0"/>
        </a:defRPr>
      </a:lvl9pPr>
    </p:titleStyle>
    <p:bodyStyle>
      <a:lvl1pPr marL="273050" indent="-273050" algn="l" rtl="0" fontAlgn="base">
        <a:spcBef>
          <a:spcPct val="20000"/>
        </a:spcBef>
        <a:spcAft>
          <a:spcPct val="0"/>
        </a:spcAft>
        <a:buClr>
          <a:srgbClr val="0BD0D9"/>
        </a:buClr>
        <a:buSzPct val="95000"/>
        <a:buFont typeface="Wingdings 2" pitchFamily="18" charset="2"/>
        <a:buChar char=""/>
        <a:defRPr sz="2600" kern="1200">
          <a:solidFill>
            <a:schemeClr val="bg1"/>
          </a:solidFill>
          <a:latin typeface="+mj-lt"/>
          <a:ea typeface="+mn-ea"/>
          <a:cs typeface="+mn-cs"/>
        </a:defRPr>
      </a:lvl1pPr>
      <a:lvl2pPr marL="639763" indent="-246063" algn="l" rtl="0" fontAlgn="base">
        <a:spcBef>
          <a:spcPct val="20000"/>
        </a:spcBef>
        <a:spcAft>
          <a:spcPct val="0"/>
        </a:spcAft>
        <a:buClr>
          <a:schemeClr val="accent1"/>
        </a:buClr>
        <a:buSzPct val="85000"/>
        <a:buFont typeface="Wingdings 2" pitchFamily="18" charset="2"/>
        <a:buChar char=""/>
        <a:defRPr sz="2400" kern="1200">
          <a:solidFill>
            <a:schemeClr val="bg1"/>
          </a:solidFill>
          <a:latin typeface="+mj-lt"/>
          <a:ea typeface="+mn-ea"/>
          <a:cs typeface="+mn-cs"/>
        </a:defRPr>
      </a:lvl2pPr>
      <a:lvl3pPr marL="914400" indent="-246063" algn="l" rtl="0" fontAlgn="base">
        <a:spcBef>
          <a:spcPct val="20000"/>
        </a:spcBef>
        <a:spcAft>
          <a:spcPct val="0"/>
        </a:spcAft>
        <a:buClr>
          <a:schemeClr val="accent2"/>
        </a:buClr>
        <a:buSzPct val="70000"/>
        <a:buFont typeface="Wingdings 2" pitchFamily="18" charset="2"/>
        <a:buChar char=""/>
        <a:defRPr sz="2100" kern="1200">
          <a:solidFill>
            <a:schemeClr val="bg1"/>
          </a:solidFill>
          <a:latin typeface="+mj-lt"/>
          <a:ea typeface="+mn-ea"/>
          <a:cs typeface="+mn-cs"/>
        </a:defRPr>
      </a:lvl3pPr>
      <a:lvl4pPr marL="1187450" indent="-209550" algn="l" rtl="0" fontAlgn="base">
        <a:spcBef>
          <a:spcPct val="20000"/>
        </a:spcBef>
        <a:spcAft>
          <a:spcPct val="0"/>
        </a:spcAft>
        <a:buClr>
          <a:srgbClr val="0BD0D9"/>
        </a:buClr>
        <a:buSzPct val="65000"/>
        <a:buFont typeface="Wingdings 2" pitchFamily="18" charset="2"/>
        <a:buChar char=""/>
        <a:defRPr sz="2000" kern="1200">
          <a:solidFill>
            <a:schemeClr val="bg1"/>
          </a:solidFill>
          <a:latin typeface="+mj-lt"/>
          <a:ea typeface="+mn-ea"/>
          <a:cs typeface="+mn-cs"/>
        </a:defRPr>
      </a:lvl4pPr>
      <a:lvl5pPr marL="1462088" indent="-209550" algn="l" rtl="0" fontAlgn="base">
        <a:spcBef>
          <a:spcPct val="20000"/>
        </a:spcBef>
        <a:spcAft>
          <a:spcPct val="0"/>
        </a:spcAft>
        <a:buClr>
          <a:srgbClr val="10CF9B"/>
        </a:buClr>
        <a:buSzPct val="65000"/>
        <a:buFont typeface="Wingdings 2" pitchFamily="18" charset="2"/>
        <a:buChar char=""/>
        <a:defRPr sz="2000" kern="1200">
          <a:solidFill>
            <a:schemeClr val="bg1"/>
          </a:solidFill>
          <a:latin typeface="+mj-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3" cstate="print">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fontAlgn="auto">
              <a:spcBef>
                <a:spcPts val="0"/>
              </a:spcBef>
              <a:spcAft>
                <a:spcPts val="0"/>
              </a:spcAft>
            </a:pPr>
            <a:fld id="{BE52FEB4-00CD-4838-8C2C-22DCA02EA9B2}" type="datetime1">
              <a:rPr lang="en-US" smtClean="0">
                <a:solidFill>
                  <a:prstClr val="black">
                    <a:tint val="75000"/>
                  </a:prstClr>
                </a:solidFill>
                <a:latin typeface="Calibri"/>
                <a:cs typeface="+mn-cs"/>
              </a:rPr>
              <a:pPr fontAlgn="auto">
                <a:spcBef>
                  <a:spcPts val="0"/>
                </a:spcBef>
                <a:spcAft>
                  <a:spcPts val="0"/>
                </a:spcAft>
              </a:pPr>
              <a:t>8/12/2013</a:t>
            </a:fld>
            <a:endParaRPr lang="en-US">
              <a:solidFill>
                <a:prstClr val="black">
                  <a:tint val="75000"/>
                </a:prstClr>
              </a:solidFill>
              <a:latin typeface="Calibri"/>
              <a:cs typeface="+mn-cs"/>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fontAlgn="auto">
              <a:spcBef>
                <a:spcPts val="0"/>
              </a:spcBef>
              <a:spcAft>
                <a:spcPts val="0"/>
              </a:spcAft>
            </a:pPr>
            <a:endParaRPr lang="en-US">
              <a:solidFill>
                <a:prstClr val="black">
                  <a:tint val="75000"/>
                </a:prstClr>
              </a:solidFill>
              <a:latin typeface="Calibri"/>
              <a:cs typeface="+mn-cs"/>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fontAlgn="auto">
              <a:spcBef>
                <a:spcPts val="0"/>
              </a:spcBef>
              <a:spcAft>
                <a:spcPts val="0"/>
              </a:spcAft>
            </a:pPr>
            <a:fld id="{FF947AC1-330B-4D78-9DAE-2A17147F34A1}" type="slidenum">
              <a:rPr lang="en-US" smtClean="0">
                <a:solidFill>
                  <a:prstClr val="black">
                    <a:tint val="75000"/>
                  </a:prstClr>
                </a:solidFill>
                <a:latin typeface="Calibri"/>
                <a:cs typeface="+mn-cs"/>
              </a:rPr>
              <a:pPr fontAlgn="auto">
                <a:spcBef>
                  <a:spcPts val="0"/>
                </a:spcBef>
                <a:spcAft>
                  <a:spcPts val="0"/>
                </a:spcAft>
              </a:pPr>
              <a:t>‹#›</a:t>
            </a:fld>
            <a:endParaRPr lang="en-US">
              <a:solidFill>
                <a:prstClr val="black">
                  <a:tint val="75000"/>
                </a:prstClr>
              </a:solidFill>
              <a:latin typeface="Calibri"/>
              <a:cs typeface="+mn-cs"/>
            </a:endParaRPr>
          </a:p>
        </p:txBody>
      </p:sp>
      <p:pic>
        <p:nvPicPr>
          <p:cNvPr id="2050" name="Picture 2"/>
          <p:cNvPicPr>
            <a:picLocks noChangeAspect="1" noChangeArrowheads="1"/>
          </p:cNvPicPr>
          <p:nvPr userDrawn="1"/>
        </p:nvPicPr>
        <p:blipFill>
          <a:blip r:embed="rId14" cstate="print">
            <a:extLst>
              <a:ext uri="{28A0092B-C50C-407E-A947-70E740481C1C}">
                <a14:useLocalDpi xmlns:a14="http://schemas.microsoft.com/office/drawing/2010/main" val="0"/>
              </a:ext>
            </a:extLst>
          </a:blip>
          <a:srcRect/>
          <a:stretch>
            <a:fillRect/>
          </a:stretch>
        </p:blipFill>
        <p:spPr bwMode="auto">
          <a:xfrm>
            <a:off x="7765143" y="14514"/>
            <a:ext cx="1371600" cy="1292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70711646"/>
      </p:ext>
    </p:extLst>
  </p:cSld>
  <p:clrMap bg1="lt1" tx1="dk1" bg2="lt2" tx2="dk2" accent1="accent1" accent2="accent2" accent3="accent3" accent4="accent4" accent5="accent5" accent6="accent6" hlink="hlink" folHlink="folHlink"/>
  <p:sldLayoutIdLst>
    <p:sldLayoutId id="2147483707" r:id="rId1"/>
    <p:sldLayoutId id="2147483708" r:id="rId2"/>
    <p:sldLayoutId id="2147483709" r:id="rId3"/>
    <p:sldLayoutId id="2147483710" r:id="rId4"/>
    <p:sldLayoutId id="2147483711" r:id="rId5"/>
    <p:sldLayoutId id="2147483712" r:id="rId6"/>
    <p:sldLayoutId id="2147483713" r:id="rId7"/>
    <p:sldLayoutId id="2147483714" r:id="rId8"/>
    <p:sldLayoutId id="2147483715" r:id="rId9"/>
    <p:sldLayoutId id="2147483716" r:id="rId10"/>
    <p:sldLayoutId id="2147483717"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3" cstate="print">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fontAlgn="auto">
              <a:spcBef>
                <a:spcPts val="0"/>
              </a:spcBef>
              <a:spcAft>
                <a:spcPts val="0"/>
              </a:spcAft>
            </a:pPr>
            <a:fld id="{BE52FEB4-00CD-4838-8C2C-22DCA02EA9B2}" type="datetime1">
              <a:rPr lang="en-US" smtClean="0">
                <a:solidFill>
                  <a:prstClr val="black">
                    <a:tint val="75000"/>
                  </a:prstClr>
                </a:solidFill>
                <a:latin typeface="Calibri"/>
                <a:cs typeface="+mn-cs"/>
              </a:rPr>
              <a:pPr fontAlgn="auto">
                <a:spcBef>
                  <a:spcPts val="0"/>
                </a:spcBef>
                <a:spcAft>
                  <a:spcPts val="0"/>
                </a:spcAft>
              </a:pPr>
              <a:t>8/12/2013</a:t>
            </a:fld>
            <a:endParaRPr lang="en-US">
              <a:solidFill>
                <a:prstClr val="black">
                  <a:tint val="75000"/>
                </a:prstClr>
              </a:solidFill>
              <a:latin typeface="Calibri"/>
              <a:cs typeface="+mn-cs"/>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fontAlgn="auto">
              <a:spcBef>
                <a:spcPts val="0"/>
              </a:spcBef>
              <a:spcAft>
                <a:spcPts val="0"/>
              </a:spcAft>
            </a:pPr>
            <a:endParaRPr lang="en-US">
              <a:solidFill>
                <a:prstClr val="black">
                  <a:tint val="75000"/>
                </a:prstClr>
              </a:solidFill>
              <a:latin typeface="Calibri"/>
              <a:cs typeface="+mn-cs"/>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fontAlgn="auto">
              <a:spcBef>
                <a:spcPts val="0"/>
              </a:spcBef>
              <a:spcAft>
                <a:spcPts val="0"/>
              </a:spcAft>
            </a:pPr>
            <a:fld id="{FF947AC1-330B-4D78-9DAE-2A17147F34A1}" type="slidenum">
              <a:rPr lang="en-US" smtClean="0">
                <a:solidFill>
                  <a:prstClr val="black">
                    <a:tint val="75000"/>
                  </a:prstClr>
                </a:solidFill>
                <a:latin typeface="Calibri"/>
                <a:cs typeface="+mn-cs"/>
              </a:rPr>
              <a:pPr fontAlgn="auto">
                <a:spcBef>
                  <a:spcPts val="0"/>
                </a:spcBef>
                <a:spcAft>
                  <a:spcPts val="0"/>
                </a:spcAft>
              </a:pPr>
              <a:t>‹#›</a:t>
            </a:fld>
            <a:endParaRPr lang="en-US">
              <a:solidFill>
                <a:prstClr val="black">
                  <a:tint val="75000"/>
                </a:prstClr>
              </a:solidFill>
              <a:latin typeface="Calibri"/>
              <a:cs typeface="+mn-cs"/>
            </a:endParaRPr>
          </a:p>
        </p:txBody>
      </p:sp>
      <p:pic>
        <p:nvPicPr>
          <p:cNvPr id="2050" name="Picture 2"/>
          <p:cNvPicPr>
            <a:picLocks noChangeAspect="1" noChangeArrowheads="1"/>
          </p:cNvPicPr>
          <p:nvPr userDrawn="1"/>
        </p:nvPicPr>
        <p:blipFill>
          <a:blip r:embed="rId14" cstate="print">
            <a:extLst>
              <a:ext uri="{28A0092B-C50C-407E-A947-70E740481C1C}">
                <a14:useLocalDpi xmlns:a14="http://schemas.microsoft.com/office/drawing/2010/main" val="0"/>
              </a:ext>
            </a:extLst>
          </a:blip>
          <a:srcRect/>
          <a:stretch>
            <a:fillRect/>
          </a:stretch>
        </p:blipFill>
        <p:spPr bwMode="auto">
          <a:xfrm>
            <a:off x="7765143" y="14514"/>
            <a:ext cx="1371600" cy="1292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432932265"/>
      </p:ext>
    </p:extLst>
  </p:cSld>
  <p:clrMap bg1="lt1" tx1="dk1" bg2="lt2" tx2="dk2" accent1="accent1" accent2="accent2" accent3="accent3" accent4="accent4" accent5="accent5" accent6="accent6" hlink="hlink" folHlink="folHlink"/>
  <p:sldLayoutIdLst>
    <p:sldLayoutId id="2147483731" r:id="rId1"/>
    <p:sldLayoutId id="2147483732" r:id="rId2"/>
    <p:sldLayoutId id="2147483733" r:id="rId3"/>
    <p:sldLayoutId id="2147483734" r:id="rId4"/>
    <p:sldLayoutId id="2147483735" r:id="rId5"/>
    <p:sldLayoutId id="2147483736" r:id="rId6"/>
    <p:sldLayoutId id="2147483737" r:id="rId7"/>
    <p:sldLayoutId id="2147483738" r:id="rId8"/>
    <p:sldLayoutId id="2147483739" r:id="rId9"/>
    <p:sldLayoutId id="2147483740" r:id="rId10"/>
    <p:sldLayoutId id="2147483741"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print">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fontAlgn="auto">
              <a:spcBef>
                <a:spcPts val="0"/>
              </a:spcBef>
              <a:spcAft>
                <a:spcPts val="0"/>
              </a:spcAft>
            </a:pPr>
            <a:fld id="{C16093CB-D625-47DE-9794-4CDBD1F43C6C}" type="datetime1">
              <a:rPr lang="en-US" smtClean="0">
                <a:solidFill>
                  <a:prstClr val="black">
                    <a:tint val="75000"/>
                  </a:prstClr>
                </a:solidFill>
                <a:latin typeface="Calibri"/>
                <a:cs typeface="+mn-cs"/>
              </a:rPr>
              <a:pPr fontAlgn="auto">
                <a:spcBef>
                  <a:spcPts val="0"/>
                </a:spcBef>
                <a:spcAft>
                  <a:spcPts val="0"/>
                </a:spcAft>
              </a:pPr>
              <a:t>8/12/2013</a:t>
            </a:fld>
            <a:endParaRPr lang="en-US">
              <a:solidFill>
                <a:prstClr val="black">
                  <a:tint val="75000"/>
                </a:prstClr>
              </a:solidFill>
              <a:latin typeface="Calibri"/>
              <a:cs typeface="+mn-cs"/>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fontAlgn="auto">
              <a:spcBef>
                <a:spcPts val="0"/>
              </a:spcBef>
              <a:spcAft>
                <a:spcPts val="0"/>
              </a:spcAft>
            </a:pPr>
            <a:endParaRPr lang="en-US">
              <a:solidFill>
                <a:prstClr val="black">
                  <a:tint val="75000"/>
                </a:prstClr>
              </a:solidFill>
              <a:latin typeface="Calibri"/>
              <a:cs typeface="+mn-cs"/>
            </a:endParaRPr>
          </a:p>
        </p:txBody>
      </p:sp>
      <p:sp>
        <p:nvSpPr>
          <p:cNvPr id="6" name="Slide Number Placeholder 5"/>
          <p:cNvSpPr>
            <a:spLocks noGrp="1"/>
          </p:cNvSpPr>
          <p:nvPr>
            <p:ph type="sldNum" sz="quarter" idx="4"/>
          </p:nvPr>
        </p:nvSpPr>
        <p:spPr>
          <a:xfrm>
            <a:off x="6553200" y="6356350"/>
            <a:ext cx="1066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fontAlgn="auto">
              <a:spcBef>
                <a:spcPts val="0"/>
              </a:spcBef>
              <a:spcAft>
                <a:spcPts val="0"/>
              </a:spcAft>
            </a:pPr>
            <a:fld id="{60D351CB-7B7F-4776-A39B-D1BE6EB1D4A5}" type="slidenum">
              <a:rPr lang="en-US" smtClean="0">
                <a:solidFill>
                  <a:prstClr val="black">
                    <a:tint val="75000"/>
                  </a:prstClr>
                </a:solidFill>
                <a:latin typeface="Calibri"/>
                <a:cs typeface="+mn-cs"/>
              </a:rPr>
              <a:pPr fontAlgn="auto">
                <a:spcBef>
                  <a:spcPts val="0"/>
                </a:spcBef>
                <a:spcAft>
                  <a:spcPts val="0"/>
                </a:spcAft>
              </a:pPr>
              <a:t>‹#›</a:t>
            </a:fld>
            <a:endParaRPr lang="en-US">
              <a:solidFill>
                <a:prstClr val="black">
                  <a:tint val="75000"/>
                </a:prstClr>
              </a:solidFill>
              <a:latin typeface="Calibri"/>
              <a:cs typeface="+mn-cs"/>
            </a:endParaRPr>
          </a:p>
        </p:txBody>
      </p:sp>
      <p:pic>
        <p:nvPicPr>
          <p:cNvPr id="3074" name="Picture 2"/>
          <p:cNvPicPr>
            <a:picLocks noChangeAspect="1" noChangeArrowheads="1"/>
          </p:cNvPicPr>
          <p:nvPr userDrawn="1"/>
        </p:nvPicPr>
        <p:blipFill>
          <a:blip r:embed="rId14" cstate="print">
            <a:extLst>
              <a:ext uri="{28A0092B-C50C-407E-A947-70E740481C1C}">
                <a14:useLocalDpi xmlns:a14="http://schemas.microsoft.com/office/drawing/2010/main" val="0"/>
              </a:ext>
            </a:extLst>
          </a:blip>
          <a:srcRect/>
          <a:stretch>
            <a:fillRect/>
          </a:stretch>
        </p:blipFill>
        <p:spPr bwMode="auto">
          <a:xfrm>
            <a:off x="7772400" y="5747882"/>
            <a:ext cx="1371600" cy="1292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905969867"/>
      </p:ext>
    </p:extLst>
  </p:cSld>
  <p:clrMap bg1="lt1" tx1="dk1" bg2="lt2" tx2="dk2" accent1="accent1" accent2="accent2" accent3="accent3" accent4="accent4" accent5="accent5" accent6="accent6" hlink="hlink" folHlink="folHlink"/>
  <p:sldLayoutIdLst>
    <p:sldLayoutId id="2147483743" r:id="rId1"/>
    <p:sldLayoutId id="2147483744" r:id="rId2"/>
    <p:sldLayoutId id="2147483745" r:id="rId3"/>
    <p:sldLayoutId id="2147483746" r:id="rId4"/>
    <p:sldLayoutId id="2147483747" r:id="rId5"/>
    <p:sldLayoutId id="2147483748" r:id="rId6"/>
    <p:sldLayoutId id="2147483749" r:id="rId7"/>
    <p:sldLayoutId id="2147483750" r:id="rId8"/>
    <p:sldLayoutId id="2147483751" r:id="rId9"/>
    <p:sldLayoutId id="2147483752" r:id="rId10"/>
    <p:sldLayoutId id="2147483753"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3" cstate="print">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fontAlgn="auto">
              <a:spcBef>
                <a:spcPts val="0"/>
              </a:spcBef>
              <a:spcAft>
                <a:spcPts val="0"/>
              </a:spcAft>
            </a:pPr>
            <a:fld id="{BE52FEB4-00CD-4838-8C2C-22DCA02EA9B2}" type="datetime1">
              <a:rPr lang="en-US" smtClean="0">
                <a:solidFill>
                  <a:prstClr val="black">
                    <a:tint val="75000"/>
                  </a:prstClr>
                </a:solidFill>
                <a:latin typeface="Calibri"/>
                <a:cs typeface="+mn-cs"/>
              </a:rPr>
              <a:pPr fontAlgn="auto">
                <a:spcBef>
                  <a:spcPts val="0"/>
                </a:spcBef>
                <a:spcAft>
                  <a:spcPts val="0"/>
                </a:spcAft>
              </a:pPr>
              <a:t>8/12/2013</a:t>
            </a:fld>
            <a:endParaRPr lang="en-US">
              <a:solidFill>
                <a:prstClr val="black">
                  <a:tint val="75000"/>
                </a:prstClr>
              </a:solidFill>
              <a:latin typeface="Calibri"/>
              <a:cs typeface="+mn-cs"/>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fontAlgn="auto">
              <a:spcBef>
                <a:spcPts val="0"/>
              </a:spcBef>
              <a:spcAft>
                <a:spcPts val="0"/>
              </a:spcAft>
            </a:pPr>
            <a:endParaRPr lang="en-US">
              <a:solidFill>
                <a:prstClr val="black">
                  <a:tint val="75000"/>
                </a:prstClr>
              </a:solidFill>
              <a:latin typeface="Calibri"/>
              <a:cs typeface="+mn-cs"/>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fontAlgn="auto">
              <a:spcBef>
                <a:spcPts val="0"/>
              </a:spcBef>
              <a:spcAft>
                <a:spcPts val="0"/>
              </a:spcAft>
            </a:pPr>
            <a:fld id="{FF947AC1-330B-4D78-9DAE-2A17147F34A1}" type="slidenum">
              <a:rPr lang="en-US" smtClean="0">
                <a:solidFill>
                  <a:prstClr val="black">
                    <a:tint val="75000"/>
                  </a:prstClr>
                </a:solidFill>
                <a:latin typeface="Calibri"/>
                <a:cs typeface="+mn-cs"/>
              </a:rPr>
              <a:pPr fontAlgn="auto">
                <a:spcBef>
                  <a:spcPts val="0"/>
                </a:spcBef>
                <a:spcAft>
                  <a:spcPts val="0"/>
                </a:spcAft>
              </a:pPr>
              <a:t>‹#›</a:t>
            </a:fld>
            <a:endParaRPr lang="en-US">
              <a:solidFill>
                <a:prstClr val="black">
                  <a:tint val="75000"/>
                </a:prstClr>
              </a:solidFill>
              <a:latin typeface="Calibri"/>
              <a:cs typeface="+mn-cs"/>
            </a:endParaRPr>
          </a:p>
        </p:txBody>
      </p:sp>
      <p:pic>
        <p:nvPicPr>
          <p:cNvPr id="2050" name="Picture 2"/>
          <p:cNvPicPr>
            <a:picLocks noChangeAspect="1" noChangeArrowheads="1"/>
          </p:cNvPicPr>
          <p:nvPr userDrawn="1"/>
        </p:nvPicPr>
        <p:blipFill>
          <a:blip r:embed="rId14" cstate="print">
            <a:extLst>
              <a:ext uri="{28A0092B-C50C-407E-A947-70E740481C1C}">
                <a14:useLocalDpi xmlns:a14="http://schemas.microsoft.com/office/drawing/2010/main" val="0"/>
              </a:ext>
            </a:extLst>
          </a:blip>
          <a:srcRect/>
          <a:stretch>
            <a:fillRect/>
          </a:stretch>
        </p:blipFill>
        <p:spPr bwMode="auto">
          <a:xfrm>
            <a:off x="7765143" y="14514"/>
            <a:ext cx="1371600" cy="1292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53988719"/>
      </p:ext>
    </p:extLst>
  </p:cSld>
  <p:clrMap bg1="lt1" tx1="dk1" bg2="lt2" tx2="dk2" accent1="accent1" accent2="accent2" accent3="accent3" accent4="accent4" accent5="accent5" accent6="accent6" hlink="hlink" folHlink="folHlink"/>
  <p:sldLayoutIdLst>
    <p:sldLayoutId id="2147483755" r:id="rId1"/>
    <p:sldLayoutId id="2147483756" r:id="rId2"/>
    <p:sldLayoutId id="2147483757" r:id="rId3"/>
    <p:sldLayoutId id="2147483758" r:id="rId4"/>
    <p:sldLayoutId id="2147483759" r:id="rId5"/>
    <p:sldLayoutId id="2147483760" r:id="rId6"/>
    <p:sldLayoutId id="2147483761" r:id="rId7"/>
    <p:sldLayoutId id="2147483762" r:id="rId8"/>
    <p:sldLayoutId id="2147483763" r:id="rId9"/>
    <p:sldLayoutId id="2147483764" r:id="rId10"/>
    <p:sldLayoutId id="2147483765"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print">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fontAlgn="auto">
              <a:spcBef>
                <a:spcPts val="0"/>
              </a:spcBef>
              <a:spcAft>
                <a:spcPts val="0"/>
              </a:spcAft>
            </a:pPr>
            <a:fld id="{4C0169B0-1676-44D7-9311-90A799D0B22F}" type="datetimeFigureOut">
              <a:rPr lang="en-US" smtClean="0">
                <a:solidFill>
                  <a:prstClr val="black">
                    <a:tint val="75000"/>
                  </a:prstClr>
                </a:solidFill>
                <a:latin typeface="Calibri"/>
                <a:cs typeface="+mn-cs"/>
              </a:rPr>
              <a:pPr fontAlgn="auto">
                <a:spcBef>
                  <a:spcPts val="0"/>
                </a:spcBef>
                <a:spcAft>
                  <a:spcPts val="0"/>
                </a:spcAft>
              </a:pPr>
              <a:t>8/12/2013</a:t>
            </a:fld>
            <a:endParaRPr lang="en-US">
              <a:solidFill>
                <a:prstClr val="black">
                  <a:tint val="75000"/>
                </a:prstClr>
              </a:solidFill>
              <a:latin typeface="Calibri"/>
              <a:cs typeface="+mn-cs"/>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fontAlgn="auto">
              <a:spcBef>
                <a:spcPts val="0"/>
              </a:spcBef>
              <a:spcAft>
                <a:spcPts val="0"/>
              </a:spcAft>
            </a:pPr>
            <a:endParaRPr lang="en-US">
              <a:solidFill>
                <a:prstClr val="black">
                  <a:tint val="75000"/>
                </a:prstClr>
              </a:solidFill>
              <a:latin typeface="Calibri"/>
              <a:cs typeface="+mn-cs"/>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fontAlgn="auto">
              <a:spcBef>
                <a:spcPts val="0"/>
              </a:spcBef>
              <a:spcAft>
                <a:spcPts val="0"/>
              </a:spcAft>
            </a:pPr>
            <a:fld id="{60D351CB-7B7F-4776-A39B-D1BE6EB1D4A5}" type="slidenum">
              <a:rPr lang="en-US" smtClean="0">
                <a:solidFill>
                  <a:prstClr val="black">
                    <a:tint val="75000"/>
                  </a:prstClr>
                </a:solidFill>
                <a:latin typeface="Calibri"/>
                <a:cs typeface="+mn-cs"/>
              </a:rPr>
              <a:pPr fontAlgn="auto">
                <a:spcBef>
                  <a:spcPts val="0"/>
                </a:spcBef>
                <a:spcAft>
                  <a:spcPts val="0"/>
                </a:spcAft>
              </a:pPr>
              <a:t>‹#›</a:t>
            </a:fld>
            <a:endParaRPr lang="en-US">
              <a:solidFill>
                <a:prstClr val="black">
                  <a:tint val="75000"/>
                </a:prstClr>
              </a:solidFill>
              <a:latin typeface="Calibri"/>
              <a:cs typeface="+mn-cs"/>
            </a:endParaRPr>
          </a:p>
        </p:txBody>
      </p:sp>
    </p:spTree>
    <p:extLst>
      <p:ext uri="{BB962C8B-B14F-4D97-AF65-F5344CB8AC3E}">
        <p14:creationId xmlns:p14="http://schemas.microsoft.com/office/powerpoint/2010/main" val="1861087343"/>
      </p:ext>
    </p:extLst>
  </p:cSld>
  <p:clrMap bg1="lt1" tx1="dk1" bg2="lt2" tx2="dk2" accent1="accent1" accent2="accent2" accent3="accent3" accent4="accent4" accent5="accent5" accent6="accent6" hlink="hlink" folHlink="folHlink"/>
  <p:sldLayoutIdLst>
    <p:sldLayoutId id="2147483767" r:id="rId1"/>
    <p:sldLayoutId id="2147483768" r:id="rId2"/>
    <p:sldLayoutId id="2147483769" r:id="rId3"/>
    <p:sldLayoutId id="2147483770" r:id="rId4"/>
    <p:sldLayoutId id="2147483771" r:id="rId5"/>
    <p:sldLayoutId id="2147483772" r:id="rId6"/>
    <p:sldLayoutId id="2147483773" r:id="rId7"/>
    <p:sldLayoutId id="2147483774" r:id="rId8"/>
    <p:sldLayoutId id="2147483775" r:id="rId9"/>
    <p:sldLayoutId id="2147483776" r:id="rId10"/>
    <p:sldLayoutId id="2147483777"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3" cstate="print">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fontAlgn="auto">
              <a:spcBef>
                <a:spcPts val="0"/>
              </a:spcBef>
              <a:spcAft>
                <a:spcPts val="0"/>
              </a:spcAft>
            </a:pPr>
            <a:fld id="{22D3FC7F-BB59-49AE-A858-3D9562CEAF2C}" type="datetimeFigureOut">
              <a:rPr lang="en-US" smtClean="0">
                <a:solidFill>
                  <a:prstClr val="black">
                    <a:tint val="75000"/>
                  </a:prstClr>
                </a:solidFill>
                <a:latin typeface="Calibri"/>
                <a:cs typeface="+mn-cs"/>
              </a:rPr>
              <a:pPr fontAlgn="auto">
                <a:spcBef>
                  <a:spcPts val="0"/>
                </a:spcBef>
                <a:spcAft>
                  <a:spcPts val="0"/>
                </a:spcAft>
              </a:pPr>
              <a:t>8/12/2013</a:t>
            </a:fld>
            <a:endParaRPr lang="en-US">
              <a:solidFill>
                <a:prstClr val="black">
                  <a:tint val="75000"/>
                </a:prstClr>
              </a:solidFill>
              <a:latin typeface="Calibri"/>
              <a:cs typeface="+mn-cs"/>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fontAlgn="auto">
              <a:spcBef>
                <a:spcPts val="0"/>
              </a:spcBef>
              <a:spcAft>
                <a:spcPts val="0"/>
              </a:spcAft>
            </a:pPr>
            <a:endParaRPr lang="en-US">
              <a:solidFill>
                <a:prstClr val="black">
                  <a:tint val="75000"/>
                </a:prstClr>
              </a:solidFill>
              <a:latin typeface="Calibri"/>
              <a:cs typeface="+mn-cs"/>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fontAlgn="auto">
              <a:spcBef>
                <a:spcPts val="0"/>
              </a:spcBef>
              <a:spcAft>
                <a:spcPts val="0"/>
              </a:spcAft>
            </a:pPr>
            <a:fld id="{FF947AC1-330B-4D78-9DAE-2A17147F34A1}" type="slidenum">
              <a:rPr lang="en-US" smtClean="0">
                <a:solidFill>
                  <a:prstClr val="black">
                    <a:tint val="75000"/>
                  </a:prstClr>
                </a:solidFill>
                <a:latin typeface="Calibri"/>
                <a:cs typeface="+mn-cs"/>
              </a:rPr>
              <a:pPr fontAlgn="auto">
                <a:spcBef>
                  <a:spcPts val="0"/>
                </a:spcBef>
                <a:spcAft>
                  <a:spcPts val="0"/>
                </a:spcAft>
              </a:pPr>
              <a:t>‹#›</a:t>
            </a:fld>
            <a:endParaRPr lang="en-US">
              <a:solidFill>
                <a:prstClr val="black">
                  <a:tint val="75000"/>
                </a:prstClr>
              </a:solidFill>
              <a:latin typeface="Calibri"/>
              <a:cs typeface="+mn-cs"/>
            </a:endParaRPr>
          </a:p>
        </p:txBody>
      </p:sp>
    </p:spTree>
    <p:extLst>
      <p:ext uri="{BB962C8B-B14F-4D97-AF65-F5344CB8AC3E}">
        <p14:creationId xmlns:p14="http://schemas.microsoft.com/office/powerpoint/2010/main" val="2732768145"/>
      </p:ext>
    </p:extLst>
  </p:cSld>
  <p:clrMap bg1="lt1" tx1="dk1" bg2="lt2" tx2="dk2" accent1="accent1" accent2="accent2" accent3="accent3" accent4="accent4" accent5="accent5" accent6="accent6" hlink="hlink" folHlink="folHlink"/>
  <p:sldLayoutIdLst>
    <p:sldLayoutId id="2147483779" r:id="rId1"/>
    <p:sldLayoutId id="2147483780" r:id="rId2"/>
    <p:sldLayoutId id="2147483781" r:id="rId3"/>
    <p:sldLayoutId id="2147483782" r:id="rId4"/>
    <p:sldLayoutId id="2147483783" r:id="rId5"/>
    <p:sldLayoutId id="2147483784" r:id="rId6"/>
    <p:sldLayoutId id="2147483785" r:id="rId7"/>
    <p:sldLayoutId id="2147483786" r:id="rId8"/>
    <p:sldLayoutId id="2147483787" r:id="rId9"/>
    <p:sldLayoutId id="2147483788" r:id="rId10"/>
    <p:sldLayoutId id="214748378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fontAlgn="auto">
              <a:spcBef>
                <a:spcPts val="0"/>
              </a:spcBef>
              <a:spcAft>
                <a:spcPts val="0"/>
              </a:spcAft>
            </a:pPr>
            <a:fld id="{DE0FEE13-98B6-447B-A8BE-E1BD44048EBD}" type="datetimeFigureOut">
              <a:rPr lang="en-US" smtClean="0">
                <a:solidFill>
                  <a:prstClr val="black">
                    <a:tint val="75000"/>
                  </a:prstClr>
                </a:solidFill>
                <a:latin typeface="Calibri"/>
                <a:cs typeface="+mn-cs"/>
              </a:rPr>
              <a:pPr fontAlgn="auto">
                <a:spcBef>
                  <a:spcPts val="0"/>
                </a:spcBef>
                <a:spcAft>
                  <a:spcPts val="0"/>
                </a:spcAft>
              </a:pPr>
              <a:t>8/12/2013</a:t>
            </a:fld>
            <a:endParaRPr lang="en-US">
              <a:solidFill>
                <a:prstClr val="black">
                  <a:tint val="75000"/>
                </a:prstClr>
              </a:solidFill>
              <a:latin typeface="Calibri"/>
              <a:cs typeface="+mn-cs"/>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fontAlgn="auto">
              <a:spcBef>
                <a:spcPts val="0"/>
              </a:spcBef>
              <a:spcAft>
                <a:spcPts val="0"/>
              </a:spcAft>
            </a:pPr>
            <a:endParaRPr lang="en-US">
              <a:solidFill>
                <a:prstClr val="black">
                  <a:tint val="75000"/>
                </a:prstClr>
              </a:solidFill>
              <a:latin typeface="Calibri"/>
              <a:cs typeface="+mn-cs"/>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fontAlgn="auto">
              <a:spcBef>
                <a:spcPts val="0"/>
              </a:spcBef>
              <a:spcAft>
                <a:spcPts val="0"/>
              </a:spcAft>
            </a:pPr>
            <a:fld id="{197DD9E7-0359-4532-892B-D94D1CAA780C}" type="slidenum">
              <a:rPr lang="en-US" smtClean="0">
                <a:solidFill>
                  <a:prstClr val="black">
                    <a:tint val="75000"/>
                  </a:prstClr>
                </a:solidFill>
                <a:latin typeface="Calibri"/>
                <a:cs typeface="+mn-cs"/>
              </a:rPr>
              <a:pPr fontAlgn="auto">
                <a:spcBef>
                  <a:spcPts val="0"/>
                </a:spcBef>
                <a:spcAft>
                  <a:spcPts val="0"/>
                </a:spcAft>
              </a:pPr>
              <a:t>‹#›</a:t>
            </a:fld>
            <a:endParaRPr lang="en-US">
              <a:solidFill>
                <a:prstClr val="black">
                  <a:tint val="75000"/>
                </a:prstClr>
              </a:solidFill>
              <a:latin typeface="Calibri"/>
              <a:cs typeface="+mn-cs"/>
            </a:endParaRPr>
          </a:p>
        </p:txBody>
      </p:sp>
    </p:spTree>
    <p:extLst>
      <p:ext uri="{BB962C8B-B14F-4D97-AF65-F5344CB8AC3E}">
        <p14:creationId xmlns:p14="http://schemas.microsoft.com/office/powerpoint/2010/main" val="4151817311"/>
      </p:ext>
    </p:extLst>
  </p:cSld>
  <p:clrMap bg1="lt1" tx1="dk1" bg2="lt2" tx2="dk2" accent1="accent1" accent2="accent2" accent3="accent3" accent4="accent4" accent5="accent5" accent6="accent6" hlink="hlink" folHlink="folHlink"/>
  <p:sldLayoutIdLst>
    <p:sldLayoutId id="2147483791" r:id="rId1"/>
    <p:sldLayoutId id="2147483792" r:id="rId2"/>
    <p:sldLayoutId id="2147483793" r:id="rId3"/>
    <p:sldLayoutId id="2147483794" r:id="rId4"/>
    <p:sldLayoutId id="2147483795" r:id="rId5"/>
    <p:sldLayoutId id="2147483796" r:id="rId6"/>
    <p:sldLayoutId id="2147483797" r:id="rId7"/>
    <p:sldLayoutId id="2147483798" r:id="rId8"/>
    <p:sldLayoutId id="2147483799" r:id="rId9"/>
    <p:sldLayoutId id="2147483800" r:id="rId10"/>
    <p:sldLayoutId id="2147483801" r:id="rId11"/>
    <p:sldLayoutId id="2147483802"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Pr>
        <a:blipFill dpi="0" rotWithShape="1">
          <a:blip r:embed="rId11" cstate="print">
            <a:lum/>
          </a:blip>
          <a:srcRect/>
          <a:stretch>
            <a:fillRect l="-1000" r="-1000" b="-1000"/>
          </a:stretch>
        </a:blipFill>
        <a:effectLst/>
      </p:bgPr>
    </p:bg>
    <p:spTree>
      <p:nvGrpSpPr>
        <p:cNvPr id="1" name=""/>
        <p:cNvGrpSpPr/>
        <p:nvPr/>
      </p:nvGrpSpPr>
      <p:grpSpPr>
        <a:xfrm>
          <a:off x="0" y="0"/>
          <a:ext cx="0" cy="0"/>
          <a:chOff x="0" y="0"/>
          <a:chExt cx="0" cy="0"/>
        </a:xfrm>
      </p:grpSpPr>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fontAlgn="auto" latinLnBrk="0" hangingPunct="1">
              <a:spcBef>
                <a:spcPts val="0"/>
              </a:spcBef>
              <a:spcAft>
                <a:spcPts val="0"/>
              </a:spcAft>
              <a:defRPr kumimoji="0" sz="1200" smtClean="0">
                <a:solidFill>
                  <a:schemeClr val="tx2">
                    <a:shade val="90000"/>
                  </a:schemeClr>
                </a:solidFill>
                <a:latin typeface="+mn-lt"/>
                <a:cs typeface="+mn-cs"/>
              </a:defRPr>
            </a:lvl1pPr>
          </a:lstStyle>
          <a:p>
            <a:pPr>
              <a:defRPr/>
            </a:pPr>
            <a:fld id="{E84D329E-53E9-4638-862E-C6F5A153445A}" type="slidenum">
              <a:rPr lang="en-US">
                <a:solidFill>
                  <a:srgbClr val="04617B">
                    <a:shade val="90000"/>
                  </a:srgbClr>
                </a:solidFill>
              </a:rPr>
              <a:pPr>
                <a:defRPr/>
              </a:pPr>
              <a:t>‹#›</a:t>
            </a:fld>
            <a:endParaRPr lang="en-US" dirty="0">
              <a:solidFill>
                <a:srgbClr val="04617B">
                  <a:shade val="90000"/>
                </a:srgbClr>
              </a:solidFill>
            </a:endParaRPr>
          </a:p>
        </p:txBody>
      </p:sp>
      <p:sp>
        <p:nvSpPr>
          <p:cNvPr id="14" name="Title 1"/>
          <p:cNvSpPr txBox="1">
            <a:spLocks/>
          </p:cNvSpPr>
          <p:nvPr userDrawn="1"/>
        </p:nvSpPr>
        <p:spPr>
          <a:xfrm>
            <a:off x="1219198" y="838200"/>
            <a:ext cx="6324601" cy="819912"/>
          </a:xfrm>
          <a:prstGeom prst="rect">
            <a:avLst/>
          </a:prstGeom>
        </p:spPr>
        <p:txBody>
          <a:bodyPr>
            <a:scene3d>
              <a:camera prst="orthographicFront"/>
              <a:lightRig rig="freezing" dir="t"/>
            </a:scene3d>
            <a:sp3d prstMaterial="flat">
              <a:bevelT w="38100" h="38100"/>
            </a:sp3d>
          </a:bodyPr>
          <a:lstStyle>
            <a:lvl1pPr>
              <a:defRPr>
                <a:solidFill>
                  <a:srgbClr val="4DE1EA"/>
                </a:solidFill>
              </a:defRPr>
            </a:lvl1pPr>
          </a:lstStyle>
          <a:p>
            <a:pPr algn="ctr" fontAlgn="auto">
              <a:spcAft>
                <a:spcPts val="0"/>
              </a:spcAft>
              <a:defRPr/>
            </a:pPr>
            <a:r>
              <a:rPr lang="en-US" sz="4400" b="1" dirty="0" smtClean="0">
                <a:effectLst>
                  <a:outerShdw blurRad="38100" dist="25400" dir="5400000" algn="tl" rotWithShape="0">
                    <a:prstClr val="black">
                      <a:alpha val="43000"/>
                    </a:prstClr>
                  </a:outerShdw>
                </a:effectLst>
                <a:latin typeface="Calibri"/>
              </a:rPr>
              <a:t>Click to edit Master title style</a:t>
            </a:r>
            <a:endParaRPr lang="en-US" sz="4400" b="1" dirty="0">
              <a:effectLst>
                <a:outerShdw blurRad="38100" dist="25400" dir="5400000" algn="tl" rotWithShape="0">
                  <a:prstClr val="black">
                    <a:alpha val="43000"/>
                  </a:prstClr>
                </a:outerShdw>
              </a:effectLst>
              <a:latin typeface="Calibri"/>
            </a:endParaRPr>
          </a:p>
        </p:txBody>
      </p:sp>
      <p:sp>
        <p:nvSpPr>
          <p:cNvPr id="1026" name="Text Placeholder 29"/>
          <p:cNvSpPr>
            <a:spLocks noGrp="1"/>
          </p:cNvSpPr>
          <p:nvPr>
            <p:ph type="body" idx="1"/>
          </p:nvPr>
        </p:nvSpPr>
        <p:spPr bwMode="auto">
          <a:xfrm>
            <a:off x="457200" y="1935163"/>
            <a:ext cx="8229600" cy="438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Tree>
    <p:extLst>
      <p:ext uri="{BB962C8B-B14F-4D97-AF65-F5344CB8AC3E}">
        <p14:creationId xmlns:p14="http://schemas.microsoft.com/office/powerpoint/2010/main" val="4197588909"/>
      </p:ext>
    </p:extLst>
  </p:cSld>
  <p:clrMap bg1="lt1" tx1="dk1" bg2="lt2" tx2="dk2" accent1="accent1" accent2="accent2" accent3="accent3" accent4="accent4" accent5="accent5" accent6="accent6" hlink="hlink" folHlink="folHlink"/>
  <p:sldLayoutIdLst>
    <p:sldLayoutId id="2147483805" r:id="rId1"/>
    <p:sldLayoutId id="2147483806" r:id="rId2"/>
    <p:sldLayoutId id="2147483807" r:id="rId3"/>
    <p:sldLayoutId id="2147483808" r:id="rId4"/>
    <p:sldLayoutId id="2147483809" r:id="rId5"/>
    <p:sldLayoutId id="2147483810" r:id="rId6"/>
    <p:sldLayoutId id="2147483811" r:id="rId7"/>
    <p:sldLayoutId id="2147483812" r:id="rId8"/>
    <p:sldLayoutId id="2147483813" r:id="rId9"/>
  </p:sldLayoutIdLst>
  <p:txStyles>
    <p:titleStyle>
      <a:lvl1pPr algn="l" rtl="0" fontAlgn="base">
        <a:spcBef>
          <a:spcPct val="0"/>
        </a:spcBef>
        <a:spcAft>
          <a:spcPct val="0"/>
        </a:spcAft>
        <a:defRPr sz="4400" b="1" kern="1200">
          <a:solidFill>
            <a:schemeClr val="bg2"/>
          </a:solidFill>
          <a:effectLst>
            <a:outerShdw blurRad="38100" dist="25400" dir="5400000" algn="tl" rotWithShape="0">
              <a:prstClr val="black">
                <a:alpha val="43000"/>
              </a:prstClr>
            </a:outerShdw>
          </a:effectLst>
          <a:latin typeface="+mj-lt"/>
          <a:ea typeface="+mj-ea"/>
          <a:cs typeface="+mj-cs"/>
        </a:defRPr>
      </a:lvl1pPr>
      <a:lvl2pPr algn="l" rtl="0" fontAlgn="base">
        <a:spcBef>
          <a:spcPct val="0"/>
        </a:spcBef>
        <a:spcAft>
          <a:spcPct val="0"/>
        </a:spcAft>
        <a:defRPr sz="4400" b="1">
          <a:solidFill>
            <a:schemeClr val="bg2"/>
          </a:solidFill>
          <a:latin typeface="Calibri" pitchFamily="34" charset="0"/>
        </a:defRPr>
      </a:lvl2pPr>
      <a:lvl3pPr algn="l" rtl="0" fontAlgn="base">
        <a:spcBef>
          <a:spcPct val="0"/>
        </a:spcBef>
        <a:spcAft>
          <a:spcPct val="0"/>
        </a:spcAft>
        <a:defRPr sz="4400" b="1">
          <a:solidFill>
            <a:schemeClr val="bg2"/>
          </a:solidFill>
          <a:latin typeface="Calibri" pitchFamily="34" charset="0"/>
        </a:defRPr>
      </a:lvl3pPr>
      <a:lvl4pPr algn="l" rtl="0" fontAlgn="base">
        <a:spcBef>
          <a:spcPct val="0"/>
        </a:spcBef>
        <a:spcAft>
          <a:spcPct val="0"/>
        </a:spcAft>
        <a:defRPr sz="4400" b="1">
          <a:solidFill>
            <a:schemeClr val="bg2"/>
          </a:solidFill>
          <a:latin typeface="Calibri" pitchFamily="34" charset="0"/>
        </a:defRPr>
      </a:lvl4pPr>
      <a:lvl5pPr algn="l" rtl="0" fontAlgn="base">
        <a:spcBef>
          <a:spcPct val="0"/>
        </a:spcBef>
        <a:spcAft>
          <a:spcPct val="0"/>
        </a:spcAft>
        <a:defRPr sz="4400" b="1">
          <a:solidFill>
            <a:schemeClr val="bg2"/>
          </a:solidFill>
          <a:latin typeface="Calibri" pitchFamily="34" charset="0"/>
        </a:defRPr>
      </a:lvl5pPr>
      <a:lvl6pPr marL="457200" algn="l" rtl="0" fontAlgn="base">
        <a:spcBef>
          <a:spcPct val="0"/>
        </a:spcBef>
        <a:spcAft>
          <a:spcPct val="0"/>
        </a:spcAft>
        <a:defRPr sz="4400" b="1">
          <a:solidFill>
            <a:schemeClr val="bg2"/>
          </a:solidFill>
          <a:latin typeface="Calibri" pitchFamily="34" charset="0"/>
        </a:defRPr>
      </a:lvl6pPr>
      <a:lvl7pPr marL="914400" algn="l" rtl="0" fontAlgn="base">
        <a:spcBef>
          <a:spcPct val="0"/>
        </a:spcBef>
        <a:spcAft>
          <a:spcPct val="0"/>
        </a:spcAft>
        <a:defRPr sz="4400" b="1">
          <a:solidFill>
            <a:schemeClr val="bg2"/>
          </a:solidFill>
          <a:latin typeface="Calibri" pitchFamily="34" charset="0"/>
        </a:defRPr>
      </a:lvl7pPr>
      <a:lvl8pPr marL="1371600" algn="l" rtl="0" fontAlgn="base">
        <a:spcBef>
          <a:spcPct val="0"/>
        </a:spcBef>
        <a:spcAft>
          <a:spcPct val="0"/>
        </a:spcAft>
        <a:defRPr sz="4400" b="1">
          <a:solidFill>
            <a:schemeClr val="bg2"/>
          </a:solidFill>
          <a:latin typeface="Calibri" pitchFamily="34" charset="0"/>
        </a:defRPr>
      </a:lvl8pPr>
      <a:lvl9pPr marL="1828800" algn="l" rtl="0" fontAlgn="base">
        <a:spcBef>
          <a:spcPct val="0"/>
        </a:spcBef>
        <a:spcAft>
          <a:spcPct val="0"/>
        </a:spcAft>
        <a:defRPr sz="4400" b="1">
          <a:solidFill>
            <a:schemeClr val="bg2"/>
          </a:solidFill>
          <a:latin typeface="Calibri" pitchFamily="34" charset="0"/>
        </a:defRPr>
      </a:lvl9pPr>
    </p:titleStyle>
    <p:bodyStyle>
      <a:lvl1pPr marL="273050" indent="-273050" algn="l" rtl="0" fontAlgn="base">
        <a:spcBef>
          <a:spcPct val="20000"/>
        </a:spcBef>
        <a:spcAft>
          <a:spcPct val="0"/>
        </a:spcAft>
        <a:buClr>
          <a:srgbClr val="0BD0D9"/>
        </a:buClr>
        <a:buSzPct val="95000"/>
        <a:buFont typeface="Wingdings 2" pitchFamily="18" charset="2"/>
        <a:buChar char=""/>
        <a:defRPr sz="2600" kern="1200">
          <a:solidFill>
            <a:schemeClr val="bg1"/>
          </a:solidFill>
          <a:latin typeface="+mj-lt"/>
          <a:ea typeface="+mn-ea"/>
          <a:cs typeface="+mn-cs"/>
        </a:defRPr>
      </a:lvl1pPr>
      <a:lvl2pPr marL="639763" indent="-246063" algn="l" rtl="0" fontAlgn="base">
        <a:spcBef>
          <a:spcPct val="20000"/>
        </a:spcBef>
        <a:spcAft>
          <a:spcPct val="0"/>
        </a:spcAft>
        <a:buClr>
          <a:schemeClr val="accent1"/>
        </a:buClr>
        <a:buSzPct val="85000"/>
        <a:buFont typeface="Wingdings 2" pitchFamily="18" charset="2"/>
        <a:buChar char=""/>
        <a:defRPr sz="2400" kern="1200">
          <a:solidFill>
            <a:schemeClr val="bg1"/>
          </a:solidFill>
          <a:latin typeface="+mj-lt"/>
          <a:ea typeface="+mn-ea"/>
          <a:cs typeface="+mn-cs"/>
        </a:defRPr>
      </a:lvl2pPr>
      <a:lvl3pPr marL="914400" indent="-246063" algn="l" rtl="0" fontAlgn="base">
        <a:spcBef>
          <a:spcPct val="20000"/>
        </a:spcBef>
        <a:spcAft>
          <a:spcPct val="0"/>
        </a:spcAft>
        <a:buClr>
          <a:schemeClr val="accent2"/>
        </a:buClr>
        <a:buSzPct val="70000"/>
        <a:buFont typeface="Wingdings 2" pitchFamily="18" charset="2"/>
        <a:buChar char=""/>
        <a:defRPr sz="2100" kern="1200">
          <a:solidFill>
            <a:schemeClr val="bg1"/>
          </a:solidFill>
          <a:latin typeface="+mj-lt"/>
          <a:ea typeface="+mn-ea"/>
          <a:cs typeface="+mn-cs"/>
        </a:defRPr>
      </a:lvl3pPr>
      <a:lvl4pPr marL="1187450" indent="-209550" algn="l" rtl="0" fontAlgn="base">
        <a:spcBef>
          <a:spcPct val="20000"/>
        </a:spcBef>
        <a:spcAft>
          <a:spcPct val="0"/>
        </a:spcAft>
        <a:buClr>
          <a:srgbClr val="0BD0D9"/>
        </a:buClr>
        <a:buSzPct val="65000"/>
        <a:buFont typeface="Wingdings 2" pitchFamily="18" charset="2"/>
        <a:buChar char=""/>
        <a:defRPr sz="2000" kern="1200">
          <a:solidFill>
            <a:schemeClr val="bg1"/>
          </a:solidFill>
          <a:latin typeface="+mj-lt"/>
          <a:ea typeface="+mn-ea"/>
          <a:cs typeface="+mn-cs"/>
        </a:defRPr>
      </a:lvl4pPr>
      <a:lvl5pPr marL="1462088" indent="-209550" algn="l" rtl="0" fontAlgn="base">
        <a:spcBef>
          <a:spcPct val="20000"/>
        </a:spcBef>
        <a:spcAft>
          <a:spcPct val="0"/>
        </a:spcAft>
        <a:buClr>
          <a:srgbClr val="10CF9B"/>
        </a:buClr>
        <a:buSzPct val="65000"/>
        <a:buFont typeface="Wingdings 2" pitchFamily="18" charset="2"/>
        <a:buChar char=""/>
        <a:defRPr sz="2000" kern="1200">
          <a:solidFill>
            <a:schemeClr val="bg1"/>
          </a:solidFill>
          <a:latin typeface="+mj-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hyperlink" Target="http://www.skillsusafl.org/" TargetMode="Externa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6.xml"/></Relationships>
</file>

<file path=ppt/slides/_rels/slide100.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image" Target="../media/image51.png"/><Relationship Id="rId1" Type="http://schemas.openxmlformats.org/officeDocument/2006/relationships/slideLayout" Target="../slideLayouts/slideLayout77.xml"/></Relationships>
</file>

<file path=ppt/slides/_rels/slide101.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image" Target="../media/image17.jpeg"/><Relationship Id="rId1" Type="http://schemas.openxmlformats.org/officeDocument/2006/relationships/slideLayout" Target="../slideLayouts/slideLayout87.xml"/><Relationship Id="rId5" Type="http://schemas.openxmlformats.org/officeDocument/2006/relationships/image" Target="../media/image53.png"/><Relationship Id="rId4" Type="http://schemas.openxmlformats.org/officeDocument/2006/relationships/image" Target="../media/image52.png"/></Relationships>
</file>

<file path=ppt/slides/_rels/slide102.xml.rels><?xml version="1.0" encoding="UTF-8" standalone="yes"?>
<Relationships xmlns="http://schemas.openxmlformats.org/package/2006/relationships"><Relationship Id="rId2" Type="http://schemas.openxmlformats.org/officeDocument/2006/relationships/image" Target="../media/image54.png"/><Relationship Id="rId1" Type="http://schemas.openxmlformats.org/officeDocument/2006/relationships/slideLayout" Target="../slideLayouts/slideLayout77.xml"/></Relationships>
</file>

<file path=ppt/slides/_rels/slide103.xml.rels><?xml version="1.0" encoding="UTF-8" standalone="yes"?>
<Relationships xmlns="http://schemas.openxmlformats.org/package/2006/relationships"><Relationship Id="rId2" Type="http://schemas.openxmlformats.org/officeDocument/2006/relationships/image" Target="../media/image54.png"/><Relationship Id="rId1" Type="http://schemas.openxmlformats.org/officeDocument/2006/relationships/slideLayout" Target="../slideLayouts/slideLayout77.xml"/></Relationships>
</file>

<file path=ppt/slides/_rels/slide104.xml.rels><?xml version="1.0" encoding="UTF-8" standalone="yes"?>
<Relationships xmlns="http://schemas.openxmlformats.org/package/2006/relationships"><Relationship Id="rId2" Type="http://schemas.openxmlformats.org/officeDocument/2006/relationships/image" Target="../media/image54.png"/><Relationship Id="rId1" Type="http://schemas.openxmlformats.org/officeDocument/2006/relationships/slideLayout" Target="../slideLayouts/slideLayout77.xml"/></Relationships>
</file>

<file path=ppt/slides/_rels/slide10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54.xml"/></Relationships>
</file>

<file path=ppt/slides/_rels/slide106.xml.rels><?xml version="1.0" encoding="UTF-8" standalone="yes"?>
<Relationships xmlns="http://schemas.openxmlformats.org/package/2006/relationships"><Relationship Id="rId2" Type="http://schemas.openxmlformats.org/officeDocument/2006/relationships/hyperlink" Target="http://flsenate.gov/Session/Bill/2013/1076" TargetMode="External"/><Relationship Id="rId1" Type="http://schemas.openxmlformats.org/officeDocument/2006/relationships/slideLayout" Target="../slideLayouts/slideLayout66.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66.xml"/></Relationships>
</file>

<file path=ppt/slides/_rels/slide108.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66.xml"/></Relationships>
</file>

<file path=ppt/slides/_rels/slide109.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66.xml"/></Relationships>
</file>

<file path=ppt/slides/_rels/slide11.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Layout" Target="../slideLayouts/slideLayout7.xml"/></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66.xm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66.xml"/></Relationships>
</file>

<file path=ppt/slides/_rels/slide112.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66.xml"/></Relationships>
</file>

<file path=ppt/slides/_rels/slide113.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66.xml"/></Relationships>
</file>

<file path=ppt/slides/_rels/slide114.xml.rels><?xml version="1.0" encoding="UTF-8" standalone="yes"?>
<Relationships xmlns="http://schemas.openxmlformats.org/package/2006/relationships"><Relationship Id="rId2" Type="http://schemas.openxmlformats.org/officeDocument/2006/relationships/hyperlink" Target="https://app1.fldoe.org/rules/default.aspx" TargetMode="External"/><Relationship Id="rId1" Type="http://schemas.openxmlformats.org/officeDocument/2006/relationships/slideLayout" Target="../slideLayouts/slideLayout66.xml"/></Relationships>
</file>

<file path=ppt/slides/_rels/slide115.xml.rels><?xml version="1.0" encoding="UTF-8" standalone="yes"?>
<Relationships xmlns="http://schemas.openxmlformats.org/package/2006/relationships"><Relationship Id="rId1" Type="http://schemas.openxmlformats.org/officeDocument/2006/relationships/slideLayout" Target="../slideLayouts/slideLayout66.xml"/></Relationships>
</file>

<file path=ppt/slides/_rels/slide116.xml.rels><?xml version="1.0" encoding="UTF-8" standalone="yes"?>
<Relationships xmlns="http://schemas.openxmlformats.org/package/2006/relationships"><Relationship Id="rId1" Type="http://schemas.openxmlformats.org/officeDocument/2006/relationships/slideLayout" Target="../slideLayouts/slideLayout66.xml"/></Relationships>
</file>

<file path=ppt/slides/_rels/slide117.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66.xml"/></Relationships>
</file>

<file path=ppt/slides/_rels/slide118.xml.rels><?xml version="1.0" encoding="UTF-8" standalone="yes"?>
<Relationships xmlns="http://schemas.openxmlformats.org/package/2006/relationships"><Relationship Id="rId1" Type="http://schemas.openxmlformats.org/officeDocument/2006/relationships/slideLayout" Target="../slideLayouts/slideLayout66.xml"/></Relationships>
</file>

<file path=ppt/slides/_rels/slide119.xml.rels><?xml version="1.0" encoding="UTF-8" standalone="yes"?>
<Relationships xmlns="http://schemas.openxmlformats.org/package/2006/relationships"><Relationship Id="rId1" Type="http://schemas.openxmlformats.org/officeDocument/2006/relationships/slideLayout" Target="../slideLayouts/slideLayout66.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120.xml.rels><?xml version="1.0" encoding="UTF-8" standalone="yes"?>
<Relationships xmlns="http://schemas.openxmlformats.org/package/2006/relationships"><Relationship Id="rId1" Type="http://schemas.openxmlformats.org/officeDocument/2006/relationships/slideLayout" Target="../slideLayouts/slideLayout66.xml"/></Relationships>
</file>

<file path=ppt/slides/_rels/slide121.xml.rels><?xml version="1.0" encoding="UTF-8" standalone="yes"?>
<Relationships xmlns="http://schemas.openxmlformats.org/package/2006/relationships"><Relationship Id="rId1" Type="http://schemas.openxmlformats.org/officeDocument/2006/relationships/slideLayout" Target="../slideLayouts/slideLayout66.xml"/></Relationships>
</file>

<file path=ppt/slides/_rels/slide122.xml.rels><?xml version="1.0" encoding="UTF-8" standalone="yes"?>
<Relationships xmlns="http://schemas.openxmlformats.org/package/2006/relationships"><Relationship Id="rId1" Type="http://schemas.openxmlformats.org/officeDocument/2006/relationships/slideLayout" Target="../slideLayouts/slideLayout88.xml"/></Relationships>
</file>

<file path=ppt/slides/_rels/slide123.xml.rels><?xml version="1.0" encoding="UTF-8" standalone="yes"?>
<Relationships xmlns="http://schemas.openxmlformats.org/package/2006/relationships"><Relationship Id="rId1" Type="http://schemas.openxmlformats.org/officeDocument/2006/relationships/slideLayout" Target="../slideLayouts/slideLayout90.xml"/></Relationships>
</file>

<file path=ppt/slides/_rels/slide1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6.xml.rels><?xml version="1.0" encoding="UTF-8" standalone="yes"?>
<Relationships xmlns="http://schemas.openxmlformats.org/package/2006/relationships"><Relationship Id="rId3" Type="http://schemas.openxmlformats.org/officeDocument/2006/relationships/hyperlink" Target="http://teched.dadeschools.net/Certification.htm" TargetMode="External"/><Relationship Id="rId2" Type="http://schemas.openxmlformats.org/officeDocument/2006/relationships/hyperlink" Target="http://teched.dadeschools.net/workshopAug2013.html" TargetMode="External"/><Relationship Id="rId1" Type="http://schemas.openxmlformats.org/officeDocument/2006/relationships/slideLayout" Target="../slideLayouts/slideLayout3.xml"/></Relationships>
</file>

<file path=ppt/slides/_rels/slide127.xml.rels><?xml version="1.0" encoding="UTF-8" standalone="yes"?>
<Relationships xmlns="http://schemas.openxmlformats.org/package/2006/relationships"><Relationship Id="rId3" Type="http://schemas.openxmlformats.org/officeDocument/2006/relationships/hyperlink" Target="http://dcte.dadeschools.net/" TargetMode="External"/><Relationship Id="rId2" Type="http://schemas.openxmlformats.org/officeDocument/2006/relationships/hyperlink" Target="http://stem.dadeschools.net/" TargetMode="External"/><Relationship Id="rId1" Type="http://schemas.openxmlformats.org/officeDocument/2006/relationships/slideLayout" Target="../slideLayouts/slideLayout3.xml"/><Relationship Id="rId4" Type="http://schemas.openxmlformats.org/officeDocument/2006/relationships/image" Target="../media/image55.png"/></Relationships>
</file>

<file path=ppt/slides/_rels/slide1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hyperlink" Target="http://stem.dadeschools.net/initiatives.html" TargetMode="Externa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hyperlink" Target="http://dcte.dadeschools.net/" TargetMode="Externa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hyperlink" Target="mailto:cguillama@dadeschools.net" TargetMode="Externa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hyperlink" Target="http://osi.dadeschools.net/" TargetMode="Externa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hyperlink" Target="http://commoncore.dadeschools.net/" TargetMode="Externa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hyperlink" Target="http://www.cpalms.org/" TargetMode="Externa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7.jpeg"/><Relationship Id="rId1" Type="http://schemas.openxmlformats.org/officeDocument/2006/relationships/slideLayout" Target="../slideLayouts/slideLayout16.xml"/><Relationship Id="rId4" Type="http://schemas.openxmlformats.org/officeDocument/2006/relationships/hyperlink" Target="http://www.fldoe.org/schools/ccc.asp" TargetMode="External"/></Relationships>
</file>

<file path=ppt/slides/_rels/slide31.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6.xml"/></Relationships>
</file>

<file path=ppt/slides/_rels/slide32.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38.xml"/></Relationships>
</file>

<file path=ppt/slides/_rels/slide33.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16.xml"/></Relationships>
</file>

<file path=ppt/slides/_rels/slide34.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16.xml"/></Relationships>
</file>

<file path=ppt/slides/_rels/slide35.xml.rels><?xml version="1.0" encoding="UTF-8" standalone="yes"?>
<Relationships xmlns="http://schemas.openxmlformats.org/package/2006/relationships"><Relationship Id="rId3" Type="http://schemas.openxmlformats.org/officeDocument/2006/relationships/image" Target="../media/image22.gif"/><Relationship Id="rId2" Type="http://schemas.openxmlformats.org/officeDocument/2006/relationships/notesSlide" Target="../notesSlides/notesSlide3.xml"/><Relationship Id="rId1" Type="http://schemas.openxmlformats.org/officeDocument/2006/relationships/slideLayout" Target="../slideLayouts/slideLayout32.xml"/><Relationship Id="rId5" Type="http://schemas.openxmlformats.org/officeDocument/2006/relationships/image" Target="../media/image24.jpeg"/><Relationship Id="rId4" Type="http://schemas.openxmlformats.org/officeDocument/2006/relationships/image" Target="../media/image23.jp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44.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44.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44.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4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44.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49.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4.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49.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43.xml"/></Relationships>
</file>

<file path=ppt/slides/_rels/slide45.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44.xml"/></Relationships>
</file>

<file path=ppt/slides/_rels/slide46.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44.xml"/></Relationships>
</file>

<file path=ppt/slides/_rels/slide47.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44.xml"/></Relationships>
</file>

<file path=ppt/slides/_rels/slide48.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48.xml"/></Relationships>
</file>

<file path=ppt/slides/_rels/slide49.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48.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50.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49.xml"/></Relationships>
</file>

<file path=ppt/slides/_rels/slide51.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49.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44.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44.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49.xml"/></Relationships>
</file>

<file path=ppt/slides/_rels/slide55.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5.xml"/><Relationship Id="rId1" Type="http://schemas.openxmlformats.org/officeDocument/2006/relationships/slideLayout" Target="../slideLayouts/slideLayout49.xml"/><Relationship Id="rId4" Type="http://schemas.openxmlformats.org/officeDocument/2006/relationships/image" Target="../media/image34.png"/></Relationships>
</file>

<file path=ppt/slides/_rels/slide56.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png"/><Relationship Id="rId1" Type="http://schemas.openxmlformats.org/officeDocument/2006/relationships/slideLayout" Target="../slideLayouts/slideLayout49.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44.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6.xml"/></Relationships>
</file>

<file path=ppt/slides/_rels/slide59.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48.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4.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4.xml"/></Relationships>
</file>

<file path=ppt/slides/_rels/slide61.xml.rels><?xml version="1.0" encoding="UTF-8" standalone="yes"?>
<Relationships xmlns="http://schemas.openxmlformats.org/package/2006/relationships"><Relationship Id="rId2" Type="http://schemas.openxmlformats.org/officeDocument/2006/relationships/image" Target="../media/image38.wmf"/><Relationship Id="rId1" Type="http://schemas.openxmlformats.org/officeDocument/2006/relationships/slideLayout" Target="../slideLayouts/slideLayout43.xml"/></Relationships>
</file>

<file path=ppt/slides/_rels/slide62.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44.xml"/></Relationships>
</file>

<file path=ppt/slides/_rels/slide63.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44.xml"/></Relationships>
</file>

<file path=ppt/slides/_rels/slide64.xml.rels><?xml version="1.0" encoding="UTF-8" standalone="yes"?>
<Relationships xmlns="http://schemas.openxmlformats.org/package/2006/relationships"><Relationship Id="rId2" Type="http://schemas.openxmlformats.org/officeDocument/2006/relationships/image" Target="../media/image41.jpeg"/><Relationship Id="rId1" Type="http://schemas.openxmlformats.org/officeDocument/2006/relationships/slideLayout" Target="../slideLayouts/slideLayout43.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4.xml"/></Relationships>
</file>

<file path=ppt/slides/_rels/slide66.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9.xml"/><Relationship Id="rId1" Type="http://schemas.openxmlformats.org/officeDocument/2006/relationships/slideLayout" Target="../slideLayouts/slideLayout44.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44.xml"/></Relationships>
</file>

<file path=ppt/slides/_rels/slide68.xml.rels><?xml version="1.0" encoding="UTF-8" standalone="yes"?>
<Relationships xmlns="http://schemas.openxmlformats.org/package/2006/relationships"><Relationship Id="rId3" Type="http://schemas.openxmlformats.org/officeDocument/2006/relationships/hyperlink" Target="http://www.fldoe.org/workforce/dwdframe/" TargetMode="External"/><Relationship Id="rId2" Type="http://schemas.openxmlformats.org/officeDocument/2006/relationships/notesSlide" Target="../notesSlides/notesSlide10.xml"/><Relationship Id="rId1" Type="http://schemas.openxmlformats.org/officeDocument/2006/relationships/slideLayout" Target="../slideLayouts/slideLayout44.xml"/><Relationship Id="rId6" Type="http://schemas.openxmlformats.org/officeDocument/2006/relationships/image" Target="../media/image42.png"/><Relationship Id="rId5" Type="http://schemas.openxmlformats.org/officeDocument/2006/relationships/hyperlink" Target="http://www.corestandards.org/" TargetMode="External"/><Relationship Id="rId4" Type="http://schemas.openxmlformats.org/officeDocument/2006/relationships/hyperlink" Target="http://www.floridastandards.org/" TargetMode="Externa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43.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4.xml"/></Relationships>
</file>

<file path=ppt/slides/_rels/slide70.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notesSlide" Target="../notesSlides/notesSlide11.xml"/><Relationship Id="rId1" Type="http://schemas.openxmlformats.org/officeDocument/2006/relationships/slideLayout" Target="../slideLayouts/slideLayout43.xml"/></Relationships>
</file>

<file path=ppt/slides/_rels/slide71.xml.rels><?xml version="1.0" encoding="UTF-8" standalone="yes"?>
<Relationships xmlns="http://schemas.openxmlformats.org/package/2006/relationships"><Relationship Id="rId3" Type="http://schemas.openxmlformats.org/officeDocument/2006/relationships/hyperlink" Target="http://www.corestandards.org/" TargetMode="External"/><Relationship Id="rId2" Type="http://schemas.openxmlformats.org/officeDocument/2006/relationships/notesSlide" Target="../notesSlides/notesSlide12.xml"/><Relationship Id="rId1" Type="http://schemas.openxmlformats.org/officeDocument/2006/relationships/slideLayout" Target="../slideLayouts/slideLayout44.xml"/><Relationship Id="rId5" Type="http://schemas.openxmlformats.org/officeDocument/2006/relationships/image" Target="../media/image44.png"/><Relationship Id="rId4" Type="http://schemas.openxmlformats.org/officeDocument/2006/relationships/hyperlink" Target="Boring%20Economics%20Teacher.mp4" TargetMode="External"/></Relationships>
</file>

<file path=ppt/slides/_rels/slide72.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13.xml"/><Relationship Id="rId1" Type="http://schemas.openxmlformats.org/officeDocument/2006/relationships/slideLayout" Target="../slideLayouts/slideLayout44.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48.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44.xml"/></Relationships>
</file>

<file path=ppt/slides/_rels/slide75.xml.rels><?xml version="1.0" encoding="UTF-8" standalone="yes"?>
<Relationships xmlns="http://schemas.openxmlformats.org/package/2006/relationships"><Relationship Id="rId3" Type="http://schemas.openxmlformats.org/officeDocument/2006/relationships/image" Target="../media/image46.gif"/><Relationship Id="rId2" Type="http://schemas.openxmlformats.org/officeDocument/2006/relationships/notesSlide" Target="../notesSlides/notesSlide16.xml"/><Relationship Id="rId1" Type="http://schemas.openxmlformats.org/officeDocument/2006/relationships/slideLayout" Target="../slideLayouts/slideLayout44.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44.xml"/></Relationships>
</file>

<file path=ppt/slides/_rels/slide77.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18.xml"/><Relationship Id="rId1" Type="http://schemas.openxmlformats.org/officeDocument/2006/relationships/slideLayout" Target="../slideLayouts/slideLayout44.xml"/></Relationships>
</file>

<file path=ppt/slides/_rels/slide78.xml.rels><?xml version="1.0" encoding="UTF-8" standalone="yes"?>
<Relationships xmlns="http://schemas.openxmlformats.org/package/2006/relationships"><Relationship Id="rId3" Type="http://schemas.openxmlformats.org/officeDocument/2006/relationships/hyperlink" Target="http://www.nap.edu/catalog.php?record_id=13165" TargetMode="External"/><Relationship Id="rId2" Type="http://schemas.openxmlformats.org/officeDocument/2006/relationships/notesSlide" Target="../notesSlides/notesSlide19.xml"/><Relationship Id="rId1" Type="http://schemas.openxmlformats.org/officeDocument/2006/relationships/slideLayout" Target="../slideLayouts/slideLayout44.xml"/></Relationships>
</file>

<file path=ppt/slides/_rels/slide79.xml.rels><?xml version="1.0" encoding="UTF-8" standalone="yes"?>
<Relationships xmlns="http://schemas.openxmlformats.org/package/2006/relationships"><Relationship Id="rId8" Type="http://schemas.openxmlformats.org/officeDocument/2006/relationships/hyperlink" Target="http://www.nap.edu/catalog.php?record_id=13165" TargetMode="External"/><Relationship Id="rId13" Type="http://schemas.openxmlformats.org/officeDocument/2006/relationships/hyperlink" Target="http://www.trianglecoalition.org/tceb-info" TargetMode="External"/><Relationship Id="rId3" Type="http://schemas.openxmlformats.org/officeDocument/2006/relationships/hyperlink" Target="http://www.corestandards.org/" TargetMode="External"/><Relationship Id="rId7" Type="http://schemas.openxmlformats.org/officeDocument/2006/relationships/hyperlink" Target="http://search.nasa.gov/search/search.jsp?nasaInclude=STEM" TargetMode="External"/><Relationship Id="rId12" Type="http://schemas.openxmlformats.org/officeDocument/2006/relationships/hyperlink" Target="http://illustrativemathematics.org/" TargetMode="External"/><Relationship Id="rId2" Type="http://schemas.openxmlformats.org/officeDocument/2006/relationships/hyperlink" Target="http://www.fldoe.org/schools/ccc.asp" TargetMode="External"/><Relationship Id="rId1" Type="http://schemas.openxmlformats.org/officeDocument/2006/relationships/slideLayout" Target="../slideLayouts/slideLayout48.xml"/><Relationship Id="rId6" Type="http://schemas.openxmlformats.org/officeDocument/2006/relationships/hyperlink" Target="http://www.insidemathematics.org/index.php/common-core-standards" TargetMode="External"/><Relationship Id="rId11" Type="http://schemas.openxmlformats.org/officeDocument/2006/relationships/hyperlink" Target="http://www.pbs.org/teachers/stem/" TargetMode="External"/><Relationship Id="rId5" Type="http://schemas.openxmlformats.org/officeDocument/2006/relationships/hyperlink" Target="https://www.teachingchannel.org/" TargetMode="External"/><Relationship Id="rId10" Type="http://schemas.openxmlformats.org/officeDocument/2006/relationships/hyperlink" Target="http://www.tiesteach.org/about/" TargetMode="External"/><Relationship Id="rId4" Type="http://schemas.openxmlformats.org/officeDocument/2006/relationships/hyperlink" Target="http://www.floridastandards.org/" TargetMode="External"/><Relationship Id="rId9" Type="http://schemas.openxmlformats.org/officeDocument/2006/relationships/hyperlink" Target="http://www.nextgenscience.org/" TargetMode="External"/></Relationships>
</file>

<file path=ppt/slides/_rels/slide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4.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1.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48.png"/><Relationship Id="rId1" Type="http://schemas.openxmlformats.org/officeDocument/2006/relationships/slideLayout" Target="../slideLayouts/slideLayout87.xml"/></Relationships>
</file>

<file path=ppt/slides/_rels/slide8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7.jpeg"/><Relationship Id="rId1" Type="http://schemas.openxmlformats.org/officeDocument/2006/relationships/slideLayout" Target="../slideLayouts/slideLayout87.xml"/><Relationship Id="rId4" Type="http://schemas.openxmlformats.org/officeDocument/2006/relationships/hyperlink" Target="http://www.fldoe.org/news/2013/2013_04_22.asp" TargetMode="External"/></Relationships>
</file>

<file path=ppt/slides/_rels/slide83.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image" Target="../media/image17.jpeg"/><Relationship Id="rId1" Type="http://schemas.openxmlformats.org/officeDocument/2006/relationships/slideLayout" Target="../slideLayouts/slideLayout87.xml"/></Relationships>
</file>

<file path=ppt/slides/_rels/slide84.xml.rels><?xml version="1.0" encoding="UTF-8" standalone="yes"?>
<Relationships xmlns="http://schemas.openxmlformats.org/package/2006/relationships"><Relationship Id="rId3" Type="http://schemas.openxmlformats.org/officeDocument/2006/relationships/hyperlink" Target="http://www.fldoe.org/workforce/dwdframe/" TargetMode="External"/><Relationship Id="rId2" Type="http://schemas.openxmlformats.org/officeDocument/2006/relationships/image" Target="../media/image49.tmp"/><Relationship Id="rId1" Type="http://schemas.openxmlformats.org/officeDocument/2006/relationships/slideLayout" Target="../slideLayouts/slideLayout76.xml"/></Relationships>
</file>

<file path=ppt/slides/_rels/slide85.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20.xml"/><Relationship Id="rId1" Type="http://schemas.openxmlformats.org/officeDocument/2006/relationships/slideLayout" Target="../slideLayouts/slideLayout77.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65.xml"/></Relationships>
</file>

<file path=ppt/slides/_rels/slide87.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66.xml"/></Relationships>
</file>

<file path=ppt/slides/_rels/slide88.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66.xml"/></Relationships>
</file>

<file path=ppt/slides/_rels/slide89.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66.xml"/></Relationships>
</file>

<file path=ppt/slides/_rels/slide9.xml.rels><?xml version="1.0" encoding="UTF-8" standalone="yes"?>
<Relationships xmlns="http://schemas.openxmlformats.org/package/2006/relationships"><Relationship Id="rId2" Type="http://schemas.openxmlformats.org/officeDocument/2006/relationships/image" Target="../media/image8.gif"/><Relationship Id="rId1" Type="http://schemas.openxmlformats.org/officeDocument/2006/relationships/slideLayout" Target="../slideLayouts/slideLayout6.xml"/></Relationships>
</file>

<file path=ppt/slides/_rels/slide90.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66.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66.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66.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66.xml"/></Relationships>
</file>

<file path=ppt/slides/_rels/slide94.xml.rels><?xml version="1.0" encoding="UTF-8" standalone="yes"?>
<Relationships xmlns="http://schemas.openxmlformats.org/package/2006/relationships"><Relationship Id="rId2" Type="http://schemas.openxmlformats.org/officeDocument/2006/relationships/hyperlink" Target="http://schoolgrades.fldoe.org/" TargetMode="External"/><Relationship Id="rId1" Type="http://schemas.openxmlformats.org/officeDocument/2006/relationships/slideLayout" Target="../slideLayouts/slideLayout66.xml"/></Relationships>
</file>

<file path=ppt/slides/_rels/slide95.xml.rels><?xml version="1.0" encoding="UTF-8" standalone="yes"?>
<Relationships xmlns="http://schemas.openxmlformats.org/package/2006/relationships"><Relationship Id="rId3" Type="http://schemas.openxmlformats.org/officeDocument/2006/relationships/hyperlink" Target="http://www.workforceflorida.com/PrioritiesInitiatives/EducationalInitiatives/cape.php" TargetMode="External"/><Relationship Id="rId2" Type="http://schemas.openxmlformats.org/officeDocument/2006/relationships/hyperlink" Target="http://www.fldoe.org/workforce/fcpea/default.asp" TargetMode="External"/><Relationship Id="rId1" Type="http://schemas.openxmlformats.org/officeDocument/2006/relationships/slideLayout" Target="../slideLayouts/slideLayout66.xml"/><Relationship Id="rId5" Type="http://schemas.openxmlformats.org/officeDocument/2006/relationships/hyperlink" Target="https://app1.fldoe.org/WEIndCert/Default.aspx" TargetMode="External"/><Relationship Id="rId4" Type="http://schemas.openxmlformats.org/officeDocument/2006/relationships/hyperlink" Target="https://www.flrules.org/gateway/readFile.asp?sid=0&amp;tid=7490357&amp;type=1&amp;file=6A-6.0573.doc" TargetMode="External"/></Relationships>
</file>

<file path=ppt/slides/_rels/slide96.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hyperlink" Target="http://www.fldoe.org/workforce/indcert.asp" TargetMode="External"/><Relationship Id="rId1" Type="http://schemas.openxmlformats.org/officeDocument/2006/relationships/slideLayout" Target="../slideLayouts/slideLayout44.xml"/></Relationships>
</file>

<file path=ppt/slides/_rels/slide97.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image" Target="../media/image17.jpeg"/><Relationship Id="rId1" Type="http://schemas.openxmlformats.org/officeDocument/2006/relationships/slideLayout" Target="../slideLayouts/slideLayout87.xml"/></Relationships>
</file>

<file path=ppt/slides/_rels/slide98.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image" Target="../media/image17.jpeg"/><Relationship Id="rId1" Type="http://schemas.openxmlformats.org/officeDocument/2006/relationships/slideLayout" Target="../slideLayouts/slideLayout87.xml"/></Relationships>
</file>

<file path=ppt/slides/_rels/slide99.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image" Target="../media/image17.jpeg"/><Relationship Id="rId1" Type="http://schemas.openxmlformats.org/officeDocument/2006/relationships/slideLayout" Target="../slideLayouts/slideLayout8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lstStyle/>
          <a:p>
            <a:r>
              <a:rPr lang="en-US" dirty="0">
                <a:hlinkClick r:id="rId2"/>
              </a:rPr>
              <a:t>http://www.skillsusafl.org</a:t>
            </a:r>
            <a:r>
              <a:rPr lang="en-US" dirty="0" smtClean="0">
                <a:hlinkClick r:id="rId2"/>
              </a:rPr>
              <a:t>/</a:t>
            </a:r>
            <a:r>
              <a:rPr lang="en-US" dirty="0" smtClean="0"/>
              <a:t> </a:t>
            </a:r>
            <a:endParaRPr lang="en-US" dirty="0"/>
          </a:p>
        </p:txBody>
      </p:sp>
    </p:spTree>
    <p:extLst>
      <p:ext uri="{BB962C8B-B14F-4D97-AF65-F5344CB8AC3E}">
        <p14:creationId xmlns:p14="http://schemas.microsoft.com/office/powerpoint/2010/main" val="96062015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32662" y="152400"/>
            <a:ext cx="6735138" cy="65211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Left Arrow 3"/>
          <p:cNvSpPr/>
          <p:nvPr/>
        </p:nvSpPr>
        <p:spPr>
          <a:xfrm flipH="1">
            <a:off x="190500" y="171450"/>
            <a:ext cx="2276582" cy="4191000"/>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Font typeface="Arial" pitchFamily="34" charset="0"/>
              <a:buChar char="•"/>
            </a:pPr>
            <a:r>
              <a:rPr lang="en-US" sz="1400" b="1" dirty="0" smtClean="0"/>
              <a:t>Division links</a:t>
            </a:r>
            <a:endParaRPr lang="en-US" sz="1400" b="1" dirty="0"/>
          </a:p>
          <a:p>
            <a:pPr marL="285750" indent="-285750">
              <a:buFont typeface="Arial" pitchFamily="34" charset="0"/>
              <a:buChar char="•"/>
            </a:pPr>
            <a:r>
              <a:rPr lang="en-US" sz="1400" b="1" dirty="0" smtClean="0"/>
              <a:t>School Improvement for SIP links</a:t>
            </a:r>
            <a:endParaRPr lang="en-US" sz="1400" b="1" dirty="0"/>
          </a:p>
          <a:p>
            <a:pPr marL="285750" indent="-285750">
              <a:buFont typeface="Arial" pitchFamily="34" charset="0"/>
              <a:buChar char="•"/>
            </a:pPr>
            <a:r>
              <a:rPr lang="en-US" sz="1400" b="1" dirty="0" smtClean="0"/>
              <a:t>Common Core</a:t>
            </a:r>
            <a:endParaRPr lang="en-US" sz="1400" b="1" dirty="0"/>
          </a:p>
          <a:p>
            <a:pPr marL="285750" indent="-285750">
              <a:buFont typeface="Arial" pitchFamily="34" charset="0"/>
              <a:buChar char="•"/>
            </a:pPr>
            <a:r>
              <a:rPr lang="en-US" sz="1400" b="1" dirty="0" smtClean="0"/>
              <a:t>STEM directory</a:t>
            </a:r>
            <a:endParaRPr lang="en-US" sz="1400" b="1" dirty="0"/>
          </a:p>
        </p:txBody>
      </p:sp>
    </p:spTree>
    <p:extLst>
      <p:ext uri="{BB962C8B-B14F-4D97-AF65-F5344CB8AC3E}">
        <p14:creationId xmlns:p14="http://schemas.microsoft.com/office/powerpoint/2010/main" val="3776703844"/>
      </p:ext>
    </p:extLst>
  </p:cSld>
  <p:clrMapOvr>
    <a:masterClrMapping/>
  </p:clrMapOvr>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 y="36513"/>
            <a:ext cx="9066213" cy="6784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a:xfrm>
            <a:off x="1828800" y="274638"/>
            <a:ext cx="6858000" cy="1143000"/>
          </a:xfrm>
        </p:spPr>
        <p:txBody>
          <a:bodyPr>
            <a:normAutofit fontScale="90000"/>
          </a:bodyPr>
          <a:lstStyle/>
          <a:p>
            <a:r>
              <a:rPr lang="en-US" dirty="0"/>
              <a:t/>
            </a:r>
            <a:br>
              <a:rPr lang="en-US" dirty="0"/>
            </a:br>
            <a:r>
              <a:rPr lang="en-US" dirty="0" smtClean="0">
                <a:solidFill>
                  <a:srgbClr val="003399"/>
                </a:solidFill>
              </a:rPr>
              <a:t>Summary of Policy Changes </a:t>
            </a:r>
            <a:r>
              <a:rPr lang="en-US" dirty="0"/>
              <a:t/>
            </a:r>
            <a:br>
              <a:rPr lang="en-US" dirty="0"/>
            </a:br>
            <a:r>
              <a:rPr lang="en-US" dirty="0"/>
              <a:t> </a:t>
            </a:r>
          </a:p>
        </p:txBody>
      </p:sp>
      <p:sp>
        <p:nvSpPr>
          <p:cNvPr id="3" name="Content Placeholder 2"/>
          <p:cNvSpPr>
            <a:spLocks noGrp="1"/>
          </p:cNvSpPr>
          <p:nvPr>
            <p:ph idx="1"/>
          </p:nvPr>
        </p:nvSpPr>
        <p:spPr/>
        <p:txBody>
          <a:bodyPr>
            <a:normAutofit fontScale="92500" lnSpcReduction="20000"/>
          </a:bodyPr>
          <a:lstStyle/>
          <a:p>
            <a:endParaRPr lang="en-US" dirty="0"/>
          </a:p>
          <a:p>
            <a:r>
              <a:rPr lang="en-US" dirty="0" smtClean="0">
                <a:solidFill>
                  <a:srgbClr val="003399"/>
                </a:solidFill>
              </a:rPr>
              <a:t>Removal </a:t>
            </a:r>
            <a:r>
              <a:rPr lang="en-US" dirty="0">
                <a:solidFill>
                  <a:srgbClr val="003399"/>
                </a:solidFill>
              </a:rPr>
              <a:t>of Graduation/Promotion Requirement </a:t>
            </a:r>
          </a:p>
          <a:p>
            <a:r>
              <a:rPr lang="en-US" dirty="0">
                <a:solidFill>
                  <a:srgbClr val="003399"/>
                </a:solidFill>
              </a:rPr>
              <a:t>Changes to the industry certification weighting methodology for 2013-14 list </a:t>
            </a:r>
          </a:p>
          <a:p>
            <a:r>
              <a:rPr lang="en-US" dirty="0">
                <a:solidFill>
                  <a:srgbClr val="003399"/>
                </a:solidFill>
              </a:rPr>
              <a:t>Elimination of the Middle School STEM Industry Certification List </a:t>
            </a:r>
          </a:p>
          <a:p>
            <a:r>
              <a:rPr lang="en-US" dirty="0">
                <a:solidFill>
                  <a:srgbClr val="003399"/>
                </a:solidFill>
              </a:rPr>
              <a:t>Limitation of funding to students in grades 9 through 12 </a:t>
            </a:r>
          </a:p>
          <a:p>
            <a:r>
              <a:rPr lang="en-US" dirty="0">
                <a:solidFill>
                  <a:srgbClr val="003399"/>
                </a:solidFill>
              </a:rPr>
              <a:t>Removal of academy participation from funding requirements </a:t>
            </a:r>
          </a:p>
          <a:p>
            <a:endParaRPr lang="en-US" dirty="0"/>
          </a:p>
        </p:txBody>
      </p:sp>
      <p:pic>
        <p:nvPicPr>
          <p:cNvPr id="4" name="Picture 3" descr="E:\My documents\Clipart\seal-new%20colors.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28600" y="228600"/>
            <a:ext cx="1463675" cy="14636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2438144"/>
      </p:ext>
    </p:extLst>
  </p:cSld>
  <p:clrMapOvr>
    <a:masterClrMapping/>
  </p:clrMapOvr>
  <p:timing>
    <p:tnLst>
      <p:par>
        <p:cT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939" y="-1"/>
            <a:ext cx="9067800" cy="6781801"/>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3" descr="E:\My documents\Clipart\seal-new%20colors.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28600" y="228600"/>
            <a:ext cx="1463675" cy="1463675"/>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 y="1692275"/>
            <a:ext cx="8431213" cy="4371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1"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719263" y="387349"/>
            <a:ext cx="7169150" cy="1146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831038768"/>
      </p:ext>
    </p:extLst>
  </p:cSld>
  <p:clrMapOvr>
    <a:masterClrMapping/>
  </p:clrMapOvr>
  <p:timing>
    <p:tnLst>
      <p:par>
        <p:cTn id="1" dur="indefinite" restart="never" nodeType="tmRoot"/>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a:xfrm>
            <a:off x="1692274" y="274638"/>
            <a:ext cx="7299326" cy="1143000"/>
          </a:xfrm>
        </p:spPr>
        <p:txBody>
          <a:bodyPr>
            <a:normAutofit fontScale="90000"/>
          </a:bodyPr>
          <a:lstStyle/>
          <a:p>
            <a:r>
              <a:rPr lang="en-US" dirty="0"/>
              <a:t/>
            </a:r>
            <a:br>
              <a:rPr lang="en-US" dirty="0"/>
            </a:br>
            <a:r>
              <a:rPr lang="en-US" sz="3100" dirty="0" smtClean="0">
                <a:solidFill>
                  <a:srgbClr val="003399"/>
                </a:solidFill>
                <a:latin typeface="Arial Black" pitchFamily="34" charset="0"/>
              </a:rPr>
              <a:t>2013-14 FEFP Calculation (DRAFT) </a:t>
            </a:r>
            <a:r>
              <a:rPr lang="en-US" dirty="0"/>
              <a:t/>
            </a:r>
            <a:br>
              <a:rPr lang="en-US" dirty="0"/>
            </a:br>
            <a:r>
              <a:rPr lang="en-US" dirty="0"/>
              <a:t> </a:t>
            </a:r>
          </a:p>
        </p:txBody>
      </p:sp>
      <p:sp>
        <p:nvSpPr>
          <p:cNvPr id="3" name="Content Placeholder 2"/>
          <p:cNvSpPr>
            <a:spLocks noGrp="1"/>
          </p:cNvSpPr>
          <p:nvPr>
            <p:ph idx="1"/>
          </p:nvPr>
        </p:nvSpPr>
        <p:spPr>
          <a:xfrm>
            <a:off x="228600" y="1600200"/>
            <a:ext cx="8229600" cy="4525963"/>
          </a:xfrm>
        </p:spPr>
        <p:txBody>
          <a:bodyPr>
            <a:normAutofit fontScale="62500" lnSpcReduction="20000"/>
          </a:bodyPr>
          <a:lstStyle/>
          <a:p>
            <a:pPr marL="0" indent="0">
              <a:buNone/>
            </a:pPr>
            <a:endParaRPr lang="en-US" dirty="0"/>
          </a:p>
          <a:p>
            <a:r>
              <a:rPr lang="en-US" dirty="0">
                <a:solidFill>
                  <a:srgbClr val="003399"/>
                </a:solidFill>
              </a:rPr>
              <a:t>Will include the following: </a:t>
            </a:r>
          </a:p>
          <a:p>
            <a:r>
              <a:rPr lang="en-US" dirty="0">
                <a:solidFill>
                  <a:srgbClr val="003399"/>
                </a:solidFill>
              </a:rPr>
              <a:t>Add-on FTE for high school students earning industry certifications from the Industry Certification Funding List in 2012-13 Student must have been reported as enrolled in a registered career and professional academy from Appendix Y, or student must have earned a certification in a registered career-themed course from Appendix FF </a:t>
            </a:r>
          </a:p>
          <a:p>
            <a:r>
              <a:rPr lang="en-US" dirty="0">
                <a:solidFill>
                  <a:srgbClr val="003399"/>
                </a:solidFill>
              </a:rPr>
              <a:t>Requirement for graduation is removed </a:t>
            </a:r>
          </a:p>
          <a:p>
            <a:r>
              <a:rPr lang="en-US" dirty="0">
                <a:solidFill>
                  <a:srgbClr val="003399"/>
                </a:solidFill>
              </a:rPr>
              <a:t>Maximum funding of 0.3 per student </a:t>
            </a:r>
          </a:p>
          <a:p>
            <a:endParaRPr lang="en-US" dirty="0">
              <a:solidFill>
                <a:srgbClr val="003399"/>
              </a:solidFill>
            </a:endParaRPr>
          </a:p>
          <a:p>
            <a:r>
              <a:rPr lang="en-US" dirty="0">
                <a:solidFill>
                  <a:srgbClr val="003399"/>
                </a:solidFill>
              </a:rPr>
              <a:t>Add-on FTE for high school students enrolled in 2012-13 and who earned eligible certifications in 2009-10, 2010-11, and 2011-12 Include students who met all requirements for funding in 2009-10, 2010-11, and 2011-12 who were still enrolled in 2012-13, but who had not graduated from high school. </a:t>
            </a:r>
          </a:p>
          <a:p>
            <a:endParaRPr lang="en-US" dirty="0"/>
          </a:p>
          <a:p>
            <a:endParaRPr lang="en-US" dirty="0"/>
          </a:p>
        </p:txBody>
      </p:sp>
    </p:spTree>
    <p:extLst>
      <p:ext uri="{BB962C8B-B14F-4D97-AF65-F5344CB8AC3E}">
        <p14:creationId xmlns:p14="http://schemas.microsoft.com/office/powerpoint/2010/main" val="1655393434"/>
      </p:ext>
    </p:extLst>
  </p:cSld>
  <p:clrMapOvr>
    <a:masterClrMapping/>
  </p:clrMapOvr>
  <p:timing>
    <p:tnLst>
      <p:par>
        <p:cTn id="1" dur="indefinite" restart="never" nodeType="tmRoot"/>
      </p:par>
    </p:tn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57150"/>
            <a:ext cx="9067800" cy="6800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a:xfrm>
            <a:off x="1692274" y="609600"/>
            <a:ext cx="6994525" cy="808038"/>
          </a:xfrm>
        </p:spPr>
        <p:txBody>
          <a:bodyPr>
            <a:normAutofit fontScale="90000"/>
          </a:bodyPr>
          <a:lstStyle/>
          <a:p>
            <a:r>
              <a:rPr lang="en-US" dirty="0"/>
              <a:t/>
            </a:r>
            <a:br>
              <a:rPr lang="en-US" dirty="0"/>
            </a:br>
            <a:r>
              <a:rPr lang="en-US" sz="4000" dirty="0" smtClean="0">
                <a:solidFill>
                  <a:srgbClr val="003399"/>
                </a:solidFill>
                <a:latin typeface="Arial Black" pitchFamily="34" charset="0"/>
              </a:rPr>
              <a:t>2014-15 FEFP Calculation </a:t>
            </a:r>
            <a:r>
              <a:rPr lang="en-US" dirty="0" smtClean="0"/>
              <a:t/>
            </a:r>
            <a:br>
              <a:rPr lang="en-US" dirty="0" smtClean="0"/>
            </a:br>
            <a:r>
              <a:rPr lang="en-US" dirty="0"/>
              <a:t/>
            </a:r>
            <a:br>
              <a:rPr lang="en-US" dirty="0"/>
            </a:br>
            <a:r>
              <a:rPr lang="en-US" dirty="0"/>
              <a:t> </a:t>
            </a:r>
          </a:p>
        </p:txBody>
      </p:sp>
      <p:sp>
        <p:nvSpPr>
          <p:cNvPr id="3" name="Content Placeholder 2"/>
          <p:cNvSpPr>
            <a:spLocks noGrp="1"/>
          </p:cNvSpPr>
          <p:nvPr>
            <p:ph idx="1"/>
          </p:nvPr>
        </p:nvSpPr>
        <p:spPr/>
        <p:txBody>
          <a:bodyPr>
            <a:normAutofit fontScale="70000" lnSpcReduction="20000"/>
          </a:bodyPr>
          <a:lstStyle/>
          <a:p>
            <a:endParaRPr lang="en-US" dirty="0"/>
          </a:p>
          <a:p>
            <a:pPr marL="0" indent="0">
              <a:buNone/>
            </a:pPr>
            <a:endParaRPr lang="en-US" dirty="0"/>
          </a:p>
          <a:p>
            <a:r>
              <a:rPr lang="en-US" dirty="0"/>
              <a:t>New weights for industry certifications on the Industry Certification Funding List based on presence of a statewide articulation agreement </a:t>
            </a:r>
            <a:endParaRPr lang="en-US" dirty="0" smtClean="0"/>
          </a:p>
          <a:p>
            <a:pPr marL="0" indent="0">
              <a:buNone/>
            </a:pPr>
            <a:r>
              <a:rPr lang="en-US" dirty="0" smtClean="0"/>
              <a:t>	-- 0.2 </a:t>
            </a:r>
            <a:r>
              <a:rPr lang="en-US" dirty="0"/>
              <a:t>for certifications with an articulation agreement </a:t>
            </a:r>
          </a:p>
          <a:p>
            <a:pPr marL="0" indent="0">
              <a:buNone/>
            </a:pPr>
            <a:r>
              <a:rPr lang="en-US" dirty="0" smtClean="0"/>
              <a:t>	-- 0.1 </a:t>
            </a:r>
            <a:r>
              <a:rPr lang="en-US" dirty="0"/>
              <a:t>for all others </a:t>
            </a:r>
          </a:p>
          <a:p>
            <a:endParaRPr lang="en-US" dirty="0"/>
          </a:p>
          <a:p>
            <a:r>
              <a:rPr lang="en-US" dirty="0" smtClean="0"/>
              <a:t>Add-on </a:t>
            </a:r>
            <a:r>
              <a:rPr lang="en-US" dirty="0"/>
              <a:t>FTE calculated on an annual basis </a:t>
            </a:r>
          </a:p>
          <a:p>
            <a:r>
              <a:rPr lang="en-US" dirty="0" smtClean="0"/>
              <a:t>NOTE</a:t>
            </a:r>
            <a:r>
              <a:rPr lang="en-US" dirty="0"/>
              <a:t>: Students could max out on add-on FTE in one year Example: Student earned a certification with a weight of 0.1 and 0.2; funding provided in 2014-15 FEFP; this student could not be funded in subsequent years due to the 0.3 cap on funding per student </a:t>
            </a:r>
          </a:p>
          <a:p>
            <a:endParaRPr lang="en-US" dirty="0"/>
          </a:p>
          <a:p>
            <a:endParaRPr lang="en-US" dirty="0"/>
          </a:p>
        </p:txBody>
      </p:sp>
    </p:spTree>
    <p:extLst>
      <p:ext uri="{BB962C8B-B14F-4D97-AF65-F5344CB8AC3E}">
        <p14:creationId xmlns:p14="http://schemas.microsoft.com/office/powerpoint/2010/main" val="1485741565"/>
      </p:ext>
    </p:extLst>
  </p:cSld>
  <p:clrMapOvr>
    <a:masterClrMapping/>
  </p:clrMapOvr>
  <p:timing>
    <p:tnLst>
      <p:par>
        <p:cTn id="1" dur="indefinite" restart="never" nodeType="tmRoot"/>
      </p:par>
    </p:tn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76200"/>
            <a:ext cx="8991600" cy="6743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Content Placeholder 2"/>
          <p:cNvSpPr>
            <a:spLocks noGrp="1"/>
          </p:cNvSpPr>
          <p:nvPr>
            <p:ph idx="1"/>
          </p:nvPr>
        </p:nvSpPr>
        <p:spPr>
          <a:xfrm>
            <a:off x="533400" y="1600200"/>
            <a:ext cx="8229600" cy="4525963"/>
          </a:xfrm>
        </p:spPr>
        <p:txBody>
          <a:bodyPr>
            <a:normAutofit fontScale="92500" lnSpcReduction="10000"/>
          </a:bodyPr>
          <a:lstStyle/>
          <a:p>
            <a:endParaRPr lang="en-US" dirty="0" smtClean="0"/>
          </a:p>
          <a:p>
            <a:r>
              <a:rPr lang="en-US" dirty="0" smtClean="0">
                <a:solidFill>
                  <a:srgbClr val="003399"/>
                </a:solidFill>
              </a:rPr>
              <a:t>New language was added to prevent supplanting of funds from add-on FTE:</a:t>
            </a:r>
          </a:p>
          <a:p>
            <a:endParaRPr lang="en-US" dirty="0" smtClean="0">
              <a:solidFill>
                <a:srgbClr val="003399"/>
              </a:solidFill>
            </a:endParaRPr>
          </a:p>
          <a:p>
            <a:pPr marL="0" indent="0">
              <a:spcBef>
                <a:spcPts val="0"/>
              </a:spcBef>
              <a:buNone/>
            </a:pPr>
            <a:r>
              <a:rPr lang="en-US" dirty="0" smtClean="0">
                <a:solidFill>
                  <a:srgbClr val="003399"/>
                </a:solidFill>
              </a:rPr>
              <a:t>– Each district must allocate at least 80 percent of the funds provided for industry certification, in accordance with this paragraph, to the </a:t>
            </a:r>
            <a:r>
              <a:rPr lang="en-US" b="1" dirty="0" smtClean="0">
                <a:solidFill>
                  <a:srgbClr val="003399"/>
                </a:solidFill>
              </a:rPr>
              <a:t>program</a:t>
            </a:r>
            <a:r>
              <a:rPr lang="en-US" dirty="0" smtClean="0">
                <a:solidFill>
                  <a:srgbClr val="003399"/>
                </a:solidFill>
              </a:rPr>
              <a:t> that generated the funds. This allocation may not </a:t>
            </a:r>
          </a:p>
          <a:p>
            <a:pPr marL="0" indent="0">
              <a:spcBef>
                <a:spcPts val="0"/>
              </a:spcBef>
              <a:buNone/>
            </a:pPr>
            <a:r>
              <a:rPr lang="en-US" dirty="0" smtClean="0">
                <a:solidFill>
                  <a:srgbClr val="003399"/>
                </a:solidFill>
              </a:rPr>
              <a:t>be used to supplant funds provided for basic operation of the program.</a:t>
            </a:r>
          </a:p>
          <a:p>
            <a:endParaRPr lang="en-US" dirty="0"/>
          </a:p>
        </p:txBody>
      </p:sp>
    </p:spTree>
    <p:extLst>
      <p:ext uri="{BB962C8B-B14F-4D97-AF65-F5344CB8AC3E}">
        <p14:creationId xmlns:p14="http://schemas.microsoft.com/office/powerpoint/2010/main" val="3920091826"/>
      </p:ext>
    </p:extLst>
  </p:cSld>
  <p:clrMapOvr>
    <a:masterClrMapping/>
  </p:clrMapOvr>
  <p:timing>
    <p:tnLst>
      <p:par>
        <p:cTn id="1" dur="indefinite" restart="never" nodeType="tmRoot"/>
      </p:par>
    </p:tn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Postsecondary Industry Certification Funding List</a:t>
            </a:r>
            <a:endParaRPr lang="en-US" dirty="0"/>
          </a:p>
        </p:txBody>
      </p:sp>
      <p:sp>
        <p:nvSpPr>
          <p:cNvPr id="3" name="Subtitle 2"/>
          <p:cNvSpPr>
            <a:spLocks noGrp="1"/>
          </p:cNvSpPr>
          <p:nvPr>
            <p:ph type="subTitle" idx="1"/>
          </p:nvPr>
        </p:nvSpPr>
        <p:spPr/>
        <p:txBody>
          <a:bodyPr/>
          <a:lstStyle/>
          <a:p>
            <a:r>
              <a:rPr lang="en-US" dirty="0" smtClean="0">
                <a:solidFill>
                  <a:schemeClr val="tx1"/>
                </a:solidFill>
              </a:rPr>
              <a:t>FACTE Conference 2013</a:t>
            </a:r>
          </a:p>
          <a:p>
            <a:r>
              <a:rPr lang="en-US" dirty="0" smtClean="0">
                <a:solidFill>
                  <a:schemeClr val="tx1"/>
                </a:solidFill>
              </a:rPr>
              <a:t>Tara Goodman</a:t>
            </a:r>
            <a:endParaRPr lang="en-US" dirty="0">
              <a:solidFill>
                <a:schemeClr val="tx1"/>
              </a:solidFill>
            </a:endParaRPr>
          </a:p>
        </p:txBody>
      </p:sp>
    </p:spTree>
    <p:extLst>
      <p:ext uri="{BB962C8B-B14F-4D97-AF65-F5344CB8AC3E}">
        <p14:creationId xmlns:p14="http://schemas.microsoft.com/office/powerpoint/2010/main" val="1112303917"/>
      </p:ext>
    </p:extLst>
  </p:cSld>
  <p:clrMapOvr>
    <a:masterClrMapping/>
  </p:clrMapOvr>
  <p:timing>
    <p:tnLst>
      <p:par>
        <p:cTn id="1" dur="indefinite" restart="never" nodeType="tmRoot"/>
      </p:par>
    </p:tn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Senate Bill 1076</a:t>
            </a:r>
            <a:endParaRPr lang="en-US" dirty="0"/>
          </a:p>
        </p:txBody>
      </p:sp>
      <p:sp>
        <p:nvSpPr>
          <p:cNvPr id="3" name="Content Placeholder 2"/>
          <p:cNvSpPr>
            <a:spLocks noGrp="1"/>
          </p:cNvSpPr>
          <p:nvPr>
            <p:ph idx="1"/>
          </p:nvPr>
        </p:nvSpPr>
        <p:spPr/>
        <p:txBody>
          <a:bodyPr/>
          <a:lstStyle/>
          <a:p>
            <a:r>
              <a:rPr lang="en-US" dirty="0" smtClean="0"/>
              <a:t>Chapter 2013-27, Laws of Florida</a:t>
            </a:r>
          </a:p>
          <a:p>
            <a:r>
              <a:rPr lang="en-US" dirty="0" smtClean="0">
                <a:hlinkClick r:id="rId2"/>
              </a:rPr>
              <a:t>http://flsenate.gov/Session/Bill/2013/1076</a:t>
            </a:r>
            <a:endParaRPr lang="en-US" dirty="0" smtClean="0"/>
          </a:p>
          <a:p>
            <a:r>
              <a:rPr lang="en-US" dirty="0" smtClean="0"/>
              <a:t>Comprehensive education bill included new sections related to postsecondary industry certification performance funding</a:t>
            </a:r>
          </a:p>
          <a:p>
            <a:r>
              <a:rPr lang="en-US" dirty="0" smtClean="0"/>
              <a:t>Includes secondary and postsecondary changes to career and technical education</a:t>
            </a:r>
            <a:endParaRPr lang="en-US" dirty="0"/>
          </a:p>
        </p:txBody>
      </p:sp>
    </p:spTree>
    <p:extLst>
      <p:ext uri="{BB962C8B-B14F-4D97-AF65-F5344CB8AC3E}">
        <p14:creationId xmlns:p14="http://schemas.microsoft.com/office/powerpoint/2010/main" val="2982992592"/>
      </p:ext>
    </p:ext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Statutes:  s. 1008.44</a:t>
            </a:r>
            <a:endParaRPr lang="en-US" dirty="0"/>
          </a:p>
        </p:txBody>
      </p:sp>
      <p:sp>
        <p:nvSpPr>
          <p:cNvPr id="3" name="Content Placeholder 2"/>
          <p:cNvSpPr>
            <a:spLocks noGrp="1"/>
          </p:cNvSpPr>
          <p:nvPr>
            <p:ph idx="1"/>
          </p:nvPr>
        </p:nvSpPr>
        <p:spPr/>
        <p:txBody>
          <a:bodyPr>
            <a:normAutofit fontScale="62500" lnSpcReduction="20000"/>
          </a:bodyPr>
          <a:lstStyle/>
          <a:p>
            <a:r>
              <a:rPr lang="en-US" dirty="0" smtClean="0"/>
              <a:t>(2) The State Board of Education shall approve, at least annually, the Postsecondary Industry Certification Funding List pursuant to this section. The commissioner shall recommend, at least annually, the Postsecondary Industry Certification Funding List to the State Board of Education and may at any time recommend adding certifications. The Chancellor of the State University System, the Chancellor of the Florida College System, and the Chancellor of Career and Adult Education shall work with local workforce boards, other postsecondary institutions, businesses, and industry to identify, create, and recommend to the commissioner industry certifications to be placed on the funding list. The list shall be used to determine annual performance funding distributions to school districts or Florida College System institutions as specified in ss. 1011.80 and 1011.81, respectively. The chancellors shall review results of the economic security report of employment and earning outcomes produced annually pursuant to s. 445.007 when determining recommended certifications for the list, as well as other reports and indicators available regarding certification needs.</a:t>
            </a:r>
          </a:p>
        </p:txBody>
      </p:sp>
    </p:spTree>
    <p:extLst>
      <p:ext uri="{BB962C8B-B14F-4D97-AF65-F5344CB8AC3E}">
        <p14:creationId xmlns:p14="http://schemas.microsoft.com/office/powerpoint/2010/main" val="3335728631"/>
      </p:ext>
    </p:extLst>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Statutes:  s. 1011.80 for district workforce education	</a:t>
            </a:r>
            <a:endParaRPr lang="en-US" dirty="0"/>
          </a:p>
        </p:txBody>
      </p:sp>
      <p:sp>
        <p:nvSpPr>
          <p:cNvPr id="3" name="Content Placeholder 2"/>
          <p:cNvSpPr>
            <a:spLocks noGrp="1"/>
          </p:cNvSpPr>
          <p:nvPr>
            <p:ph idx="1"/>
          </p:nvPr>
        </p:nvSpPr>
        <p:spPr/>
        <p:txBody>
          <a:bodyPr>
            <a:normAutofit fontScale="62500" lnSpcReduction="20000"/>
          </a:bodyPr>
          <a:lstStyle/>
          <a:p>
            <a:r>
              <a:rPr lang="en-US" dirty="0" smtClean="0"/>
              <a:t>(6)(b) Performance funding for industry certifications for school district workforce education programs is contingent upon specific appropriation in the General Appropriations Act and shall be determined as follows: </a:t>
            </a:r>
          </a:p>
          <a:p>
            <a:pPr lvl="1"/>
            <a:r>
              <a:rPr lang="en-US" dirty="0" smtClean="0"/>
              <a:t>1. Occupational areas for which industry certifications may be earned, as established in the General Appropriations Act, are eligible for performance funding. Priority shall be given to the occupational areas emphasized in state, national, or corporate grants provided to Florida educational institutions. </a:t>
            </a:r>
          </a:p>
          <a:p>
            <a:pPr lvl="1"/>
            <a:r>
              <a:rPr lang="en-US" dirty="0" smtClean="0"/>
              <a:t>2. </a:t>
            </a:r>
            <a:r>
              <a:rPr lang="en-US" dirty="0" smtClean="0">
                <a:solidFill>
                  <a:srgbClr val="C00000"/>
                </a:solidFill>
              </a:rPr>
              <a:t>The Chancellor of Career and Adult Education shall identify the industry certifications eligible for funding on the Postsecondary Industry Certification Funding List approved by the State Board of Education pursuant to s. 1008.44, F.S.</a:t>
            </a:r>
            <a:r>
              <a:rPr lang="en-US" dirty="0" smtClean="0"/>
              <a:t>, based on the occupational areas specified in the General Appropriations Act. </a:t>
            </a:r>
          </a:p>
          <a:p>
            <a:pPr lvl="1"/>
            <a:r>
              <a:rPr lang="en-US" dirty="0" smtClean="0"/>
              <a:t>3. </a:t>
            </a:r>
            <a:r>
              <a:rPr lang="en-US" dirty="0" smtClean="0">
                <a:solidFill>
                  <a:srgbClr val="C00000"/>
                </a:solidFill>
              </a:rPr>
              <a:t>Each school district shall be provided $1,000 for each industry certification earned by a workforce education student</a:t>
            </a:r>
            <a:r>
              <a:rPr lang="en-US" dirty="0" smtClean="0"/>
              <a:t>……If funds are insufficient to fully fund the calculated total award, such funds shall be prorated.</a:t>
            </a:r>
          </a:p>
          <a:p>
            <a:r>
              <a:rPr lang="en-US" dirty="0" smtClean="0"/>
              <a:t>Similar language for colleges in s. 1011.81, F.S.</a:t>
            </a:r>
            <a:endParaRPr lang="en-US" dirty="0"/>
          </a:p>
        </p:txBody>
      </p:sp>
    </p:spTree>
    <p:extLst>
      <p:ext uri="{BB962C8B-B14F-4D97-AF65-F5344CB8AC3E}">
        <p14:creationId xmlns:p14="http://schemas.microsoft.com/office/powerpoint/2010/main" val="43933348"/>
      </p:ext>
    </p:extLst>
  </p:cSld>
  <p:clrMapOvr>
    <a:masterClrMapping/>
  </p:clrMapOvr>
  <p:timing>
    <p:tnLst>
      <p:par>
        <p:cTn id="1" dur="indefinite" restart="never" nodeType="tmRoot"/>
      </p:par>
    </p:tn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Postsecondary Industry Certification Funding</a:t>
            </a:r>
            <a:endParaRPr lang="en-US" dirty="0"/>
          </a:p>
        </p:txBody>
      </p:sp>
      <p:sp>
        <p:nvSpPr>
          <p:cNvPr id="3" name="Content Placeholder 2"/>
          <p:cNvSpPr>
            <a:spLocks noGrp="1"/>
          </p:cNvSpPr>
          <p:nvPr>
            <p:ph idx="1"/>
          </p:nvPr>
        </p:nvSpPr>
        <p:spPr/>
        <p:txBody>
          <a:bodyPr/>
          <a:lstStyle/>
          <a:p>
            <a:r>
              <a:rPr lang="en-US" dirty="0" smtClean="0"/>
              <a:t>$1,000 per eligible certification</a:t>
            </a:r>
          </a:p>
          <a:p>
            <a:r>
              <a:rPr lang="en-US" dirty="0" smtClean="0"/>
              <a:t>Dual enrollment students will be included in the calculation</a:t>
            </a:r>
          </a:p>
          <a:p>
            <a:r>
              <a:rPr lang="en-US" dirty="0" smtClean="0"/>
              <a:t>Funding for 2013-14 is to be provided based on certifications earned in the 2013-14 academic year</a:t>
            </a:r>
          </a:p>
          <a:p>
            <a:pPr lvl="1"/>
            <a:r>
              <a:rPr lang="en-US" dirty="0" smtClean="0"/>
              <a:t>Mid-year allocations</a:t>
            </a:r>
          </a:p>
          <a:p>
            <a:endParaRPr lang="en-US" dirty="0"/>
          </a:p>
        </p:txBody>
      </p:sp>
    </p:spTree>
    <p:extLst>
      <p:ext uri="{BB962C8B-B14F-4D97-AF65-F5344CB8AC3E}">
        <p14:creationId xmlns:p14="http://schemas.microsoft.com/office/powerpoint/2010/main" val="242689481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p:nvPr/>
        </p:nvPicPr>
        <p:blipFill>
          <a:blip r:embed="rId2" cstate="print"/>
          <a:srcRect/>
          <a:stretch>
            <a:fillRect/>
          </a:stretch>
        </p:blipFill>
        <p:spPr bwMode="auto">
          <a:xfrm>
            <a:off x="228600" y="1066800"/>
            <a:ext cx="3429000" cy="4621090"/>
          </a:xfrm>
          <a:prstGeom prst="rect">
            <a:avLst/>
          </a:prstGeom>
          <a:noFill/>
          <a:ln w="9525">
            <a:noFill/>
            <a:miter lim="800000"/>
            <a:headEnd/>
            <a:tailEnd/>
          </a:ln>
        </p:spPr>
      </p:pic>
      <p:sp>
        <p:nvSpPr>
          <p:cNvPr id="2" name="TextBox 1"/>
          <p:cNvSpPr txBox="1"/>
          <p:nvPr/>
        </p:nvSpPr>
        <p:spPr>
          <a:xfrm>
            <a:off x="3962400" y="2209800"/>
            <a:ext cx="4876800" cy="4308872"/>
          </a:xfrm>
          <a:prstGeom prst="rect">
            <a:avLst/>
          </a:prstGeom>
          <a:noFill/>
        </p:spPr>
        <p:txBody>
          <a:bodyPr wrap="square" rtlCol="0">
            <a:spAutoFit/>
          </a:bodyPr>
          <a:lstStyle/>
          <a:p>
            <a:pPr fontAlgn="t"/>
            <a:r>
              <a:rPr lang="en-US" sz="2000" b="1" i="1" dirty="0">
                <a:solidFill>
                  <a:schemeClr val="bg1"/>
                </a:solidFill>
                <a:latin typeface="Calibri" pitchFamily="34" charset="0"/>
              </a:rPr>
              <a:t>"Whether it's improving our health or harnessing clean energy, protecting our security or succeeding in the global economy, our future depends on reaffirming America's role as the world's engine of scientific discovery and technological innovation. </a:t>
            </a:r>
            <a:endParaRPr lang="en-US" sz="2000" b="1" i="1" dirty="0" smtClean="0">
              <a:solidFill>
                <a:schemeClr val="bg1"/>
              </a:solidFill>
              <a:latin typeface="Calibri" pitchFamily="34" charset="0"/>
            </a:endParaRPr>
          </a:p>
          <a:p>
            <a:pPr fontAlgn="t"/>
            <a:r>
              <a:rPr lang="en-US" sz="2000" b="1" i="1" dirty="0" smtClean="0">
                <a:solidFill>
                  <a:schemeClr val="bg1"/>
                </a:solidFill>
                <a:latin typeface="Calibri" pitchFamily="34" charset="0"/>
              </a:rPr>
              <a:t>And </a:t>
            </a:r>
            <a:r>
              <a:rPr lang="en-US" sz="2000" b="1" i="1" dirty="0">
                <a:solidFill>
                  <a:schemeClr val="bg1"/>
                </a:solidFill>
                <a:latin typeface="Calibri" pitchFamily="34" charset="0"/>
              </a:rPr>
              <a:t>that leadership tomorrow depends on how we educate our students today, especially in math, science, technology and engineering." </a:t>
            </a:r>
            <a:endParaRPr lang="en-US" sz="2000" b="1" dirty="0">
              <a:solidFill>
                <a:schemeClr val="bg1"/>
              </a:solidFill>
              <a:latin typeface="Calibri" pitchFamily="34" charset="0"/>
            </a:endParaRPr>
          </a:p>
          <a:p>
            <a:pPr fontAlgn="t"/>
            <a:endParaRPr lang="en-US" b="1" dirty="0">
              <a:solidFill>
                <a:schemeClr val="bg1"/>
              </a:solidFill>
              <a:latin typeface="Calibri" pitchFamily="34" charset="0"/>
            </a:endParaRPr>
          </a:p>
          <a:p>
            <a:pPr fontAlgn="t"/>
            <a:r>
              <a:rPr lang="en-US" b="1" i="1" dirty="0">
                <a:solidFill>
                  <a:schemeClr val="bg1"/>
                </a:solidFill>
                <a:latin typeface="Calibri" pitchFamily="34" charset="0"/>
              </a:rPr>
              <a:t>  - President Barack Obama, January 2010</a:t>
            </a:r>
            <a:endParaRPr lang="en-US" b="1" dirty="0">
              <a:solidFill>
                <a:schemeClr val="bg1"/>
              </a:solidFill>
              <a:latin typeface="Calibri" pitchFamily="34" charset="0"/>
            </a:endParaRPr>
          </a:p>
          <a:p>
            <a:endParaRPr lang="en-US" dirty="0">
              <a:solidFill>
                <a:schemeClr val="bg1"/>
              </a:solidFill>
              <a:latin typeface="Calibri" pitchFamily="34" charset="0"/>
            </a:endParaRPr>
          </a:p>
        </p:txBody>
      </p:sp>
      <p:sp>
        <p:nvSpPr>
          <p:cNvPr id="4" name="Rectangle 2"/>
          <p:cNvSpPr txBox="1">
            <a:spLocks noChangeArrowheads="1"/>
          </p:cNvSpPr>
          <p:nvPr/>
        </p:nvSpPr>
        <p:spPr>
          <a:xfrm>
            <a:off x="3886200" y="914400"/>
            <a:ext cx="4953000" cy="1219200"/>
          </a:xfrm>
          <a:prstGeom prst="rect">
            <a:avLst/>
          </a:prstGeom>
        </p:spPr>
        <p:txBody>
          <a:bodyPr/>
          <a:lstStyle>
            <a:lvl1pPr algn="l" rtl="0" fontAlgn="base">
              <a:spcBef>
                <a:spcPct val="0"/>
              </a:spcBef>
              <a:spcAft>
                <a:spcPct val="0"/>
              </a:spcAft>
              <a:defRPr sz="4400" b="1" kern="1200">
                <a:solidFill>
                  <a:schemeClr val="bg2"/>
                </a:solidFill>
                <a:effectLst>
                  <a:outerShdw blurRad="38100" dist="25400" dir="5400000" algn="tl" rotWithShape="0">
                    <a:prstClr val="black">
                      <a:alpha val="43000"/>
                    </a:prstClr>
                  </a:outerShdw>
                </a:effectLst>
                <a:latin typeface="+mj-lt"/>
                <a:ea typeface="+mj-ea"/>
                <a:cs typeface="+mj-cs"/>
              </a:defRPr>
            </a:lvl1pPr>
            <a:lvl2pPr algn="l" rtl="0" fontAlgn="base">
              <a:spcBef>
                <a:spcPct val="0"/>
              </a:spcBef>
              <a:spcAft>
                <a:spcPct val="0"/>
              </a:spcAft>
              <a:defRPr sz="4400" b="1">
                <a:solidFill>
                  <a:schemeClr val="bg2"/>
                </a:solidFill>
                <a:latin typeface="Calibri" pitchFamily="34" charset="0"/>
              </a:defRPr>
            </a:lvl2pPr>
            <a:lvl3pPr algn="l" rtl="0" fontAlgn="base">
              <a:spcBef>
                <a:spcPct val="0"/>
              </a:spcBef>
              <a:spcAft>
                <a:spcPct val="0"/>
              </a:spcAft>
              <a:defRPr sz="4400" b="1">
                <a:solidFill>
                  <a:schemeClr val="bg2"/>
                </a:solidFill>
                <a:latin typeface="Calibri" pitchFamily="34" charset="0"/>
              </a:defRPr>
            </a:lvl3pPr>
            <a:lvl4pPr algn="l" rtl="0" fontAlgn="base">
              <a:spcBef>
                <a:spcPct val="0"/>
              </a:spcBef>
              <a:spcAft>
                <a:spcPct val="0"/>
              </a:spcAft>
              <a:defRPr sz="4400" b="1">
                <a:solidFill>
                  <a:schemeClr val="bg2"/>
                </a:solidFill>
                <a:latin typeface="Calibri" pitchFamily="34" charset="0"/>
              </a:defRPr>
            </a:lvl4pPr>
            <a:lvl5pPr algn="l" rtl="0" fontAlgn="base">
              <a:spcBef>
                <a:spcPct val="0"/>
              </a:spcBef>
              <a:spcAft>
                <a:spcPct val="0"/>
              </a:spcAft>
              <a:defRPr sz="4400" b="1">
                <a:solidFill>
                  <a:schemeClr val="bg2"/>
                </a:solidFill>
                <a:latin typeface="Calibri" pitchFamily="34" charset="0"/>
              </a:defRPr>
            </a:lvl5pPr>
            <a:lvl6pPr marL="457200" algn="l" rtl="0" fontAlgn="base">
              <a:spcBef>
                <a:spcPct val="0"/>
              </a:spcBef>
              <a:spcAft>
                <a:spcPct val="0"/>
              </a:spcAft>
              <a:defRPr sz="4400" b="1">
                <a:solidFill>
                  <a:schemeClr val="bg2"/>
                </a:solidFill>
                <a:latin typeface="Calibri" pitchFamily="34" charset="0"/>
              </a:defRPr>
            </a:lvl6pPr>
            <a:lvl7pPr marL="914400" algn="l" rtl="0" fontAlgn="base">
              <a:spcBef>
                <a:spcPct val="0"/>
              </a:spcBef>
              <a:spcAft>
                <a:spcPct val="0"/>
              </a:spcAft>
              <a:defRPr sz="4400" b="1">
                <a:solidFill>
                  <a:schemeClr val="bg2"/>
                </a:solidFill>
                <a:latin typeface="Calibri" pitchFamily="34" charset="0"/>
              </a:defRPr>
            </a:lvl7pPr>
            <a:lvl8pPr marL="1371600" algn="l" rtl="0" fontAlgn="base">
              <a:spcBef>
                <a:spcPct val="0"/>
              </a:spcBef>
              <a:spcAft>
                <a:spcPct val="0"/>
              </a:spcAft>
              <a:defRPr sz="4400" b="1">
                <a:solidFill>
                  <a:schemeClr val="bg2"/>
                </a:solidFill>
                <a:latin typeface="Calibri" pitchFamily="34" charset="0"/>
              </a:defRPr>
            </a:lvl8pPr>
            <a:lvl9pPr marL="1828800" algn="l" rtl="0" fontAlgn="base">
              <a:spcBef>
                <a:spcPct val="0"/>
              </a:spcBef>
              <a:spcAft>
                <a:spcPct val="0"/>
              </a:spcAft>
              <a:defRPr sz="4400" b="1">
                <a:solidFill>
                  <a:schemeClr val="bg2"/>
                </a:solidFill>
                <a:latin typeface="Calibri" pitchFamily="34" charset="0"/>
              </a:defRPr>
            </a:lvl9pPr>
          </a:lstStyle>
          <a:p>
            <a:pPr fontAlgn="auto">
              <a:spcAft>
                <a:spcPts val="0"/>
              </a:spcAft>
              <a:defRPr/>
            </a:pPr>
            <a:r>
              <a:rPr lang="en-US" sz="4000" dirty="0">
                <a:solidFill>
                  <a:srgbClr val="4DE1EA"/>
                </a:solidFill>
              </a:rPr>
              <a:t>STEM </a:t>
            </a:r>
            <a:r>
              <a:rPr lang="en-US" sz="4000" dirty="0" smtClean="0">
                <a:solidFill>
                  <a:srgbClr val="4DE1EA"/>
                </a:solidFill>
              </a:rPr>
              <a:t>Education:</a:t>
            </a:r>
            <a:endParaRPr lang="en-US" sz="4000" dirty="0">
              <a:solidFill>
                <a:srgbClr val="4DE1EA"/>
              </a:solidFill>
            </a:endParaRPr>
          </a:p>
          <a:p>
            <a:pPr fontAlgn="auto">
              <a:spcAft>
                <a:spcPts val="0"/>
              </a:spcAft>
              <a:defRPr/>
            </a:pPr>
            <a:r>
              <a:rPr lang="en-US" sz="4000" dirty="0">
                <a:solidFill>
                  <a:srgbClr val="4DE1EA"/>
                </a:solidFill>
              </a:rPr>
              <a:t>America’s Role</a:t>
            </a:r>
          </a:p>
        </p:txBody>
      </p:sp>
    </p:spTree>
    <p:extLst>
      <p:ext uri="{BB962C8B-B14F-4D97-AF65-F5344CB8AC3E}">
        <p14:creationId xmlns:p14="http://schemas.microsoft.com/office/powerpoint/2010/main" val="54319671"/>
      </p:ext>
    </p:extLst>
  </p:cSld>
  <p:clrMapOvr>
    <a:masterClrMapping/>
  </p:clrMapOvr>
  <p:timing>
    <p:tnLst>
      <p:par>
        <p:cTn id="1" dur="indefinite" restart="never" nodeType="tmRoot"/>
      </p:par>
    </p:tn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Statutes – 2013 Appropriations Act</a:t>
            </a:r>
            <a:endParaRPr lang="en-US" dirty="0"/>
          </a:p>
        </p:txBody>
      </p:sp>
      <p:sp>
        <p:nvSpPr>
          <p:cNvPr id="3" name="Content Placeholder 2"/>
          <p:cNvSpPr>
            <a:spLocks noGrp="1"/>
          </p:cNvSpPr>
          <p:nvPr>
            <p:ph idx="1"/>
          </p:nvPr>
        </p:nvSpPr>
        <p:spPr/>
        <p:txBody>
          <a:bodyPr>
            <a:normAutofit fontScale="70000" lnSpcReduction="20000"/>
          </a:bodyPr>
          <a:lstStyle/>
          <a:p>
            <a:r>
              <a:rPr lang="en-US" sz="3400" b="1" dirty="0" smtClean="0"/>
              <a:t>Districts:  Specific Appropriation 115 = 4,982,722</a:t>
            </a:r>
          </a:p>
          <a:p>
            <a:r>
              <a:rPr lang="en-US" dirty="0" smtClean="0"/>
              <a:t>Funds in Specific Appropriation 115 shall be provided by the Department of Education to district workforce education programs for students who earn industry certifications </a:t>
            </a:r>
            <a:r>
              <a:rPr lang="en-US" dirty="0" smtClean="0">
                <a:solidFill>
                  <a:srgbClr val="FF0000"/>
                </a:solidFill>
              </a:rPr>
              <a:t>during the 2013-2014 fiscal year</a:t>
            </a:r>
            <a:r>
              <a:rPr lang="en-US" dirty="0" smtClean="0"/>
              <a:t>. Funding shall be based on students who earn industry certifications in </a:t>
            </a:r>
            <a:r>
              <a:rPr lang="en-US" dirty="0" smtClean="0">
                <a:solidFill>
                  <a:srgbClr val="FF0000"/>
                </a:solidFill>
              </a:rPr>
              <a:t>the following occupational areas: automotive service technology, cyber security, cloud virtualization, advanced manufacturing, and welding; or, industry certifications for Federal Aviation Administration airframe mechanics and power plant mechanics; pharmacy technicians; and heating, ventilation and air conditioning technicians</a:t>
            </a:r>
            <a:r>
              <a:rPr lang="en-US" dirty="0" smtClean="0"/>
              <a:t>. </a:t>
            </a:r>
            <a:r>
              <a:rPr lang="en-US" u="sng" dirty="0" smtClean="0"/>
              <a:t>On June 1, 2014, if any funds remain, the balance shall be allocated based on each district's share of the targeted career and technical education funding provided in Specific Appropriation 117A and shall be spent for the purpose of that appropriation.</a:t>
            </a:r>
            <a:endParaRPr lang="en-US" u="sng" dirty="0"/>
          </a:p>
        </p:txBody>
      </p:sp>
    </p:spTree>
    <p:extLst>
      <p:ext uri="{BB962C8B-B14F-4D97-AF65-F5344CB8AC3E}">
        <p14:creationId xmlns:p14="http://schemas.microsoft.com/office/powerpoint/2010/main" val="3513376034"/>
      </p:ext>
    </p:extLst>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Targeted Occupational Areas</a:t>
            </a:r>
            <a:endParaRPr lang="en-US" dirty="0"/>
          </a:p>
        </p:txBody>
      </p:sp>
      <p:sp>
        <p:nvSpPr>
          <p:cNvPr id="4" name="Content Placeholder 4"/>
          <p:cNvSpPr>
            <a:spLocks noGrp="1"/>
          </p:cNvSpPr>
          <p:nvPr>
            <p:ph idx="1"/>
          </p:nvPr>
        </p:nvSpPr>
        <p:spPr/>
        <p:txBody>
          <a:bodyPr>
            <a:normAutofit fontScale="92500" lnSpcReduction="10000"/>
          </a:bodyPr>
          <a:lstStyle/>
          <a:p>
            <a:r>
              <a:rPr lang="en-US" dirty="0" smtClean="0"/>
              <a:t>Industry certifications in the following areas:</a:t>
            </a:r>
          </a:p>
          <a:p>
            <a:pPr lvl="1"/>
            <a:r>
              <a:rPr lang="en-US" dirty="0" smtClean="0"/>
              <a:t>Automotive Service Technology</a:t>
            </a:r>
          </a:p>
          <a:p>
            <a:pPr lvl="1"/>
            <a:r>
              <a:rPr lang="en-US" dirty="0" smtClean="0"/>
              <a:t>Cyber Security</a:t>
            </a:r>
          </a:p>
          <a:p>
            <a:pPr lvl="1"/>
            <a:r>
              <a:rPr lang="en-US" dirty="0" smtClean="0"/>
              <a:t>Cloud Virtualization</a:t>
            </a:r>
          </a:p>
          <a:p>
            <a:pPr lvl="1"/>
            <a:r>
              <a:rPr lang="en-US" dirty="0" smtClean="0"/>
              <a:t>Advanced Manufacturing</a:t>
            </a:r>
          </a:p>
          <a:p>
            <a:pPr lvl="1"/>
            <a:r>
              <a:rPr lang="en-US" dirty="0" smtClean="0"/>
              <a:t>Welding</a:t>
            </a:r>
          </a:p>
          <a:p>
            <a:pPr lvl="1"/>
            <a:r>
              <a:rPr lang="en-US" dirty="0" smtClean="0"/>
              <a:t>Federal Aviation Administration airframe mechanics and power plant mechanics</a:t>
            </a:r>
          </a:p>
          <a:p>
            <a:pPr lvl="1"/>
            <a:r>
              <a:rPr lang="en-US" dirty="0" smtClean="0"/>
              <a:t>Pharmacy technicians</a:t>
            </a:r>
          </a:p>
          <a:p>
            <a:pPr lvl="1"/>
            <a:r>
              <a:rPr lang="en-US" dirty="0" smtClean="0"/>
              <a:t>Heating, ventilation and air conditioning technicians</a:t>
            </a:r>
            <a:endParaRPr lang="en-US" dirty="0"/>
          </a:p>
        </p:txBody>
      </p:sp>
    </p:spTree>
    <p:extLst>
      <p:ext uri="{BB962C8B-B14F-4D97-AF65-F5344CB8AC3E}">
        <p14:creationId xmlns:p14="http://schemas.microsoft.com/office/powerpoint/2010/main" val="1057883672"/>
      </p:ext>
    </p:extLst>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600" b="1" dirty="0" smtClean="0"/>
              <a:t>Postsecondary Industry Certification Funding – Implementation Plan</a:t>
            </a:r>
            <a:endParaRPr lang="en-US" sz="3600" b="1" dirty="0"/>
          </a:p>
        </p:txBody>
      </p:sp>
      <p:sp>
        <p:nvSpPr>
          <p:cNvPr id="3" name="Content Placeholder 2"/>
          <p:cNvSpPr>
            <a:spLocks noGrp="1"/>
          </p:cNvSpPr>
          <p:nvPr>
            <p:ph idx="1"/>
          </p:nvPr>
        </p:nvSpPr>
        <p:spPr/>
        <p:txBody>
          <a:bodyPr>
            <a:normAutofit/>
          </a:bodyPr>
          <a:lstStyle/>
          <a:p>
            <a:endParaRPr lang="en-US" sz="2800" dirty="0" smtClean="0"/>
          </a:p>
          <a:p>
            <a:endParaRPr lang="en-US" sz="2800" dirty="0"/>
          </a:p>
        </p:txBody>
      </p:sp>
      <p:sp>
        <p:nvSpPr>
          <p:cNvPr id="5" name="Content Placeholder 2"/>
          <p:cNvSpPr txBox="1">
            <a:spLocks/>
          </p:cNvSpPr>
          <p:nvPr/>
        </p:nvSpPr>
        <p:spPr>
          <a:xfrm>
            <a:off x="609600" y="1752600"/>
            <a:ext cx="8229600" cy="4525963"/>
          </a:xfrm>
          <a:prstGeom prst="rect">
            <a:avLst/>
          </a:prstGeom>
        </p:spPr>
        <p:txBody>
          <a:bodyPr vert="horz" lIns="91440" tIns="45720" rIns="91440" bIns="45720" rtlCol="0">
            <a:normAutofit/>
          </a:bodyPr>
          <a:lstStyle/>
          <a:p>
            <a:pPr marL="342900" indent="-342900" fontAlgn="auto">
              <a:spcBef>
                <a:spcPct val="20000"/>
              </a:spcBef>
              <a:spcAft>
                <a:spcPts val="0"/>
              </a:spcAft>
              <a:buFont typeface="Arial" pitchFamily="34" charset="0"/>
              <a:buChar char="•"/>
              <a:defRPr/>
            </a:pPr>
            <a:endParaRPr lang="en-US" sz="3200" dirty="0">
              <a:solidFill>
                <a:prstClr val="black"/>
              </a:solidFill>
              <a:latin typeface="Calibri"/>
              <a:cs typeface="+mn-cs"/>
            </a:endParaRPr>
          </a:p>
        </p:txBody>
      </p:sp>
      <p:sp>
        <p:nvSpPr>
          <p:cNvPr id="6" name="Content Placeholder 2"/>
          <p:cNvSpPr txBox="1">
            <a:spLocks/>
          </p:cNvSpPr>
          <p:nvPr/>
        </p:nvSpPr>
        <p:spPr>
          <a:xfrm>
            <a:off x="533400" y="1752600"/>
            <a:ext cx="8229600" cy="4525963"/>
          </a:xfrm>
          <a:prstGeom prst="rect">
            <a:avLst/>
          </a:prstGeom>
        </p:spPr>
        <p:txBody>
          <a:bodyPr vert="horz" lIns="91440" tIns="45720" rIns="91440" bIns="45720" rtlCol="0">
            <a:normAutofit/>
          </a:bodyPr>
          <a:lstStyle/>
          <a:p>
            <a:pPr marL="342900" indent="-342900" fontAlgn="auto">
              <a:spcBef>
                <a:spcPct val="20000"/>
              </a:spcBef>
              <a:spcAft>
                <a:spcPts val="0"/>
              </a:spcAft>
              <a:buFont typeface="Arial" pitchFamily="34" charset="0"/>
              <a:buChar char="•"/>
              <a:defRPr/>
            </a:pPr>
            <a:r>
              <a:rPr lang="en-US" sz="3200" dirty="0" smtClean="0">
                <a:solidFill>
                  <a:prstClr val="black"/>
                </a:solidFill>
                <a:latin typeface="Calibri"/>
                <a:cs typeface="+mn-cs"/>
              </a:rPr>
              <a:t>Division of Career and Adult Education will work with the Florida College System on the adoption of the “Postsecondary Industry Certification Funding List”, as specified in a new section of law (s. 1008.44, F.S.)</a:t>
            </a:r>
          </a:p>
          <a:p>
            <a:pPr marL="342900" indent="-342900" fontAlgn="auto">
              <a:spcBef>
                <a:spcPct val="20000"/>
              </a:spcBef>
              <a:spcAft>
                <a:spcPts val="0"/>
              </a:spcAft>
              <a:buFont typeface="Arial" pitchFamily="34" charset="0"/>
              <a:buChar char="•"/>
              <a:defRPr/>
            </a:pPr>
            <a:r>
              <a:rPr lang="en-US" sz="3200" dirty="0" smtClean="0">
                <a:solidFill>
                  <a:srgbClr val="C00000"/>
                </a:solidFill>
                <a:latin typeface="Calibri"/>
                <a:cs typeface="+mn-cs"/>
              </a:rPr>
              <a:t>Planning for an initial list to be adopted by the State Board of Education by the October 2013 meeting</a:t>
            </a:r>
          </a:p>
          <a:p>
            <a:pPr marL="342900" indent="-342900" fontAlgn="auto">
              <a:spcBef>
                <a:spcPct val="20000"/>
              </a:spcBef>
              <a:spcAft>
                <a:spcPts val="0"/>
              </a:spcAft>
              <a:buFont typeface="Arial" pitchFamily="34" charset="0"/>
              <a:buChar char="•"/>
              <a:defRPr/>
            </a:pPr>
            <a:endParaRPr lang="en-US" sz="3200" dirty="0">
              <a:solidFill>
                <a:prstClr val="black"/>
              </a:solidFill>
              <a:latin typeface="Calibri"/>
              <a:cs typeface="+mn-cs"/>
            </a:endParaRPr>
          </a:p>
        </p:txBody>
      </p:sp>
    </p:spTree>
    <p:extLst>
      <p:ext uri="{BB962C8B-B14F-4D97-AF65-F5344CB8AC3E}">
        <p14:creationId xmlns:p14="http://schemas.microsoft.com/office/powerpoint/2010/main" val="32633195"/>
      </p:ext>
    </p:extLst>
  </p:cSld>
  <p:clrMapOvr>
    <a:masterClrMapping/>
  </p:clrMapOvr>
  <p:timing>
    <p:tnLst>
      <p:par>
        <p:cTn id="1" dur="indefinite" restart="never" nodeType="tmRoot"/>
      </p:par>
    </p:tnLst>
  </p:timing>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Postsecondary Industry Certification Funding – Implementation Plan</a:t>
            </a:r>
            <a:endParaRPr lang="en-US" dirty="0"/>
          </a:p>
        </p:txBody>
      </p:sp>
      <p:sp>
        <p:nvSpPr>
          <p:cNvPr id="3" name="Content Placeholder 2"/>
          <p:cNvSpPr>
            <a:spLocks noGrp="1"/>
          </p:cNvSpPr>
          <p:nvPr>
            <p:ph idx="1"/>
          </p:nvPr>
        </p:nvSpPr>
        <p:spPr/>
        <p:txBody>
          <a:bodyPr>
            <a:normAutofit/>
          </a:bodyPr>
          <a:lstStyle/>
          <a:p>
            <a:endParaRPr lang="en-US" sz="2800" dirty="0" smtClean="0"/>
          </a:p>
          <a:p>
            <a:endParaRPr lang="en-US" sz="2800" dirty="0"/>
          </a:p>
        </p:txBody>
      </p:sp>
      <p:sp>
        <p:nvSpPr>
          <p:cNvPr id="5" name="Content Placeholder 2"/>
          <p:cNvSpPr txBox="1">
            <a:spLocks/>
          </p:cNvSpPr>
          <p:nvPr/>
        </p:nvSpPr>
        <p:spPr>
          <a:xfrm>
            <a:off x="609600" y="1752600"/>
            <a:ext cx="8229600" cy="4525963"/>
          </a:xfrm>
          <a:prstGeom prst="rect">
            <a:avLst/>
          </a:prstGeom>
        </p:spPr>
        <p:txBody>
          <a:bodyPr vert="horz" lIns="91440" tIns="45720" rIns="91440" bIns="45720" rtlCol="0">
            <a:normAutofit/>
          </a:bodyPr>
          <a:lstStyle/>
          <a:p>
            <a:pPr marL="342900" indent="-342900" fontAlgn="auto">
              <a:spcBef>
                <a:spcPct val="20000"/>
              </a:spcBef>
              <a:spcAft>
                <a:spcPts val="0"/>
              </a:spcAft>
              <a:buFont typeface="Arial" pitchFamily="34" charset="0"/>
              <a:buChar char="•"/>
              <a:defRPr/>
            </a:pPr>
            <a:endParaRPr lang="en-US" sz="3200" dirty="0">
              <a:solidFill>
                <a:prstClr val="black"/>
              </a:solidFill>
              <a:latin typeface="Calibri"/>
              <a:cs typeface="+mn-cs"/>
            </a:endParaRPr>
          </a:p>
        </p:txBody>
      </p:sp>
      <p:sp>
        <p:nvSpPr>
          <p:cNvPr id="6" name="Content Placeholder 2"/>
          <p:cNvSpPr txBox="1">
            <a:spLocks/>
          </p:cNvSpPr>
          <p:nvPr/>
        </p:nvSpPr>
        <p:spPr>
          <a:xfrm>
            <a:off x="533400" y="1752600"/>
            <a:ext cx="8229600" cy="4525963"/>
          </a:xfrm>
          <a:prstGeom prst="rect">
            <a:avLst/>
          </a:prstGeom>
        </p:spPr>
        <p:txBody>
          <a:bodyPr vert="horz" lIns="91440" tIns="45720" rIns="91440" bIns="45720" rtlCol="0">
            <a:normAutofit fontScale="92500" lnSpcReduction="10000"/>
          </a:bodyPr>
          <a:lstStyle/>
          <a:p>
            <a:pPr marL="342900" indent="-342900" fontAlgn="auto">
              <a:spcBef>
                <a:spcPct val="20000"/>
              </a:spcBef>
              <a:spcAft>
                <a:spcPts val="0"/>
              </a:spcAft>
              <a:buFont typeface="Arial" pitchFamily="34" charset="0"/>
              <a:buChar char="•"/>
              <a:defRPr/>
            </a:pPr>
            <a:r>
              <a:rPr lang="en-US" sz="3200" dirty="0" smtClean="0">
                <a:solidFill>
                  <a:prstClr val="black"/>
                </a:solidFill>
                <a:latin typeface="Calibri"/>
                <a:cs typeface="+mn-cs"/>
              </a:rPr>
              <a:t>From the Postsecondary Industry Certification Funding List, the Chancellors of the Division of Career and Adult Education and the Florida College System will need to identify the certifications eligible for funding in the occupational areas identified in the General Appropriations Act</a:t>
            </a:r>
          </a:p>
          <a:p>
            <a:pPr marL="342900" indent="-342900" fontAlgn="auto">
              <a:spcBef>
                <a:spcPct val="20000"/>
              </a:spcBef>
              <a:spcAft>
                <a:spcPts val="0"/>
              </a:spcAft>
              <a:buFont typeface="Arial" pitchFamily="34" charset="0"/>
              <a:buChar char="•"/>
              <a:defRPr/>
            </a:pPr>
            <a:r>
              <a:rPr lang="en-US" sz="3200" dirty="0" smtClean="0">
                <a:solidFill>
                  <a:prstClr val="black"/>
                </a:solidFill>
                <a:latin typeface="Calibri"/>
                <a:cs typeface="+mn-cs"/>
              </a:rPr>
              <a:t>Please contact John Holdnak for specific details about the college implementation plan for the appropriation itself</a:t>
            </a:r>
          </a:p>
          <a:p>
            <a:pPr marL="342900" indent="-342900" fontAlgn="auto">
              <a:spcBef>
                <a:spcPct val="20000"/>
              </a:spcBef>
              <a:spcAft>
                <a:spcPts val="0"/>
              </a:spcAft>
              <a:buFont typeface="Arial" pitchFamily="34" charset="0"/>
              <a:buChar char="•"/>
              <a:defRPr/>
            </a:pPr>
            <a:endParaRPr lang="en-US" sz="3200" dirty="0">
              <a:solidFill>
                <a:prstClr val="black"/>
              </a:solidFill>
              <a:latin typeface="Calibri"/>
              <a:cs typeface="+mn-cs"/>
            </a:endParaRPr>
          </a:p>
        </p:txBody>
      </p:sp>
    </p:spTree>
    <p:extLst>
      <p:ext uri="{BB962C8B-B14F-4D97-AF65-F5344CB8AC3E}">
        <p14:creationId xmlns:p14="http://schemas.microsoft.com/office/powerpoint/2010/main" val="2044122295"/>
      </p:ext>
    </p:extLst>
  </p:cSld>
  <p:clrMapOvr>
    <a:masterClrMapping/>
  </p:clrMapOvr>
  <p:timing>
    <p:tnLst>
      <p:par>
        <p:cTn id="1" dur="indefinite" restart="never" nodeType="tmRoot"/>
      </p:par>
    </p:tnLst>
  </p:timing>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State Board Rule Adoption</a:t>
            </a:r>
            <a:endParaRPr lang="en-US" dirty="0"/>
          </a:p>
        </p:txBody>
      </p:sp>
      <p:sp>
        <p:nvSpPr>
          <p:cNvPr id="3" name="Content Placeholder 2"/>
          <p:cNvSpPr>
            <a:spLocks noGrp="1"/>
          </p:cNvSpPr>
          <p:nvPr>
            <p:ph idx="1"/>
          </p:nvPr>
        </p:nvSpPr>
        <p:spPr/>
        <p:txBody>
          <a:bodyPr/>
          <a:lstStyle/>
          <a:p>
            <a:r>
              <a:rPr lang="en-US" dirty="0" smtClean="0"/>
              <a:t>Will be Rule 6A-6.0574</a:t>
            </a:r>
          </a:p>
          <a:p>
            <a:r>
              <a:rPr lang="en-US" dirty="0" smtClean="0"/>
              <a:t>Rule development notice posted here:</a:t>
            </a:r>
          </a:p>
          <a:p>
            <a:r>
              <a:rPr lang="en-US" dirty="0" smtClean="0">
                <a:hlinkClick r:id="rId2"/>
              </a:rPr>
              <a:t>https://app1.fldoe.org/rules/default.aspx</a:t>
            </a:r>
            <a:endParaRPr lang="en-US" dirty="0" smtClean="0"/>
          </a:p>
          <a:p>
            <a:endParaRPr lang="en-US" dirty="0" smtClean="0"/>
          </a:p>
          <a:p>
            <a:endParaRPr lang="en-US" dirty="0"/>
          </a:p>
        </p:txBody>
      </p:sp>
    </p:spTree>
    <p:extLst>
      <p:ext uri="{BB962C8B-B14F-4D97-AF65-F5344CB8AC3E}">
        <p14:creationId xmlns:p14="http://schemas.microsoft.com/office/powerpoint/2010/main" val="557876602"/>
      </p:ext>
    </p:extLst>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Eligibility for District Funding</a:t>
            </a:r>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t>Student must have been enrolled in the 2013-14 year</a:t>
            </a:r>
          </a:p>
          <a:p>
            <a:r>
              <a:rPr lang="en-US" dirty="0" smtClean="0"/>
              <a:t>Program Enrollments must be in the following areas:</a:t>
            </a:r>
          </a:p>
          <a:p>
            <a:pPr lvl="1"/>
            <a:r>
              <a:rPr lang="en-US" dirty="0" smtClean="0"/>
              <a:t>Career Certificate</a:t>
            </a:r>
          </a:p>
          <a:p>
            <a:pPr lvl="1"/>
            <a:r>
              <a:rPr lang="en-US" dirty="0" smtClean="0"/>
              <a:t>Applied Technology Diploma</a:t>
            </a:r>
          </a:p>
          <a:p>
            <a:pPr lvl="1"/>
            <a:r>
              <a:rPr lang="en-US" dirty="0" smtClean="0"/>
              <a:t>Apprenticeship</a:t>
            </a:r>
          </a:p>
          <a:p>
            <a:r>
              <a:rPr lang="en-US" dirty="0" smtClean="0"/>
              <a:t>Unresolved issue:  FLDOE is seeking guidance from Governor’s office on whether students in continuing workforce education programs are eligible to generate bonus</a:t>
            </a:r>
            <a:endParaRPr lang="en-US" dirty="0"/>
          </a:p>
        </p:txBody>
      </p:sp>
    </p:spTree>
    <p:extLst>
      <p:ext uri="{BB962C8B-B14F-4D97-AF65-F5344CB8AC3E}">
        <p14:creationId xmlns:p14="http://schemas.microsoft.com/office/powerpoint/2010/main" val="1746653051"/>
      </p:ext>
    </p:extLst>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Dual Enrollment Students</a:t>
            </a:r>
            <a:endParaRPr lang="en-US" dirty="0"/>
          </a:p>
        </p:txBody>
      </p:sp>
      <p:sp>
        <p:nvSpPr>
          <p:cNvPr id="3" name="Content Placeholder 2"/>
          <p:cNvSpPr>
            <a:spLocks noGrp="1"/>
          </p:cNvSpPr>
          <p:nvPr>
            <p:ph idx="1"/>
          </p:nvPr>
        </p:nvSpPr>
        <p:spPr/>
        <p:txBody>
          <a:bodyPr/>
          <a:lstStyle/>
          <a:p>
            <a:r>
              <a:rPr lang="en-US" dirty="0" smtClean="0"/>
              <a:t>Dual enrollment students may generate the bonus</a:t>
            </a:r>
          </a:p>
          <a:p>
            <a:r>
              <a:rPr lang="en-US" dirty="0" smtClean="0"/>
              <a:t>Students enrolled in eligible programs as dual enrollment students must be reported in the postsecondary reporting system </a:t>
            </a:r>
          </a:p>
          <a:p>
            <a:pPr lvl="1"/>
            <a:r>
              <a:rPr lang="en-US" dirty="0" smtClean="0"/>
              <a:t>Data WILL NOT be generated from the K-12 system for this allocation</a:t>
            </a:r>
          </a:p>
          <a:p>
            <a:pPr lvl="1">
              <a:buNone/>
            </a:pPr>
            <a:endParaRPr lang="en-US" dirty="0" smtClean="0"/>
          </a:p>
          <a:p>
            <a:pPr lvl="1"/>
            <a:endParaRPr lang="en-US" dirty="0" smtClean="0"/>
          </a:p>
          <a:p>
            <a:pPr lvl="1"/>
            <a:endParaRPr lang="en-US" dirty="0"/>
          </a:p>
        </p:txBody>
      </p:sp>
    </p:spTree>
    <p:extLst>
      <p:ext uri="{BB962C8B-B14F-4D97-AF65-F5344CB8AC3E}">
        <p14:creationId xmlns:p14="http://schemas.microsoft.com/office/powerpoint/2010/main" val="62253862"/>
      </p:ext>
    </p:extLst>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274638"/>
            <a:ext cx="8839200" cy="1143000"/>
          </a:xfrm>
        </p:spPr>
        <p:txBody>
          <a:bodyPr>
            <a:noAutofit/>
          </a:bodyPr>
          <a:lstStyle/>
          <a:p>
            <a:r>
              <a:rPr lang="en-US" sz="3600" dirty="0" smtClean="0"/>
              <a:t>District Postsecondary Industry Certification Funding – </a:t>
            </a:r>
            <a:r>
              <a:rPr lang="en-US" sz="3600" dirty="0" smtClean="0">
                <a:solidFill>
                  <a:srgbClr val="C00000"/>
                </a:solidFill>
              </a:rPr>
              <a:t>DRAFT</a:t>
            </a:r>
            <a:r>
              <a:rPr lang="en-US" sz="3600" dirty="0" smtClean="0"/>
              <a:t> Implementation Plan</a:t>
            </a:r>
            <a:endParaRPr lang="en-US" sz="3600" dirty="0"/>
          </a:p>
        </p:txBody>
      </p:sp>
      <p:sp>
        <p:nvSpPr>
          <p:cNvPr id="3" name="Content Placeholder 2"/>
          <p:cNvSpPr>
            <a:spLocks noGrp="1"/>
          </p:cNvSpPr>
          <p:nvPr>
            <p:ph idx="1"/>
          </p:nvPr>
        </p:nvSpPr>
        <p:spPr>
          <a:xfrm>
            <a:off x="533400" y="1524000"/>
            <a:ext cx="8229600" cy="1066800"/>
          </a:xfrm>
        </p:spPr>
        <p:txBody>
          <a:bodyPr>
            <a:normAutofit/>
          </a:bodyPr>
          <a:lstStyle/>
          <a:p>
            <a:r>
              <a:rPr lang="en-US" sz="2800" dirty="0" smtClean="0"/>
              <a:t>Calculation will be updated three times in the 2013-14 Fiscal Year</a:t>
            </a:r>
          </a:p>
          <a:p>
            <a:endParaRPr lang="en-US" sz="2800" dirty="0" smtClean="0"/>
          </a:p>
          <a:p>
            <a:endParaRPr lang="en-US" sz="2800" dirty="0"/>
          </a:p>
        </p:txBody>
      </p:sp>
      <p:graphicFrame>
        <p:nvGraphicFramePr>
          <p:cNvPr id="4" name="Table 3"/>
          <p:cNvGraphicFramePr>
            <a:graphicFrameLocks noGrp="1"/>
          </p:cNvGraphicFramePr>
          <p:nvPr>
            <p:extLst>
              <p:ext uri="{D42A27DB-BD31-4B8C-83A1-F6EECF244321}">
                <p14:modId xmlns:p14="http://schemas.microsoft.com/office/powerpoint/2010/main" val="1416235530"/>
              </p:ext>
            </p:extLst>
          </p:nvPr>
        </p:nvGraphicFramePr>
        <p:xfrm>
          <a:off x="304800" y="2438400"/>
          <a:ext cx="8534400" cy="3882390"/>
        </p:xfrm>
        <a:graphic>
          <a:graphicData uri="http://schemas.openxmlformats.org/drawingml/2006/table">
            <a:tbl>
              <a:tblPr firstRow="1" bandRow="1">
                <a:tableStyleId>{5C22544A-7EE6-4342-B048-85BDC9FD1C3A}</a:tableStyleId>
              </a:tblPr>
              <a:tblGrid>
                <a:gridCol w="2420459"/>
                <a:gridCol w="2437585"/>
                <a:gridCol w="3676356"/>
              </a:tblGrid>
              <a:tr h="590550">
                <a:tc>
                  <a:txBody>
                    <a:bodyPr/>
                    <a:lstStyle/>
                    <a:p>
                      <a:pPr algn="ctr"/>
                      <a:r>
                        <a:rPr lang="en-US" dirty="0" smtClean="0"/>
                        <a:t>Allocation</a:t>
                      </a:r>
                      <a:r>
                        <a:rPr lang="en-US" baseline="0" dirty="0" smtClean="0"/>
                        <a:t> Calculation</a:t>
                      </a:r>
                      <a:endParaRPr lang="en-US" dirty="0"/>
                    </a:p>
                  </a:txBody>
                  <a:tcPr/>
                </a:tc>
                <a:tc>
                  <a:txBody>
                    <a:bodyPr/>
                    <a:lstStyle/>
                    <a:p>
                      <a:pPr algn="ctr"/>
                      <a:r>
                        <a:rPr lang="en-US" dirty="0" smtClean="0"/>
                        <a:t>Timing</a:t>
                      </a:r>
                      <a:endParaRPr lang="en-US" dirty="0"/>
                    </a:p>
                  </a:txBody>
                  <a:tcPr/>
                </a:tc>
                <a:tc>
                  <a:txBody>
                    <a:bodyPr/>
                    <a:lstStyle/>
                    <a:p>
                      <a:pPr algn="ctr"/>
                      <a:r>
                        <a:rPr lang="en-US" dirty="0" smtClean="0"/>
                        <a:t>Basis</a:t>
                      </a:r>
                      <a:r>
                        <a:rPr lang="en-US" baseline="0" dirty="0" smtClean="0"/>
                        <a:t> for the Calculation</a:t>
                      </a:r>
                      <a:endParaRPr lang="en-US" dirty="0"/>
                    </a:p>
                  </a:txBody>
                  <a:tcPr/>
                </a:tc>
              </a:tr>
              <a:tr h="590550">
                <a:tc>
                  <a:txBody>
                    <a:bodyPr/>
                    <a:lstStyle/>
                    <a:p>
                      <a:r>
                        <a:rPr lang="en-US" dirty="0" smtClean="0"/>
                        <a:t>Calculation</a:t>
                      </a:r>
                      <a:r>
                        <a:rPr lang="en-US" baseline="0" dirty="0" smtClean="0"/>
                        <a:t> 1</a:t>
                      </a:r>
                    </a:p>
                  </a:txBody>
                  <a:tcPr/>
                </a:tc>
                <a:tc>
                  <a:txBody>
                    <a:bodyPr/>
                    <a:lstStyle/>
                    <a:p>
                      <a:r>
                        <a:rPr lang="en-US" dirty="0" smtClean="0"/>
                        <a:t>Late</a:t>
                      </a:r>
                      <a:r>
                        <a:rPr lang="en-US" baseline="0" dirty="0" smtClean="0"/>
                        <a:t> October 2013</a:t>
                      </a:r>
                      <a:endParaRPr lang="en-US" dirty="0"/>
                    </a:p>
                  </a:txBody>
                  <a:tcPr/>
                </a:tc>
                <a:tc>
                  <a:txBody>
                    <a:bodyPr/>
                    <a:lstStyle/>
                    <a:p>
                      <a:r>
                        <a:rPr lang="en-US" dirty="0" smtClean="0"/>
                        <a:t>Industry certification activity</a:t>
                      </a:r>
                      <a:r>
                        <a:rPr lang="en-US" baseline="0" dirty="0" smtClean="0"/>
                        <a:t> reported in Survey F</a:t>
                      </a:r>
                      <a:endParaRPr lang="en-US" dirty="0"/>
                    </a:p>
                  </a:txBody>
                  <a:tcPr/>
                </a:tc>
              </a:tr>
              <a:tr h="590550">
                <a:tc>
                  <a:txBody>
                    <a:bodyPr/>
                    <a:lstStyle/>
                    <a:p>
                      <a:r>
                        <a:rPr lang="en-US" dirty="0" smtClean="0"/>
                        <a:t>Calculation 2</a:t>
                      </a:r>
                      <a:endParaRPr lang="en-US" dirty="0"/>
                    </a:p>
                  </a:txBody>
                  <a:tcPr/>
                </a:tc>
                <a:tc>
                  <a:txBody>
                    <a:bodyPr/>
                    <a:lstStyle/>
                    <a:p>
                      <a:r>
                        <a:rPr lang="en-US" dirty="0" smtClean="0"/>
                        <a:t>March 2014</a:t>
                      </a:r>
                      <a:endParaRPr lang="en-US"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Industry certification activity</a:t>
                      </a:r>
                      <a:r>
                        <a:rPr lang="en-US" baseline="0" dirty="0" smtClean="0"/>
                        <a:t> reported in Survey W, plus any updates to F</a:t>
                      </a:r>
                      <a:endParaRPr lang="en-US" dirty="0"/>
                    </a:p>
                  </a:txBody>
                  <a:tcPr/>
                </a:tc>
              </a:tr>
              <a:tr h="590550">
                <a:tc>
                  <a:txBody>
                    <a:bodyPr/>
                    <a:lstStyle/>
                    <a:p>
                      <a:r>
                        <a:rPr lang="en-US" dirty="0" smtClean="0"/>
                        <a:t>Calculation 3</a:t>
                      </a:r>
                      <a:endParaRPr lang="en-US" dirty="0"/>
                    </a:p>
                  </a:txBody>
                  <a:tcPr/>
                </a:tc>
                <a:tc>
                  <a:txBody>
                    <a:bodyPr/>
                    <a:lstStyle/>
                    <a:p>
                      <a:r>
                        <a:rPr lang="en-US" dirty="0" smtClean="0"/>
                        <a:t>May 2014</a:t>
                      </a:r>
                      <a:endParaRPr lang="en-US"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Industry certification activity</a:t>
                      </a:r>
                      <a:r>
                        <a:rPr lang="en-US" baseline="0" dirty="0" smtClean="0"/>
                        <a:t> reported in Survey S, plus any updates to F and W (Open date for S will be moved up).  Pro-ration  of remaining funds based on targeted CTE funding allocation</a:t>
                      </a:r>
                      <a:endParaRPr lang="en-US" dirty="0"/>
                    </a:p>
                  </a:txBody>
                  <a:tcPr/>
                </a:tc>
              </a:tr>
            </a:tbl>
          </a:graphicData>
        </a:graphic>
      </p:graphicFrame>
    </p:spTree>
    <p:extLst>
      <p:ext uri="{BB962C8B-B14F-4D97-AF65-F5344CB8AC3E}">
        <p14:creationId xmlns:p14="http://schemas.microsoft.com/office/powerpoint/2010/main" val="402495813"/>
      </p:ext>
    </p:extLst>
  </p:cSld>
  <p:clrMapOvr>
    <a:masterClrMapping/>
  </p:clrMapOvr>
  <p:timing>
    <p:tnLst>
      <p:par>
        <p:cTn id="1" dur="indefinite" restart="never" nodeType="tmRoot"/>
      </p:par>
    </p:tnLst>
  </p:timing>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Use of Funds</a:t>
            </a:r>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t>s. 1011.80(7)(a) A school district or Florida College System institution that receives workforce education funds must use the money to benefit the workforce education programs it provides. The money may be used for equipment upgrades, program expansions, or any other use that would result in workforce education program improvement. The district school board or Florida College System institution board of trustees may not withhold any portion of the performance funding for indirect costs.</a:t>
            </a:r>
            <a:endParaRPr lang="en-US" dirty="0"/>
          </a:p>
        </p:txBody>
      </p:sp>
    </p:spTree>
    <p:extLst>
      <p:ext uri="{BB962C8B-B14F-4D97-AF65-F5344CB8AC3E}">
        <p14:creationId xmlns:p14="http://schemas.microsoft.com/office/powerpoint/2010/main" val="1862634704"/>
      </p:ext>
    </p:extLst>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District Data Reporting</a:t>
            </a:r>
            <a:endParaRPr lang="en-US" dirty="0"/>
          </a:p>
        </p:txBody>
      </p:sp>
      <p:sp>
        <p:nvSpPr>
          <p:cNvPr id="3" name="Content Placeholder 2"/>
          <p:cNvSpPr>
            <a:spLocks noGrp="1"/>
          </p:cNvSpPr>
          <p:nvPr>
            <p:ph idx="1"/>
          </p:nvPr>
        </p:nvSpPr>
        <p:spPr/>
        <p:txBody>
          <a:bodyPr/>
          <a:lstStyle/>
          <a:p>
            <a:r>
              <a:rPr lang="en-US" dirty="0" smtClean="0"/>
              <a:t>Only data reported in the 2013-14 year will be used</a:t>
            </a:r>
          </a:p>
          <a:p>
            <a:r>
              <a:rPr lang="en-US" dirty="0" smtClean="0"/>
              <a:t>Survey F (Summer 2013)</a:t>
            </a:r>
          </a:p>
          <a:p>
            <a:r>
              <a:rPr lang="en-US" dirty="0" smtClean="0"/>
              <a:t>Survey W (Fall 2013)</a:t>
            </a:r>
          </a:p>
          <a:p>
            <a:r>
              <a:rPr lang="en-US" dirty="0" smtClean="0"/>
              <a:t>Prelim Survey S (Spring 2013)</a:t>
            </a:r>
          </a:p>
          <a:p>
            <a:pPr lvl="1"/>
            <a:r>
              <a:rPr lang="en-US" dirty="0" smtClean="0"/>
              <a:t>The data reporting for this file will have to cut-off around mid- to late May 2014 so that the final calculation can be run</a:t>
            </a:r>
            <a:endParaRPr lang="en-US" dirty="0"/>
          </a:p>
        </p:txBody>
      </p:sp>
    </p:spTree>
    <p:extLst>
      <p:ext uri="{BB962C8B-B14F-4D97-AF65-F5344CB8AC3E}">
        <p14:creationId xmlns:p14="http://schemas.microsoft.com/office/powerpoint/2010/main" val="237564346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304800" y="228600"/>
            <a:ext cx="6934200" cy="533400"/>
          </a:xfrm>
        </p:spPr>
        <p:txBody>
          <a:bodyPr>
            <a:noAutofit/>
          </a:bodyPr>
          <a:lstStyle/>
          <a:p>
            <a:r>
              <a:rPr lang="en-US" sz="3200" i="1" dirty="0" smtClean="0"/>
              <a:t>Attributes of a STEM Educated Student</a:t>
            </a:r>
            <a:endParaRPr lang="en-US" sz="3200" i="1" dirty="0"/>
          </a:p>
        </p:txBody>
      </p:sp>
      <p:sp>
        <p:nvSpPr>
          <p:cNvPr id="3" name="Content Placeholder 2"/>
          <p:cNvSpPr>
            <a:spLocks noGrp="1"/>
          </p:cNvSpPr>
          <p:nvPr>
            <p:ph idx="1"/>
          </p:nvPr>
        </p:nvSpPr>
        <p:spPr>
          <a:xfrm>
            <a:off x="304800" y="914400"/>
            <a:ext cx="7848600" cy="4648200"/>
          </a:xfrm>
        </p:spPr>
        <p:txBody>
          <a:bodyPr>
            <a:noAutofit/>
          </a:bodyPr>
          <a:lstStyle/>
          <a:p>
            <a:r>
              <a:rPr lang="en-US" sz="2000" b="1" dirty="0" smtClean="0"/>
              <a:t>Problem-solvers </a:t>
            </a:r>
            <a:r>
              <a:rPr lang="en-US" sz="2000" dirty="0" smtClean="0"/>
              <a:t>– </a:t>
            </a:r>
            <a:r>
              <a:rPr lang="en-US" sz="2000" b="1" i="1" dirty="0" smtClean="0"/>
              <a:t>define </a:t>
            </a:r>
            <a:r>
              <a:rPr lang="en-US" sz="2000" b="1" i="1" dirty="0"/>
              <a:t>questions and problems</a:t>
            </a:r>
            <a:r>
              <a:rPr lang="en-US" sz="2000" dirty="0"/>
              <a:t>, </a:t>
            </a:r>
            <a:r>
              <a:rPr lang="en-US" sz="2000" b="1" i="1" dirty="0"/>
              <a:t>design investigations</a:t>
            </a:r>
            <a:r>
              <a:rPr lang="en-US" sz="2000" dirty="0"/>
              <a:t> to gather data, </a:t>
            </a:r>
            <a:r>
              <a:rPr lang="en-US" sz="2000" b="1" i="1" dirty="0"/>
              <a:t>collect and organize data</a:t>
            </a:r>
            <a:r>
              <a:rPr lang="en-US" sz="2000" dirty="0"/>
              <a:t>, </a:t>
            </a:r>
            <a:r>
              <a:rPr lang="en-US" sz="2000" b="1" i="1" dirty="0"/>
              <a:t>draw conclusions</a:t>
            </a:r>
            <a:r>
              <a:rPr lang="en-US" sz="2000" dirty="0"/>
              <a:t>, </a:t>
            </a:r>
            <a:r>
              <a:rPr lang="en-US" sz="2000" dirty="0" smtClean="0"/>
              <a:t>and </a:t>
            </a:r>
            <a:r>
              <a:rPr lang="en-US" sz="2000" b="1" i="1" dirty="0"/>
              <a:t>apply understandings </a:t>
            </a:r>
            <a:r>
              <a:rPr lang="en-US" sz="2000" dirty="0"/>
              <a:t>to new and novel situations. </a:t>
            </a:r>
          </a:p>
          <a:p>
            <a:r>
              <a:rPr lang="en-US" sz="2000" b="1" dirty="0" smtClean="0"/>
              <a:t>Innovators </a:t>
            </a:r>
            <a:r>
              <a:rPr lang="en-US" sz="2000" b="1" i="1" dirty="0"/>
              <a:t>– creatively use</a:t>
            </a:r>
            <a:r>
              <a:rPr lang="en-US" sz="2000" dirty="0"/>
              <a:t> science, mathematics, and technology </a:t>
            </a:r>
            <a:r>
              <a:rPr lang="en-US" sz="2000" dirty="0" smtClean="0"/>
              <a:t>concepts/principles </a:t>
            </a:r>
            <a:r>
              <a:rPr lang="en-US" sz="2000" dirty="0"/>
              <a:t>by </a:t>
            </a:r>
            <a:r>
              <a:rPr lang="en-US" sz="2000" b="1" i="1" dirty="0"/>
              <a:t>applying</a:t>
            </a:r>
            <a:r>
              <a:rPr lang="en-US" sz="2000" dirty="0"/>
              <a:t> them to the engineering design process. </a:t>
            </a:r>
          </a:p>
          <a:p>
            <a:r>
              <a:rPr lang="en-US" sz="2000" b="1" dirty="0" smtClean="0"/>
              <a:t>Inventors </a:t>
            </a:r>
            <a:r>
              <a:rPr lang="en-US" sz="2000" dirty="0"/>
              <a:t>– recognize the needs of the world and </a:t>
            </a:r>
            <a:r>
              <a:rPr lang="en-US" sz="2000" b="1" i="1" dirty="0"/>
              <a:t>creatively design</a:t>
            </a:r>
            <a:r>
              <a:rPr lang="en-US" sz="2000" dirty="0"/>
              <a:t>, test, redesign, and then </a:t>
            </a:r>
            <a:r>
              <a:rPr lang="en-US" sz="2000" b="1" i="1" dirty="0"/>
              <a:t>implement solutions </a:t>
            </a:r>
            <a:r>
              <a:rPr lang="en-US" sz="2000" dirty="0"/>
              <a:t>(engineering process). </a:t>
            </a:r>
          </a:p>
          <a:p>
            <a:r>
              <a:rPr lang="en-US" sz="2000" b="1" dirty="0" smtClean="0"/>
              <a:t>Self-reliant </a:t>
            </a:r>
            <a:r>
              <a:rPr lang="en-US" sz="2000" dirty="0" smtClean="0"/>
              <a:t>–</a:t>
            </a:r>
            <a:r>
              <a:rPr lang="en-US" sz="2000" b="1" i="1" dirty="0" smtClean="0"/>
              <a:t>use </a:t>
            </a:r>
            <a:r>
              <a:rPr lang="en-US" sz="2000" b="1" i="1" dirty="0"/>
              <a:t>initiative </a:t>
            </a:r>
            <a:r>
              <a:rPr lang="en-US" sz="2000" dirty="0"/>
              <a:t>and </a:t>
            </a:r>
            <a:r>
              <a:rPr lang="en-US" sz="2000" b="1" i="1" dirty="0"/>
              <a:t>self-motivation</a:t>
            </a:r>
            <a:r>
              <a:rPr lang="en-US" sz="2000" dirty="0"/>
              <a:t> to set agendas, develop and gain </a:t>
            </a:r>
            <a:r>
              <a:rPr lang="en-US" sz="2000" b="1" i="1" dirty="0"/>
              <a:t>self-confidence</a:t>
            </a:r>
            <a:r>
              <a:rPr lang="en-US" sz="2000" dirty="0"/>
              <a:t>, and work within time specified time frames. </a:t>
            </a:r>
          </a:p>
          <a:p>
            <a:r>
              <a:rPr lang="en-US" sz="2000" b="1" dirty="0"/>
              <a:t>Logical thinkers </a:t>
            </a:r>
            <a:r>
              <a:rPr lang="en-US" sz="2000" dirty="0" smtClean="0"/>
              <a:t>–</a:t>
            </a:r>
            <a:r>
              <a:rPr lang="en-US" sz="2000" b="1" i="1" dirty="0" smtClean="0"/>
              <a:t>apply </a:t>
            </a:r>
            <a:r>
              <a:rPr lang="en-US" sz="2000" b="1" i="1" dirty="0"/>
              <a:t>rational and logical thought processes</a:t>
            </a:r>
            <a:r>
              <a:rPr lang="en-US" sz="2000" dirty="0"/>
              <a:t> of science, mathematics, and engineering design to </a:t>
            </a:r>
            <a:r>
              <a:rPr lang="en-US" sz="2000" dirty="0" smtClean="0"/>
              <a:t>innovation /invention</a:t>
            </a:r>
            <a:r>
              <a:rPr lang="en-US" sz="2000" dirty="0"/>
              <a:t>. </a:t>
            </a:r>
            <a:endParaRPr lang="en-US" sz="2000" b="1" dirty="0" smtClean="0"/>
          </a:p>
          <a:p>
            <a:r>
              <a:rPr lang="en-US" sz="2000" b="1" dirty="0" smtClean="0"/>
              <a:t>Technologically </a:t>
            </a:r>
            <a:r>
              <a:rPr lang="en-US" sz="2000" b="1" dirty="0"/>
              <a:t>literate </a:t>
            </a:r>
            <a:r>
              <a:rPr lang="en-US" sz="2000" dirty="0"/>
              <a:t>- </a:t>
            </a:r>
            <a:r>
              <a:rPr lang="en-US" sz="2000" dirty="0" smtClean="0"/>
              <a:t>explain </a:t>
            </a:r>
            <a:r>
              <a:rPr lang="en-US" sz="2000" dirty="0"/>
              <a:t>the nature of technology, develop the skills needed, and </a:t>
            </a:r>
            <a:r>
              <a:rPr lang="en-US" sz="2000" b="1" i="1" dirty="0"/>
              <a:t>apply technology </a:t>
            </a:r>
            <a:r>
              <a:rPr lang="en-US" sz="2000" dirty="0"/>
              <a:t>appropriately. </a:t>
            </a:r>
          </a:p>
        </p:txBody>
      </p:sp>
      <p:sp>
        <p:nvSpPr>
          <p:cNvPr id="5" name="Rectangle 4"/>
          <p:cNvSpPr/>
          <p:nvPr/>
        </p:nvSpPr>
        <p:spPr>
          <a:xfrm>
            <a:off x="304800" y="6400800"/>
            <a:ext cx="8839200" cy="338554"/>
          </a:xfrm>
          <a:prstGeom prst="rect">
            <a:avLst/>
          </a:prstGeom>
        </p:spPr>
        <p:txBody>
          <a:bodyPr wrap="square">
            <a:spAutoFit/>
          </a:bodyPr>
          <a:lstStyle/>
          <a:p>
            <a:pPr algn="r"/>
            <a:r>
              <a:rPr lang="en-US" sz="900" dirty="0">
                <a:latin typeface="Arial" pitchFamily="34" charset="0"/>
                <a:cs typeface="Arial" pitchFamily="34" charset="0"/>
              </a:rPr>
              <a:t>Morrison, Janice, 2006. </a:t>
            </a:r>
            <a:r>
              <a:rPr lang="en-US" sz="900" i="1" dirty="0">
                <a:latin typeface="Arial" pitchFamily="34" charset="0"/>
                <a:cs typeface="Arial" pitchFamily="34" charset="0"/>
              </a:rPr>
              <a:t>TIES STEM education monograph series, attributes of STEM education</a:t>
            </a:r>
            <a:r>
              <a:rPr lang="en-US" sz="1600" dirty="0">
                <a:latin typeface="Arial" pitchFamily="34" charset="0"/>
                <a:cs typeface="Arial" pitchFamily="34" charset="0"/>
              </a:rPr>
              <a:t>. </a:t>
            </a:r>
          </a:p>
        </p:txBody>
      </p:sp>
      <p:sp>
        <p:nvSpPr>
          <p:cNvPr id="6" name="Slide Number Placeholder 5"/>
          <p:cNvSpPr>
            <a:spLocks noGrp="1"/>
          </p:cNvSpPr>
          <p:nvPr>
            <p:ph type="sldNum" sz="quarter" idx="12"/>
          </p:nvPr>
        </p:nvSpPr>
        <p:spPr/>
        <p:txBody>
          <a:bodyPr/>
          <a:lstStyle/>
          <a:p>
            <a:fld id="{FF947AC1-330B-4D78-9DAE-2A17147F34A1}" type="slidenum">
              <a:rPr lang="en-US" smtClean="0"/>
              <a:pPr/>
              <a:t>12</a:t>
            </a:fld>
            <a:endParaRPr lang="en-US"/>
          </a:p>
        </p:txBody>
      </p:sp>
    </p:spTree>
    <p:extLst>
      <p:ext uri="{BB962C8B-B14F-4D97-AF65-F5344CB8AC3E}">
        <p14:creationId xmlns:p14="http://schemas.microsoft.com/office/powerpoint/2010/main" val="3648585490"/>
      </p:ext>
    </p:extLst>
  </p:cSld>
  <p:clrMapOvr>
    <a:masterClrMapping/>
  </p:clrMapOvr>
  <p:timing>
    <p:tnLst>
      <p:par>
        <p:cTn id="1" dur="indefinite" restart="never" nodeType="tmRoot"/>
      </p:par>
    </p:tnLst>
  </p:timing>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Data Reports for Review</a:t>
            </a:r>
            <a:endParaRPr lang="en-US" dirty="0"/>
          </a:p>
        </p:txBody>
      </p:sp>
      <p:sp>
        <p:nvSpPr>
          <p:cNvPr id="3" name="Content Placeholder 2"/>
          <p:cNvSpPr>
            <a:spLocks noGrp="1"/>
          </p:cNvSpPr>
          <p:nvPr>
            <p:ph idx="1"/>
          </p:nvPr>
        </p:nvSpPr>
        <p:spPr/>
        <p:txBody>
          <a:bodyPr/>
          <a:lstStyle/>
          <a:p>
            <a:r>
              <a:rPr lang="en-US" dirty="0" smtClean="0"/>
              <a:t>We will be working on data reports that will accompany the funding calculation to be delivered in a secure method to districts</a:t>
            </a:r>
          </a:p>
          <a:p>
            <a:endParaRPr lang="en-US" dirty="0"/>
          </a:p>
        </p:txBody>
      </p:sp>
    </p:spTree>
    <p:extLst>
      <p:ext uri="{BB962C8B-B14F-4D97-AF65-F5344CB8AC3E}">
        <p14:creationId xmlns:p14="http://schemas.microsoft.com/office/powerpoint/2010/main" val="3026700737"/>
      </p:ext>
    </p:extLst>
  </p:cSld>
  <p:clrMapOvr>
    <a:masterClrMapping/>
  </p:clrMapOvr>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Other Issues</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Frequently Asked Questions:</a:t>
            </a:r>
          </a:p>
          <a:p>
            <a:r>
              <a:rPr lang="en-US" i="1" dirty="0" smtClean="0"/>
              <a:t>Are there teacher bonuses that must be paid out of these funds?</a:t>
            </a:r>
          </a:p>
          <a:p>
            <a:pPr lvl="1"/>
            <a:r>
              <a:rPr lang="en-US" dirty="0" smtClean="0"/>
              <a:t>No statutory requirement for teacher bonuses from the postsecondary funds</a:t>
            </a:r>
          </a:p>
          <a:p>
            <a:r>
              <a:rPr lang="en-US" i="1" dirty="0" smtClean="0"/>
              <a:t>Do the funds go the high school for the dual enrolled students?</a:t>
            </a:r>
          </a:p>
          <a:p>
            <a:pPr lvl="1"/>
            <a:r>
              <a:rPr lang="en-US" dirty="0" smtClean="0"/>
              <a:t>The funds are provided to the district for the benefit of postsecondary workforce education program (see s. 1011.80)</a:t>
            </a:r>
            <a:endParaRPr lang="en-US" dirty="0"/>
          </a:p>
        </p:txBody>
      </p:sp>
    </p:spTree>
    <p:extLst>
      <p:ext uri="{BB962C8B-B14F-4D97-AF65-F5344CB8AC3E}">
        <p14:creationId xmlns:p14="http://schemas.microsoft.com/office/powerpoint/2010/main" val="3555204713"/>
      </p:ext>
    </p:extLst>
  </p:cSld>
  <p:clrMapOvr>
    <a:masterClrMapping/>
  </p:clrMapOvr>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ctrTitle"/>
          </p:nvPr>
        </p:nvSpPr>
        <p:spPr>
          <a:xfrm>
            <a:off x="457200" y="2362200"/>
            <a:ext cx="8077200" cy="1828800"/>
          </a:xfrm>
        </p:spPr>
        <p:txBody>
          <a:bodyPr/>
          <a:lstStyle/>
          <a:p>
            <a:r>
              <a:rPr lang="en-US" dirty="0" smtClean="0"/>
              <a:t>CTE Professional </a:t>
            </a:r>
            <a:r>
              <a:rPr lang="en-US" dirty="0" err="1" smtClean="0"/>
              <a:t>Assocations</a:t>
            </a:r>
            <a:endParaRPr lang="en-US" dirty="0"/>
          </a:p>
        </p:txBody>
      </p:sp>
    </p:spTree>
    <p:extLst>
      <p:ext uri="{BB962C8B-B14F-4D97-AF65-F5344CB8AC3E}">
        <p14:creationId xmlns:p14="http://schemas.microsoft.com/office/powerpoint/2010/main" val="3931245329"/>
      </p:ext>
    </p:extLst>
  </p:cSld>
  <p:clrMapOvr>
    <a:masterClrMapping/>
  </p:clrMapOvr>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Professional </a:t>
            </a:r>
            <a:r>
              <a:rPr lang="en-US" dirty="0" err="1" smtClean="0"/>
              <a:t>Assocations</a:t>
            </a:r>
            <a:endParaRPr lang="en-US" dirty="0"/>
          </a:p>
        </p:txBody>
      </p:sp>
      <p:sp>
        <p:nvSpPr>
          <p:cNvPr id="3" name="Content Placeholder 2"/>
          <p:cNvSpPr>
            <a:spLocks noGrp="1"/>
          </p:cNvSpPr>
          <p:nvPr>
            <p:ph idx="1"/>
          </p:nvPr>
        </p:nvSpPr>
        <p:spPr>
          <a:xfrm>
            <a:off x="1447800" y="1935163"/>
            <a:ext cx="7239000" cy="4389437"/>
          </a:xfrm>
        </p:spPr>
        <p:txBody>
          <a:bodyPr/>
          <a:lstStyle/>
          <a:p>
            <a:r>
              <a:rPr lang="en-US" dirty="0" smtClean="0"/>
              <a:t>ITEEA</a:t>
            </a:r>
          </a:p>
          <a:p>
            <a:r>
              <a:rPr lang="en-US" dirty="0" smtClean="0"/>
              <a:t>FACTE</a:t>
            </a:r>
          </a:p>
          <a:p>
            <a:r>
              <a:rPr lang="en-US" dirty="0" smtClean="0"/>
              <a:t>FATIE</a:t>
            </a:r>
          </a:p>
          <a:p>
            <a:r>
              <a:rPr lang="en-US" dirty="0" smtClean="0"/>
              <a:t>FTEEA</a:t>
            </a:r>
          </a:p>
          <a:p>
            <a:r>
              <a:rPr lang="en-US" dirty="0" smtClean="0"/>
              <a:t>TRAVEL</a:t>
            </a:r>
            <a:endParaRPr lang="en-US" dirty="0"/>
          </a:p>
        </p:txBody>
      </p:sp>
    </p:spTree>
    <p:extLst>
      <p:ext uri="{BB962C8B-B14F-4D97-AF65-F5344CB8AC3E}">
        <p14:creationId xmlns:p14="http://schemas.microsoft.com/office/powerpoint/2010/main" val="1268721321"/>
      </p:ext>
    </p:extLst>
  </p:cSld>
  <p:clrMapOvr>
    <a:masterClrMapping/>
  </p:clrMapOvr>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ctrTitle"/>
          </p:nvPr>
        </p:nvSpPr>
        <p:spPr>
          <a:xfrm>
            <a:off x="457200" y="2362200"/>
            <a:ext cx="8077200" cy="1828800"/>
          </a:xfrm>
        </p:spPr>
        <p:txBody>
          <a:bodyPr/>
          <a:lstStyle/>
          <a:p>
            <a:r>
              <a:rPr lang="en-US" dirty="0" smtClean="0"/>
              <a:t>M-DCPS CTE Policies &amp; Procedures</a:t>
            </a:r>
            <a:endParaRPr lang="en-US" dirty="0"/>
          </a:p>
        </p:txBody>
      </p:sp>
    </p:spTree>
    <p:extLst>
      <p:ext uri="{BB962C8B-B14F-4D97-AF65-F5344CB8AC3E}">
        <p14:creationId xmlns:p14="http://schemas.microsoft.com/office/powerpoint/2010/main" val="85720533"/>
      </p:ext>
    </p:extLst>
  </p:cSld>
  <p:clrMapOvr>
    <a:masterClrMapping/>
  </p:clrMapOvr>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smtClean="0"/>
              <a:t>Policies &amp; Procedures</a:t>
            </a:r>
            <a:endParaRPr lang="en-US" dirty="0"/>
          </a:p>
        </p:txBody>
      </p:sp>
      <p:sp>
        <p:nvSpPr>
          <p:cNvPr id="7" name="Content Placeholder 6"/>
          <p:cNvSpPr>
            <a:spLocks noGrp="1"/>
          </p:cNvSpPr>
          <p:nvPr>
            <p:ph idx="1"/>
          </p:nvPr>
        </p:nvSpPr>
        <p:spPr>
          <a:xfrm>
            <a:off x="1371600" y="1935163"/>
            <a:ext cx="7315200" cy="4389437"/>
          </a:xfrm>
        </p:spPr>
        <p:txBody>
          <a:bodyPr/>
          <a:lstStyle/>
          <a:p>
            <a:r>
              <a:rPr lang="en-US" dirty="0" smtClean="0"/>
              <a:t>Safety</a:t>
            </a:r>
          </a:p>
          <a:p>
            <a:r>
              <a:rPr lang="en-US" dirty="0" smtClean="0"/>
              <a:t>Equipment Repair &amp; Request Forms</a:t>
            </a:r>
          </a:p>
          <a:p>
            <a:r>
              <a:rPr lang="en-US" dirty="0" smtClean="0"/>
              <a:t>Marketing</a:t>
            </a:r>
          </a:p>
          <a:p>
            <a:r>
              <a:rPr lang="en-US" dirty="0" smtClean="0"/>
              <a:t>CTE Transition Specialists</a:t>
            </a:r>
          </a:p>
        </p:txBody>
      </p:sp>
    </p:spTree>
    <p:extLst>
      <p:ext uri="{BB962C8B-B14F-4D97-AF65-F5344CB8AC3E}">
        <p14:creationId xmlns:p14="http://schemas.microsoft.com/office/powerpoint/2010/main" val="2756490056"/>
      </p:ext>
    </p:extLst>
  </p:cSld>
  <p:clrMapOvr>
    <a:masterClrMapping/>
  </p:clrMapOvr>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prstGeom prst="rect">
            <a:avLst/>
          </a:prstGeom>
        </p:spPr>
        <p:txBody>
          <a:bodyPr/>
          <a:lstStyle/>
          <a:p>
            <a:r>
              <a:rPr lang="en-US" dirty="0" smtClean="0"/>
              <a:t>Resources from Workshop</a:t>
            </a:r>
            <a:br>
              <a:rPr lang="en-US" dirty="0" smtClean="0"/>
            </a:br>
            <a:endParaRPr lang="en-US" sz="3200" dirty="0"/>
          </a:p>
        </p:txBody>
      </p:sp>
      <p:sp>
        <p:nvSpPr>
          <p:cNvPr id="3" name="Content Placeholder 2"/>
          <p:cNvSpPr>
            <a:spLocks noGrp="1"/>
          </p:cNvSpPr>
          <p:nvPr>
            <p:ph idx="1"/>
          </p:nvPr>
        </p:nvSpPr>
        <p:spPr/>
        <p:txBody>
          <a:bodyPr/>
          <a:lstStyle/>
          <a:p>
            <a:pPr lvl="0"/>
            <a:r>
              <a:rPr lang="en-US" dirty="0"/>
              <a:t>Technology and Industrial Education Updates Fall 2013 Workshop links: </a:t>
            </a:r>
            <a:r>
              <a:rPr lang="en-US" sz="2400" u="sng" dirty="0">
                <a:hlinkClick r:id="rId2"/>
              </a:rPr>
              <a:t>http://teched.dadeschools.net/workshopAug2013.html</a:t>
            </a:r>
            <a:endParaRPr lang="en-US" sz="2000" dirty="0"/>
          </a:p>
          <a:p>
            <a:r>
              <a:rPr lang="en-US" dirty="0"/>
              <a:t>Industry Certification Resources and </a:t>
            </a:r>
            <a:r>
              <a:rPr lang="en-US" dirty="0" smtClean="0"/>
              <a:t>Links for Secondary &amp; Postsecondary: </a:t>
            </a:r>
            <a:r>
              <a:rPr lang="en-US" sz="2400" u="sng" dirty="0">
                <a:hlinkClick r:id="rId3"/>
              </a:rPr>
              <a:t>http://teched.dadeschools.net/Certification.htm</a:t>
            </a:r>
            <a:endParaRPr lang="en-US" sz="2400" dirty="0"/>
          </a:p>
        </p:txBody>
      </p:sp>
    </p:spTree>
    <p:extLst>
      <p:ext uri="{BB962C8B-B14F-4D97-AF65-F5344CB8AC3E}">
        <p14:creationId xmlns:p14="http://schemas.microsoft.com/office/powerpoint/2010/main" val="1119611113"/>
      </p:ext>
    </p:extLst>
  </p:cSld>
  <p:clrMapOvr>
    <a:masterClrMapping/>
  </p:clrMapOvr>
  <p:timing>
    <p:tnLst>
      <p:par>
        <p:cTn id="1" dur="indefinite" restart="never" nodeType="tmRoot"/>
      </p:par>
    </p:tnLst>
  </p:timing>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Title 1"/>
          <p:cNvSpPr>
            <a:spLocks noGrp="1"/>
          </p:cNvSpPr>
          <p:nvPr>
            <p:ph type="title"/>
          </p:nvPr>
        </p:nvSpPr>
        <p:spPr>
          <a:xfrm>
            <a:off x="1447800" y="762000"/>
            <a:ext cx="7162800" cy="819912"/>
          </a:xfrm>
        </p:spPr>
        <p:txBody>
          <a:bodyPr/>
          <a:lstStyle/>
          <a:p>
            <a:pPr eaLnBrk="1" fontAlgn="auto" hangingPunct="1">
              <a:spcAft>
                <a:spcPts val="0"/>
              </a:spcAft>
              <a:defRPr/>
            </a:pPr>
            <a:r>
              <a:rPr lang="en-US" b="1" dirty="0" smtClean="0">
                <a:solidFill>
                  <a:schemeClr val="bg2">
                    <a:lumMod val="75000"/>
                  </a:schemeClr>
                </a:solidFill>
              </a:rPr>
              <a:t>Contact information</a:t>
            </a:r>
            <a:endParaRPr lang="en-US" dirty="0" smtClean="0">
              <a:solidFill>
                <a:schemeClr val="bg2">
                  <a:lumMod val="75000"/>
                </a:schemeClr>
              </a:solidFill>
            </a:endParaRPr>
          </a:p>
        </p:txBody>
      </p:sp>
      <p:sp>
        <p:nvSpPr>
          <p:cNvPr id="47107" name="Content Placeholder 2"/>
          <p:cNvSpPr>
            <a:spLocks noGrp="1"/>
          </p:cNvSpPr>
          <p:nvPr>
            <p:ph idx="1"/>
          </p:nvPr>
        </p:nvSpPr>
        <p:spPr/>
        <p:txBody>
          <a:bodyPr>
            <a:normAutofit/>
          </a:bodyPr>
          <a:lstStyle/>
          <a:p>
            <a:pPr marL="82550" indent="0" eaLnBrk="1" hangingPunct="1">
              <a:buFont typeface="Wingdings 2" pitchFamily="18" charset="2"/>
              <a:buNone/>
            </a:pPr>
            <a:r>
              <a:rPr lang="en-US" dirty="0" smtClean="0"/>
              <a:t>9600 – </a:t>
            </a:r>
            <a:r>
              <a:rPr lang="en-US" dirty="0" smtClean="0">
                <a:latin typeface="Arial Black" pitchFamily="34" charset="0"/>
              </a:rPr>
              <a:t>Office of Career &amp; Technical Education</a:t>
            </a:r>
          </a:p>
          <a:p>
            <a:pPr marL="82550" indent="0" eaLnBrk="1" hangingPunct="1">
              <a:buFont typeface="Wingdings 2" pitchFamily="18" charset="2"/>
              <a:buNone/>
            </a:pPr>
            <a:r>
              <a:rPr lang="en-US" dirty="0" smtClean="0"/>
              <a:t>7601 – </a:t>
            </a:r>
            <a:r>
              <a:rPr lang="en-US" dirty="0" smtClean="0">
                <a:latin typeface="Arial Black" pitchFamily="34" charset="0"/>
              </a:rPr>
              <a:t>Turner Technical Arts High School</a:t>
            </a:r>
          </a:p>
          <a:p>
            <a:pPr marL="82550" indent="0" eaLnBrk="1" hangingPunct="1">
              <a:buFont typeface="Wingdings 2" pitchFamily="18" charset="2"/>
              <a:buNone/>
            </a:pPr>
            <a:r>
              <a:rPr lang="en-US" dirty="0" smtClean="0"/>
              <a:t>10151 N.W. 19</a:t>
            </a:r>
            <a:r>
              <a:rPr lang="en-US" baseline="30000" dirty="0" smtClean="0"/>
              <a:t>th</a:t>
            </a:r>
            <a:r>
              <a:rPr lang="en-US" dirty="0" smtClean="0"/>
              <a:t> Avenue, Office 009</a:t>
            </a:r>
          </a:p>
          <a:p>
            <a:pPr marL="82550" indent="0" eaLnBrk="1" hangingPunct="1">
              <a:buFont typeface="Wingdings 2" pitchFamily="18" charset="2"/>
              <a:buNone/>
            </a:pPr>
            <a:r>
              <a:rPr lang="en-US" dirty="0" smtClean="0"/>
              <a:t>Miami, FL  33147</a:t>
            </a:r>
          </a:p>
          <a:p>
            <a:pPr marL="82550" indent="0" eaLnBrk="1" hangingPunct="1">
              <a:buFont typeface="Wingdings 2" pitchFamily="18" charset="2"/>
              <a:buNone/>
            </a:pPr>
            <a:r>
              <a:rPr lang="en-US" b="1" dirty="0" smtClean="0"/>
              <a:t>(305) 693-3018  </a:t>
            </a:r>
            <a:r>
              <a:rPr lang="en-US" dirty="0" smtClean="0"/>
              <a:t>(305) 696-9346 </a:t>
            </a:r>
            <a:r>
              <a:rPr lang="en-US" i="1" dirty="0" smtClean="0"/>
              <a:t>fax</a:t>
            </a:r>
          </a:p>
          <a:p>
            <a:pPr marL="82550" indent="0">
              <a:buNone/>
            </a:pPr>
            <a:r>
              <a:rPr lang="en-US" u="sng" dirty="0" smtClean="0">
                <a:hlinkClick r:id="rId2"/>
              </a:rPr>
              <a:t>http://stem.dadeschools.net</a:t>
            </a:r>
            <a:endParaRPr lang="en-US" dirty="0" smtClean="0"/>
          </a:p>
          <a:p>
            <a:pPr marL="82550" indent="0" eaLnBrk="1" hangingPunct="1">
              <a:buFont typeface="Wingdings 2" pitchFamily="18" charset="2"/>
              <a:buNone/>
            </a:pPr>
            <a:r>
              <a:rPr lang="en-US" dirty="0" smtClean="0">
                <a:hlinkClick r:id="rId3"/>
              </a:rPr>
              <a:t>http://dcte.dadeschools.net</a:t>
            </a:r>
            <a:r>
              <a:rPr lang="en-US" dirty="0" smtClean="0"/>
              <a:t> </a:t>
            </a:r>
          </a:p>
          <a:p>
            <a:pPr marL="82550" indent="0" eaLnBrk="1" hangingPunct="1">
              <a:buFont typeface="Wingdings 2" pitchFamily="18" charset="2"/>
              <a:buNone/>
            </a:pPr>
            <a:endParaRPr lang="en-US" dirty="0" smtClean="0"/>
          </a:p>
        </p:txBody>
      </p:sp>
      <p:pic>
        <p:nvPicPr>
          <p:cNvPr id="5" name="Picture 3" descr="E:\My documents\Clipart\seal-new%20colors.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696200" y="5562600"/>
            <a:ext cx="1082675" cy="10826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9092999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199" y="228600"/>
            <a:ext cx="8229600" cy="1219200"/>
          </a:xfrm>
        </p:spPr>
        <p:txBody>
          <a:bodyPr/>
          <a:lstStyle/>
          <a:p>
            <a:r>
              <a:rPr lang="en-US" sz="4800" dirty="0" smtClean="0"/>
              <a:t>STEM Initiatives</a:t>
            </a:r>
            <a:br>
              <a:rPr lang="en-US" sz="4800" dirty="0" smtClean="0"/>
            </a:br>
            <a:r>
              <a:rPr lang="en-US" sz="3200" dirty="0" smtClean="0"/>
              <a:t>for CTE, </a:t>
            </a:r>
            <a:r>
              <a:rPr lang="en-US" sz="3200" dirty="0" err="1" smtClean="0"/>
              <a:t>Mathetics</a:t>
            </a:r>
            <a:r>
              <a:rPr lang="en-US" sz="3200" dirty="0" smtClean="0"/>
              <a:t> &amp; Science Students</a:t>
            </a:r>
            <a:endParaRPr lang="en-US" sz="3200" dirty="0"/>
          </a:p>
        </p:txBody>
      </p:sp>
      <p:pic>
        <p:nvPicPr>
          <p:cNvPr id="2050" name="Picture 2">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 y="1600200"/>
            <a:ext cx="8305800" cy="518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36387625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819912"/>
          </a:xfrm>
        </p:spPr>
        <p:txBody>
          <a:bodyPr/>
          <a:lstStyle/>
          <a:p>
            <a:pPr algn="ctr"/>
            <a:r>
              <a:rPr lang="en-US" dirty="0" smtClean="0"/>
              <a:t>Department of </a:t>
            </a:r>
            <a:br>
              <a:rPr lang="en-US" dirty="0" smtClean="0"/>
            </a:br>
            <a:r>
              <a:rPr lang="en-US" dirty="0" smtClean="0"/>
              <a:t>Career &amp; Technical Education</a:t>
            </a:r>
            <a:endParaRPr lang="en-US" sz="2800" dirty="0"/>
          </a:p>
        </p:txBody>
      </p:sp>
      <p:sp>
        <p:nvSpPr>
          <p:cNvPr id="3" name="Content Placeholder 2"/>
          <p:cNvSpPr>
            <a:spLocks noGrp="1"/>
          </p:cNvSpPr>
          <p:nvPr>
            <p:ph idx="1"/>
          </p:nvPr>
        </p:nvSpPr>
        <p:spPr>
          <a:xfrm>
            <a:off x="457200" y="2819400"/>
            <a:ext cx="8229600" cy="1676400"/>
          </a:xfrm>
        </p:spPr>
        <p:txBody>
          <a:bodyPr/>
          <a:lstStyle/>
          <a:p>
            <a:pPr marL="0" indent="0" algn="ctr" fontAlgn="t">
              <a:buNone/>
            </a:pPr>
            <a:r>
              <a:rPr lang="en-US" sz="2800" b="1" dirty="0"/>
              <a:t>Dr. Rose L. Martin, </a:t>
            </a:r>
            <a:r>
              <a:rPr lang="en-US" sz="2800" i="1" dirty="0"/>
              <a:t>Executive Director</a:t>
            </a:r>
          </a:p>
          <a:p>
            <a:pPr marL="0" indent="0" algn="ctr" fontAlgn="t">
              <a:buNone/>
            </a:pPr>
            <a:r>
              <a:rPr lang="en-US" sz="2800" dirty="0"/>
              <a:t> Department of Career &amp; Technical </a:t>
            </a:r>
            <a:r>
              <a:rPr lang="en-US" sz="2800" dirty="0" smtClean="0"/>
              <a:t>Education</a:t>
            </a:r>
          </a:p>
          <a:p>
            <a:pPr marL="0" indent="0" algn="ctr" fontAlgn="t">
              <a:buNone/>
            </a:pPr>
            <a:endParaRPr lang="en-US" sz="2800" dirty="0"/>
          </a:p>
          <a:p>
            <a:pPr marL="0" indent="0" algn="ctr" fontAlgn="t">
              <a:buNone/>
            </a:pPr>
            <a:endParaRPr lang="en-US" sz="2800" dirty="0" smtClean="0"/>
          </a:p>
          <a:p>
            <a:pPr marL="0" indent="0" algn="ctr" fontAlgn="t">
              <a:buNone/>
            </a:pPr>
            <a:endParaRPr lang="en-US" sz="2800" dirty="0"/>
          </a:p>
          <a:p>
            <a:pPr marL="0" indent="0" algn="ctr" fontAlgn="t">
              <a:buNone/>
            </a:pPr>
            <a:endParaRPr lang="en-US" dirty="0"/>
          </a:p>
          <a:p>
            <a:endParaRPr lang="en-US" dirty="0"/>
          </a:p>
        </p:txBody>
      </p:sp>
      <p:pic>
        <p:nvPicPr>
          <p:cNvPr id="4" name="Picture 2" descr="E:\My documents\Clipart\seal-new%20colors.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52401" y="228601"/>
            <a:ext cx="1142999" cy="11429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8492129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228600" y="293033"/>
            <a:ext cx="9144000" cy="1143000"/>
          </a:xfrm>
          <a:prstGeom prst="rect">
            <a:avLst/>
          </a:prstGeom>
        </p:spPr>
        <p:txBody>
          <a:bodyPr/>
          <a:lstStyle/>
          <a:p>
            <a:r>
              <a:rPr lang="en-US" sz="3200" dirty="0" smtClean="0">
                <a:solidFill>
                  <a:schemeClr val="tx2">
                    <a:lumMod val="40000"/>
                    <a:lumOff val="60000"/>
                  </a:schemeClr>
                </a:solidFill>
              </a:rPr>
              <a:t>CTE Website</a:t>
            </a:r>
            <a:br>
              <a:rPr lang="en-US" sz="3200" dirty="0" smtClean="0">
                <a:solidFill>
                  <a:schemeClr val="tx2">
                    <a:lumMod val="40000"/>
                    <a:lumOff val="60000"/>
                  </a:schemeClr>
                </a:solidFill>
              </a:rPr>
            </a:br>
            <a:r>
              <a:rPr lang="en-US" sz="3200" dirty="0" smtClean="0">
                <a:solidFill>
                  <a:schemeClr val="tx2">
                    <a:lumMod val="40000"/>
                    <a:lumOff val="60000"/>
                  </a:schemeClr>
                </a:solidFill>
                <a:hlinkClick r:id="rId2"/>
              </a:rPr>
              <a:t>http://dcte.dadeschools.net</a:t>
            </a:r>
            <a:endParaRPr lang="en-US" sz="3200" dirty="0">
              <a:solidFill>
                <a:schemeClr val="tx2">
                  <a:lumMod val="40000"/>
                  <a:lumOff val="60000"/>
                </a:schemeClr>
              </a:solidFill>
            </a:endParaRP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00" y="1407458"/>
            <a:ext cx="7315200" cy="5450541"/>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10034432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prstGeom prst="rect">
            <a:avLst/>
          </a:prstGeom>
        </p:spPr>
        <p:txBody>
          <a:bodyPr/>
          <a:lstStyle/>
          <a:p>
            <a:r>
              <a:rPr lang="en-US" dirty="0"/>
              <a:t>CTE </a:t>
            </a:r>
            <a:r>
              <a:rPr lang="en-US" dirty="0" smtClean="0"/>
              <a:t>Home - Top Navigation</a:t>
            </a:r>
            <a:endParaRPr lang="en-US" dirty="0"/>
          </a:p>
        </p:txBody>
      </p:sp>
      <p:sp>
        <p:nvSpPr>
          <p:cNvPr id="3" name="Content Placeholder 2"/>
          <p:cNvSpPr>
            <a:spLocks noGrp="1"/>
          </p:cNvSpPr>
          <p:nvPr>
            <p:ph idx="1"/>
          </p:nvPr>
        </p:nvSpPr>
        <p:spPr>
          <a:xfrm>
            <a:off x="533400" y="1447800"/>
            <a:ext cx="8229600" cy="4389437"/>
          </a:xfrm>
        </p:spPr>
        <p:txBody>
          <a:bodyPr/>
          <a:lstStyle/>
          <a:p>
            <a:pPr>
              <a:spcAft>
                <a:spcPts val="600"/>
              </a:spcAft>
            </a:pPr>
            <a:r>
              <a:rPr lang="en-US" sz="2800" dirty="0" smtClean="0"/>
              <a:t>Articulation Agreements</a:t>
            </a:r>
          </a:p>
          <a:p>
            <a:pPr lvl="1">
              <a:spcAft>
                <a:spcPts val="600"/>
              </a:spcAft>
            </a:pPr>
            <a:r>
              <a:rPr lang="en-US" sz="2000" dirty="0" smtClean="0"/>
              <a:t>Students Earn College Credit by Completing CTE Programs</a:t>
            </a:r>
          </a:p>
          <a:p>
            <a:pPr>
              <a:spcAft>
                <a:spcPts val="600"/>
              </a:spcAft>
            </a:pPr>
            <a:r>
              <a:rPr lang="en-US" sz="2800" dirty="0" smtClean="0"/>
              <a:t>Industry Certifications</a:t>
            </a:r>
          </a:p>
          <a:p>
            <a:pPr lvl="1">
              <a:spcAft>
                <a:spcPts val="600"/>
              </a:spcAft>
            </a:pPr>
            <a:r>
              <a:rPr lang="en-US" sz="2000" dirty="0"/>
              <a:t>2012-2013 Industry Certifications Alignment Report for MDCPS</a:t>
            </a:r>
            <a:endParaRPr lang="en-US" sz="2000" dirty="0" smtClean="0"/>
          </a:p>
          <a:p>
            <a:pPr>
              <a:spcAft>
                <a:spcPts val="600"/>
              </a:spcAft>
            </a:pPr>
            <a:r>
              <a:rPr lang="en-US" sz="2800" dirty="0" smtClean="0"/>
              <a:t>Student Organizations</a:t>
            </a:r>
          </a:p>
          <a:p>
            <a:pPr lvl="1">
              <a:spcAft>
                <a:spcPts val="600"/>
              </a:spcAft>
            </a:pPr>
            <a:r>
              <a:rPr lang="en-US" sz="2000" dirty="0" smtClean="0"/>
              <a:t>Technology Student Association (TSA) and </a:t>
            </a:r>
            <a:r>
              <a:rPr lang="en-US" sz="2000" dirty="0" err="1" smtClean="0"/>
              <a:t>SkillsUSA</a:t>
            </a:r>
            <a:endParaRPr lang="en-US" sz="2000" dirty="0" smtClean="0"/>
          </a:p>
          <a:p>
            <a:pPr>
              <a:spcAft>
                <a:spcPts val="600"/>
              </a:spcAft>
            </a:pPr>
            <a:r>
              <a:rPr lang="en-US" sz="2800" dirty="0" smtClean="0"/>
              <a:t>CTE Programs by Career Cluster</a:t>
            </a:r>
          </a:p>
          <a:p>
            <a:pPr lvl="1">
              <a:spcAft>
                <a:spcPts val="600"/>
              </a:spcAft>
            </a:pPr>
            <a:r>
              <a:rPr lang="en-US" sz="2000" dirty="0" smtClean="0"/>
              <a:t>Career Cluster pages describe careers and programs, and link to FL-DOE CTE Curriculum Frameworks</a:t>
            </a:r>
            <a:endParaRPr lang="en-US" sz="2000" dirty="0"/>
          </a:p>
        </p:txBody>
      </p:sp>
    </p:spTree>
    <p:extLst>
      <p:ext uri="{BB962C8B-B14F-4D97-AF65-F5344CB8AC3E}">
        <p14:creationId xmlns:p14="http://schemas.microsoft.com/office/powerpoint/2010/main" val="107202833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457200"/>
            <a:ext cx="7162800" cy="762000"/>
          </a:xfrm>
        </p:spPr>
        <p:txBody>
          <a:bodyPr/>
          <a:lstStyle/>
          <a:p>
            <a:r>
              <a:rPr lang="en-US" dirty="0" smtClean="0"/>
              <a:t>Programs by Career Cluster</a:t>
            </a:r>
            <a:endParaRPr lang="en-US" dirty="0"/>
          </a:p>
        </p:txBody>
      </p:sp>
      <p:sp>
        <p:nvSpPr>
          <p:cNvPr id="3" name="Content Placeholder 2"/>
          <p:cNvSpPr>
            <a:spLocks noGrp="1"/>
          </p:cNvSpPr>
          <p:nvPr>
            <p:ph idx="1"/>
          </p:nvPr>
        </p:nvSpPr>
        <p:spPr>
          <a:xfrm>
            <a:off x="457200" y="2743200"/>
            <a:ext cx="4343400" cy="3276600"/>
          </a:xfrm>
          <a:noFill/>
          <a:ln>
            <a:solidFill>
              <a:schemeClr val="accent1"/>
            </a:solidFill>
          </a:ln>
        </p:spPr>
        <p:txBody>
          <a:bodyPr/>
          <a:lstStyle/>
          <a:p>
            <a:r>
              <a:rPr lang="en-US" sz="1800" dirty="0" smtClean="0"/>
              <a:t>Agriculture</a:t>
            </a:r>
            <a:r>
              <a:rPr lang="en-US" sz="1800" dirty="0"/>
              <a:t>, Food &amp; Natural </a:t>
            </a:r>
            <a:r>
              <a:rPr lang="en-US" sz="1800" dirty="0" smtClean="0"/>
              <a:t>Resources</a:t>
            </a:r>
            <a:endParaRPr lang="en-US" sz="1800" dirty="0"/>
          </a:p>
          <a:p>
            <a:r>
              <a:rPr lang="en-US" sz="1800" dirty="0"/>
              <a:t>Architecture &amp; </a:t>
            </a:r>
            <a:r>
              <a:rPr lang="en-US" sz="1800" dirty="0" smtClean="0"/>
              <a:t>Construction</a:t>
            </a:r>
            <a:endParaRPr lang="en-US" sz="1800" dirty="0"/>
          </a:p>
          <a:p>
            <a:r>
              <a:rPr lang="en-US" sz="1800" dirty="0"/>
              <a:t>Arts, A/V Technology &amp; </a:t>
            </a:r>
            <a:r>
              <a:rPr lang="en-US" sz="1800" dirty="0" smtClean="0"/>
              <a:t>Communication</a:t>
            </a:r>
            <a:endParaRPr lang="en-US" sz="1800" dirty="0"/>
          </a:p>
          <a:p>
            <a:r>
              <a:rPr lang="en-US" sz="1800" dirty="0"/>
              <a:t>Business, Management &amp; </a:t>
            </a:r>
            <a:r>
              <a:rPr lang="en-US" sz="1800" dirty="0" smtClean="0"/>
              <a:t>Administration</a:t>
            </a:r>
            <a:endParaRPr lang="en-US" sz="1800" dirty="0"/>
          </a:p>
          <a:p>
            <a:r>
              <a:rPr lang="en-US" sz="1800" dirty="0"/>
              <a:t>Education &amp; </a:t>
            </a:r>
            <a:r>
              <a:rPr lang="en-US" sz="1800" dirty="0" smtClean="0"/>
              <a:t>Training</a:t>
            </a:r>
            <a:endParaRPr lang="en-US" sz="1800" dirty="0"/>
          </a:p>
          <a:p>
            <a:r>
              <a:rPr lang="en-US" sz="1800" dirty="0" smtClean="0"/>
              <a:t>Energy</a:t>
            </a:r>
            <a:endParaRPr lang="en-US" sz="1800" dirty="0"/>
          </a:p>
          <a:p>
            <a:r>
              <a:rPr lang="en-US" sz="1800" dirty="0"/>
              <a:t>Engineering &amp; Technology </a:t>
            </a:r>
            <a:r>
              <a:rPr lang="en-US" sz="1800" dirty="0" smtClean="0"/>
              <a:t>Education</a:t>
            </a:r>
            <a:endParaRPr lang="en-US" sz="1800" dirty="0"/>
          </a:p>
          <a:p>
            <a:r>
              <a:rPr lang="en-US" sz="1800" dirty="0" smtClean="0"/>
              <a:t>Finance</a:t>
            </a:r>
          </a:p>
          <a:p>
            <a:r>
              <a:rPr lang="en-US" sz="1800" dirty="0"/>
              <a:t>Government &amp; Public Administration</a:t>
            </a:r>
          </a:p>
          <a:p>
            <a:endParaRPr lang="en-US" sz="1800" dirty="0"/>
          </a:p>
          <a:p>
            <a:endParaRPr lang="en-US" sz="1050" dirty="0"/>
          </a:p>
        </p:txBody>
      </p:sp>
      <p:sp>
        <p:nvSpPr>
          <p:cNvPr id="4" name="Content Placeholder 2"/>
          <p:cNvSpPr txBox="1">
            <a:spLocks/>
          </p:cNvSpPr>
          <p:nvPr/>
        </p:nvSpPr>
        <p:spPr bwMode="auto">
          <a:xfrm>
            <a:off x="5105400" y="2743200"/>
            <a:ext cx="4038600" cy="3886200"/>
          </a:xfrm>
          <a:prstGeom prst="rect">
            <a:avLst/>
          </a:prstGeom>
          <a:noFill/>
          <a:ln>
            <a:solidFill>
              <a:schemeClr val="accent2">
                <a:lumMod val="75000"/>
              </a:schemeClr>
            </a:solidFill>
          </a:ln>
          <a:ex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Wingdings" pitchFamily="2" charset="2"/>
              <a:buChar char="Ø"/>
              <a:defRPr sz="2400" kern="1200" baseline="0">
                <a:solidFill>
                  <a:schemeClr val="tx1"/>
                </a:solidFill>
                <a:latin typeface="+mn-lt"/>
                <a:ea typeface="+mn-ea"/>
                <a:cs typeface="+mn-cs"/>
              </a:defRPr>
            </a:lvl2pPr>
            <a:lvl3pPr marL="1143000" indent="-228600" algn="l" rtl="0" eaLnBrk="1" fontAlgn="base" hangingPunct="1">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273050" indent="-273050">
              <a:buClr>
                <a:schemeClr val="bg2">
                  <a:lumMod val="90000"/>
                </a:schemeClr>
              </a:buClr>
              <a:buSzPct val="95000"/>
              <a:buFont typeface="Wingdings 2" pitchFamily="18" charset="2"/>
              <a:buChar char=""/>
            </a:pPr>
            <a:r>
              <a:rPr lang="en-US" sz="1800" dirty="0">
                <a:solidFill>
                  <a:schemeClr val="bg1"/>
                </a:solidFill>
                <a:latin typeface="+mj-lt"/>
              </a:rPr>
              <a:t>Health Science</a:t>
            </a:r>
          </a:p>
          <a:p>
            <a:pPr marL="273050" indent="-273050">
              <a:buClr>
                <a:schemeClr val="bg2">
                  <a:lumMod val="90000"/>
                </a:schemeClr>
              </a:buClr>
              <a:buSzPct val="95000"/>
              <a:buFont typeface="Wingdings 2" pitchFamily="18" charset="2"/>
              <a:buChar char=""/>
            </a:pPr>
            <a:r>
              <a:rPr lang="en-US" sz="1800" dirty="0">
                <a:solidFill>
                  <a:schemeClr val="bg1"/>
                </a:solidFill>
                <a:latin typeface="+mj-lt"/>
              </a:rPr>
              <a:t>Hospitality &amp; Tourism</a:t>
            </a:r>
          </a:p>
          <a:p>
            <a:pPr marL="273050" indent="-273050">
              <a:buClr>
                <a:schemeClr val="bg2">
                  <a:lumMod val="90000"/>
                </a:schemeClr>
              </a:buClr>
              <a:buSzPct val="95000"/>
              <a:buFont typeface="Wingdings 2" pitchFamily="18" charset="2"/>
              <a:buChar char=""/>
            </a:pPr>
            <a:r>
              <a:rPr lang="en-US" sz="1800" dirty="0">
                <a:solidFill>
                  <a:schemeClr val="bg1"/>
                </a:solidFill>
                <a:latin typeface="+mj-lt"/>
              </a:rPr>
              <a:t>Human Services</a:t>
            </a:r>
          </a:p>
          <a:p>
            <a:pPr marL="273050" indent="-273050">
              <a:buClr>
                <a:schemeClr val="bg2">
                  <a:lumMod val="90000"/>
                </a:schemeClr>
              </a:buClr>
              <a:buSzPct val="95000"/>
              <a:buFont typeface="Wingdings 2" pitchFamily="18" charset="2"/>
              <a:buChar char=""/>
            </a:pPr>
            <a:r>
              <a:rPr lang="en-US" sz="1800" dirty="0">
                <a:solidFill>
                  <a:schemeClr val="bg1"/>
                </a:solidFill>
                <a:latin typeface="+mj-lt"/>
              </a:rPr>
              <a:t>Information Technology</a:t>
            </a:r>
          </a:p>
          <a:p>
            <a:pPr marL="273050" indent="-273050">
              <a:buClr>
                <a:schemeClr val="bg2">
                  <a:lumMod val="90000"/>
                </a:schemeClr>
              </a:buClr>
              <a:buSzPct val="95000"/>
              <a:buFont typeface="Wingdings 2" pitchFamily="18" charset="2"/>
              <a:buChar char=""/>
            </a:pPr>
            <a:r>
              <a:rPr lang="en-US" sz="1800" dirty="0">
                <a:solidFill>
                  <a:schemeClr val="bg1"/>
                </a:solidFill>
                <a:latin typeface="+mj-lt"/>
              </a:rPr>
              <a:t>Law, Public Safety &amp; Security</a:t>
            </a:r>
          </a:p>
          <a:p>
            <a:pPr marL="273050" indent="-273050">
              <a:buClr>
                <a:schemeClr val="bg2">
                  <a:lumMod val="90000"/>
                </a:schemeClr>
              </a:buClr>
              <a:buSzPct val="95000"/>
              <a:buFont typeface="Wingdings 2" pitchFamily="18" charset="2"/>
              <a:buChar char=""/>
            </a:pPr>
            <a:r>
              <a:rPr lang="en-US" sz="1800" dirty="0">
                <a:solidFill>
                  <a:schemeClr val="bg1"/>
                </a:solidFill>
                <a:latin typeface="+mj-lt"/>
              </a:rPr>
              <a:t>Manufacturing</a:t>
            </a:r>
          </a:p>
          <a:p>
            <a:pPr marL="273050" indent="-273050">
              <a:buClr>
                <a:schemeClr val="bg2">
                  <a:lumMod val="90000"/>
                </a:schemeClr>
              </a:buClr>
              <a:buSzPct val="95000"/>
              <a:buFont typeface="Wingdings 2" pitchFamily="18" charset="2"/>
              <a:buChar char=""/>
            </a:pPr>
            <a:r>
              <a:rPr lang="en-US" sz="1800" dirty="0">
                <a:solidFill>
                  <a:schemeClr val="bg1"/>
                </a:solidFill>
                <a:latin typeface="+mj-lt"/>
              </a:rPr>
              <a:t>Marketing, Sales &amp; Services</a:t>
            </a:r>
          </a:p>
          <a:p>
            <a:pPr marL="273050" indent="-273050">
              <a:buClr>
                <a:schemeClr val="bg2">
                  <a:lumMod val="90000"/>
                </a:schemeClr>
              </a:buClr>
              <a:buSzPct val="95000"/>
              <a:buFont typeface="Wingdings 2" pitchFamily="18" charset="2"/>
              <a:buChar char=""/>
            </a:pPr>
            <a:r>
              <a:rPr lang="en-US" sz="1800" dirty="0">
                <a:solidFill>
                  <a:schemeClr val="bg1"/>
                </a:solidFill>
                <a:latin typeface="+mj-lt"/>
              </a:rPr>
              <a:t>Science, Technology, Engineering &amp; Mathematics (STEM)</a:t>
            </a:r>
          </a:p>
          <a:p>
            <a:pPr marL="273050" indent="-273050">
              <a:buClr>
                <a:schemeClr val="bg2">
                  <a:lumMod val="90000"/>
                </a:schemeClr>
              </a:buClr>
              <a:buSzPct val="95000"/>
              <a:buFont typeface="Wingdings 2" pitchFamily="18" charset="2"/>
              <a:buChar char=""/>
            </a:pPr>
            <a:r>
              <a:rPr lang="en-US" sz="1800" dirty="0">
                <a:solidFill>
                  <a:schemeClr val="bg1"/>
                </a:solidFill>
                <a:latin typeface="+mj-lt"/>
              </a:rPr>
              <a:t>Transportation, Distribution &amp; Logistics</a:t>
            </a:r>
          </a:p>
          <a:p>
            <a:endParaRPr lang="en-US" sz="1800" dirty="0"/>
          </a:p>
        </p:txBody>
      </p:sp>
      <p:sp>
        <p:nvSpPr>
          <p:cNvPr id="6" name="TextBox 5"/>
          <p:cNvSpPr txBox="1"/>
          <p:nvPr/>
        </p:nvSpPr>
        <p:spPr>
          <a:xfrm>
            <a:off x="533400" y="1295400"/>
            <a:ext cx="7410236" cy="1311128"/>
          </a:xfrm>
          <a:prstGeom prst="rect">
            <a:avLst/>
          </a:prstGeom>
          <a:noFill/>
        </p:spPr>
        <p:txBody>
          <a:bodyPr wrap="square" rtlCol="0">
            <a:spAutoFit/>
          </a:bodyPr>
          <a:lstStyle/>
          <a:p>
            <a:pPr marL="285750" indent="-285750">
              <a:spcBef>
                <a:spcPct val="20000"/>
              </a:spcBef>
              <a:buClr>
                <a:schemeClr val="bg2">
                  <a:lumMod val="90000"/>
                </a:schemeClr>
              </a:buClr>
              <a:buSzPct val="95000"/>
              <a:buFont typeface="Wingdings" pitchFamily="2" charset="2"/>
              <a:buChar char="Ø"/>
            </a:pPr>
            <a:r>
              <a:rPr lang="en-US" b="1" dirty="0">
                <a:solidFill>
                  <a:schemeClr val="bg1"/>
                </a:solidFill>
                <a:latin typeface="+mj-lt"/>
                <a:cs typeface="+mn-cs"/>
              </a:rPr>
              <a:t>Technology Education programs for middle &amp; high school are listed under Engineering &amp; Technology Education cluster.</a:t>
            </a:r>
          </a:p>
          <a:p>
            <a:pPr marL="285750" indent="-285750">
              <a:spcBef>
                <a:spcPct val="20000"/>
              </a:spcBef>
              <a:buClr>
                <a:schemeClr val="bg2">
                  <a:lumMod val="90000"/>
                </a:schemeClr>
              </a:buClr>
              <a:buSzPct val="95000"/>
              <a:buFont typeface="Wingdings" pitchFamily="2" charset="2"/>
              <a:buChar char="Ø"/>
            </a:pPr>
            <a:r>
              <a:rPr lang="en-US" b="1" dirty="0">
                <a:solidFill>
                  <a:schemeClr val="bg1"/>
                </a:solidFill>
                <a:latin typeface="+mj-lt"/>
                <a:cs typeface="+mn-cs"/>
              </a:rPr>
              <a:t>Industrial Education programs listed under appropriate career cluster.</a:t>
            </a:r>
          </a:p>
          <a:p>
            <a:pPr marL="285750" indent="-285750">
              <a:spcBef>
                <a:spcPct val="20000"/>
              </a:spcBef>
              <a:buClr>
                <a:schemeClr val="bg2">
                  <a:lumMod val="90000"/>
                </a:schemeClr>
              </a:buClr>
              <a:buSzPct val="95000"/>
              <a:buFont typeface="Wingdings" pitchFamily="2" charset="2"/>
              <a:buChar char="Ø"/>
            </a:pPr>
            <a:r>
              <a:rPr lang="en-US" b="1" dirty="0">
                <a:solidFill>
                  <a:schemeClr val="bg1"/>
                </a:solidFill>
                <a:latin typeface="+mj-lt"/>
                <a:cs typeface="+mn-cs"/>
              </a:rPr>
              <a:t>Select CTE programs are also listed again under </a:t>
            </a:r>
            <a:r>
              <a:rPr lang="en-US" b="1" dirty="0" smtClean="0">
                <a:solidFill>
                  <a:schemeClr val="bg1"/>
                </a:solidFill>
                <a:latin typeface="+mj-lt"/>
                <a:cs typeface="+mn-cs"/>
              </a:rPr>
              <a:t>STEM</a:t>
            </a:r>
            <a:endParaRPr lang="en-US" b="1" dirty="0">
              <a:solidFill>
                <a:schemeClr val="bg1"/>
              </a:solidFill>
              <a:latin typeface="+mj-lt"/>
              <a:cs typeface="+mn-cs"/>
            </a:endParaRPr>
          </a:p>
        </p:txBody>
      </p:sp>
    </p:spTree>
    <p:extLst>
      <p:ext uri="{BB962C8B-B14F-4D97-AF65-F5344CB8AC3E}">
        <p14:creationId xmlns:p14="http://schemas.microsoft.com/office/powerpoint/2010/main" val="151802999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p:txBody>
          <a:bodyPr/>
          <a:lstStyle/>
          <a:p>
            <a:pPr fontAlgn="auto">
              <a:spcAft>
                <a:spcPts val="0"/>
              </a:spcAft>
              <a:defRPr/>
            </a:pPr>
            <a:r>
              <a:rPr lang="en-US" dirty="0" smtClean="0"/>
              <a:t>CTE Students </a:t>
            </a:r>
            <a:r>
              <a:rPr lang="en-US" dirty="0"/>
              <a:t>W</a:t>
            </a:r>
            <a:r>
              <a:rPr lang="en-US" dirty="0" smtClean="0"/>
              <a:t>ith Disabilities</a:t>
            </a:r>
          </a:p>
        </p:txBody>
      </p:sp>
      <p:sp>
        <p:nvSpPr>
          <p:cNvPr id="3" name="Content Placeholder 2"/>
          <p:cNvSpPr>
            <a:spLocks noGrp="1"/>
          </p:cNvSpPr>
          <p:nvPr>
            <p:ph idx="1"/>
          </p:nvPr>
        </p:nvSpPr>
        <p:spPr>
          <a:xfrm>
            <a:off x="457200" y="1447800"/>
            <a:ext cx="8229600" cy="4618037"/>
          </a:xfrm>
        </p:spPr>
        <p:txBody>
          <a:bodyPr>
            <a:normAutofit/>
          </a:bodyPr>
          <a:lstStyle/>
          <a:p>
            <a:pPr marL="274320" indent="-274320" fontAlgn="auto">
              <a:spcAft>
                <a:spcPts val="0"/>
              </a:spcAft>
              <a:defRPr/>
            </a:pPr>
            <a:r>
              <a:rPr lang="en-US" dirty="0" smtClean="0"/>
              <a:t>Approx. 6,000 students with disabilities take at least one CTE course annually</a:t>
            </a:r>
          </a:p>
          <a:p>
            <a:pPr marL="274320" indent="-274320" fontAlgn="auto">
              <a:spcAft>
                <a:spcPts val="0"/>
              </a:spcAft>
              <a:defRPr/>
            </a:pPr>
            <a:r>
              <a:rPr lang="en-US" dirty="0" smtClean="0"/>
              <a:t>Approximately 3,500 in CTE program </a:t>
            </a:r>
            <a:r>
              <a:rPr lang="en-US" dirty="0"/>
              <a:t>s</a:t>
            </a:r>
            <a:r>
              <a:rPr lang="en-US" dirty="0" smtClean="0"/>
              <a:t>trands and/or academies </a:t>
            </a:r>
          </a:p>
          <a:p>
            <a:pPr marL="274320" indent="-274320" fontAlgn="auto">
              <a:spcAft>
                <a:spcPts val="0"/>
              </a:spcAft>
              <a:defRPr/>
            </a:pPr>
            <a:r>
              <a:rPr lang="en-US" dirty="0" smtClean="0"/>
              <a:t>2,000 enrolled in ESE CTE </a:t>
            </a:r>
            <a:r>
              <a:rPr lang="en-US" dirty="0"/>
              <a:t>c</a:t>
            </a:r>
            <a:r>
              <a:rPr lang="en-US" dirty="0" smtClean="0"/>
              <a:t>ourses taught by certified CTE Program Instructors</a:t>
            </a:r>
          </a:p>
        </p:txBody>
      </p:sp>
    </p:spTree>
    <p:extLst>
      <p:ext uri="{BB962C8B-B14F-4D97-AF65-F5344CB8AC3E}">
        <p14:creationId xmlns:p14="http://schemas.microsoft.com/office/powerpoint/2010/main" val="341763179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CTE Students With Disabilities</a:t>
            </a:r>
          </a:p>
        </p:txBody>
      </p:sp>
      <p:sp>
        <p:nvSpPr>
          <p:cNvPr id="3" name="Content Placeholder 2"/>
          <p:cNvSpPr>
            <a:spLocks noGrp="1"/>
          </p:cNvSpPr>
          <p:nvPr>
            <p:ph idx="1"/>
          </p:nvPr>
        </p:nvSpPr>
        <p:spPr/>
        <p:txBody>
          <a:bodyPr/>
          <a:lstStyle/>
          <a:p>
            <a:pPr marL="274320" indent="-274320" fontAlgn="auto">
              <a:spcAft>
                <a:spcPts val="0"/>
              </a:spcAft>
              <a:defRPr/>
            </a:pPr>
            <a:r>
              <a:rPr lang="en-US" dirty="0" smtClean="0"/>
              <a:t>100 </a:t>
            </a:r>
            <a:r>
              <a:rPr lang="en-US" dirty="0"/>
              <a:t>high school students are dually enrolled  at M-DCPS Adult Technical Centers</a:t>
            </a:r>
          </a:p>
          <a:p>
            <a:pPr marL="274320" indent="-274320" fontAlgn="auto">
              <a:spcAft>
                <a:spcPts val="0"/>
              </a:spcAft>
              <a:defRPr/>
            </a:pPr>
            <a:r>
              <a:rPr lang="en-US" dirty="0"/>
              <a:t>Modified OCPs available for course completion</a:t>
            </a:r>
          </a:p>
          <a:p>
            <a:pPr marL="274320" indent="-274320" fontAlgn="auto">
              <a:spcAft>
                <a:spcPts val="0"/>
              </a:spcAft>
              <a:defRPr/>
            </a:pPr>
            <a:r>
              <a:rPr lang="en-US" dirty="0"/>
              <a:t>Accommodations for instruction and  industry certifications</a:t>
            </a:r>
          </a:p>
          <a:p>
            <a:pPr marL="274320" indent="-274320" fontAlgn="auto">
              <a:spcAft>
                <a:spcPts val="0"/>
              </a:spcAft>
              <a:defRPr/>
            </a:pPr>
            <a:r>
              <a:rPr lang="en-US" dirty="0" smtClean="0"/>
              <a:t>For more information on Curriculum Support, contact Cynthia Guillama  at  305-693-3030 or </a:t>
            </a:r>
            <a:r>
              <a:rPr lang="en-US" dirty="0" smtClean="0">
                <a:hlinkClick r:id="rId2"/>
              </a:rPr>
              <a:t>cguillama@dadeschools.net</a:t>
            </a:r>
            <a:r>
              <a:rPr lang="en-US" dirty="0" smtClean="0"/>
              <a:t> </a:t>
            </a:r>
            <a:endParaRPr lang="en-US" dirty="0"/>
          </a:p>
          <a:p>
            <a:endParaRPr lang="en-US" dirty="0"/>
          </a:p>
        </p:txBody>
      </p:sp>
    </p:spTree>
    <p:extLst>
      <p:ext uri="{BB962C8B-B14F-4D97-AF65-F5344CB8AC3E}">
        <p14:creationId xmlns:p14="http://schemas.microsoft.com/office/powerpoint/2010/main" val="190798408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a:xfrm>
            <a:off x="533400" y="1371600"/>
            <a:ext cx="8077200" cy="2438400"/>
          </a:xfrm>
        </p:spPr>
        <p:txBody>
          <a:bodyPr>
            <a:noAutofit/>
          </a:bodyPr>
          <a:lstStyle/>
          <a:p>
            <a:r>
              <a:rPr lang="en-US" sz="5400" dirty="0"/>
              <a:t>Industrial &amp; Technology Education Updates</a:t>
            </a:r>
            <a:br>
              <a:rPr lang="en-US" sz="5400" dirty="0"/>
            </a:br>
            <a:r>
              <a:rPr lang="en-US" sz="5400" dirty="0"/>
              <a:t>Fall 2013 Workshop</a:t>
            </a:r>
          </a:p>
        </p:txBody>
      </p:sp>
      <p:sp>
        <p:nvSpPr>
          <p:cNvPr id="2" name="Subtitle 1"/>
          <p:cNvSpPr>
            <a:spLocks noGrp="1"/>
          </p:cNvSpPr>
          <p:nvPr>
            <p:ph type="subTitle" idx="1"/>
          </p:nvPr>
        </p:nvSpPr>
        <p:spPr>
          <a:xfrm>
            <a:off x="533400" y="4114800"/>
            <a:ext cx="8077200" cy="2133600"/>
          </a:xfrm>
        </p:spPr>
        <p:txBody>
          <a:bodyPr/>
          <a:lstStyle/>
          <a:p>
            <a:r>
              <a:rPr lang="en-US" dirty="0" smtClean="0"/>
              <a:t>Miami Northwestern Senior Auditorium</a:t>
            </a:r>
          </a:p>
          <a:p>
            <a:r>
              <a:rPr lang="en-US" dirty="0"/>
              <a:t>August 13, 2013</a:t>
            </a:r>
          </a:p>
          <a:p>
            <a:r>
              <a:rPr lang="en-US" dirty="0"/>
              <a:t>8:00am-3:00pm</a:t>
            </a:r>
          </a:p>
          <a:p>
            <a:endParaRPr lang="en-US" dirty="0"/>
          </a:p>
        </p:txBody>
      </p:sp>
    </p:spTree>
    <p:extLst>
      <p:ext uri="{BB962C8B-B14F-4D97-AF65-F5344CB8AC3E}">
        <p14:creationId xmlns:p14="http://schemas.microsoft.com/office/powerpoint/2010/main" val="340452197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33400" y="1371600"/>
            <a:ext cx="8077200" cy="3048000"/>
          </a:xfrm>
        </p:spPr>
        <p:txBody>
          <a:bodyPr>
            <a:normAutofit/>
          </a:bodyPr>
          <a:lstStyle/>
          <a:p>
            <a:r>
              <a:rPr lang="en-US" dirty="0" smtClean="0"/>
              <a:t>CTE and the </a:t>
            </a:r>
            <a:br>
              <a:rPr lang="en-US" dirty="0" smtClean="0"/>
            </a:br>
            <a:r>
              <a:rPr lang="en-US" dirty="0" smtClean="0"/>
              <a:t>School Improvement Plan (SIP</a:t>
            </a:r>
            <a:r>
              <a:rPr lang="en-US" dirty="0" smtClean="0"/>
              <a:t>)</a:t>
            </a:r>
            <a:endParaRPr lang="en-US" dirty="0"/>
          </a:p>
        </p:txBody>
      </p:sp>
      <p:sp>
        <p:nvSpPr>
          <p:cNvPr id="3" name="Slide Number Placeholder 2"/>
          <p:cNvSpPr>
            <a:spLocks noGrp="1"/>
          </p:cNvSpPr>
          <p:nvPr>
            <p:ph type="sldNum" sz="quarter" idx="12"/>
          </p:nvPr>
        </p:nvSpPr>
        <p:spPr/>
        <p:txBody>
          <a:bodyPr/>
          <a:lstStyle/>
          <a:p>
            <a:fld id="{60D351CB-7B7F-4776-A39B-D1BE6EB1D4A5}" type="slidenum">
              <a:rPr lang="en-US" smtClean="0">
                <a:solidFill>
                  <a:prstClr val="black">
                    <a:tint val="75000"/>
                  </a:prstClr>
                </a:solidFill>
              </a:rPr>
              <a:pPr/>
              <a:t>20</a:t>
            </a:fld>
            <a:endParaRPr lang="en-US">
              <a:solidFill>
                <a:prstClr val="black">
                  <a:tint val="75000"/>
                </a:prstClr>
              </a:solidFill>
            </a:endParaRPr>
          </a:p>
        </p:txBody>
      </p:sp>
    </p:spTree>
    <p:extLst>
      <p:ext uri="{BB962C8B-B14F-4D97-AF65-F5344CB8AC3E}">
        <p14:creationId xmlns:p14="http://schemas.microsoft.com/office/powerpoint/2010/main" val="350618748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33400"/>
            <a:ext cx="7467600" cy="2057400"/>
          </a:xfrm>
        </p:spPr>
        <p:txBody>
          <a:bodyPr/>
          <a:lstStyle/>
          <a:p>
            <a:r>
              <a:rPr lang="en-US" dirty="0" smtClean="0"/>
              <a:t>Secondary </a:t>
            </a:r>
            <a:r>
              <a:rPr lang="en-US" dirty="0"/>
              <a:t>&amp; </a:t>
            </a:r>
            <a:r>
              <a:rPr lang="en-US" dirty="0" smtClean="0"/>
              <a:t>Postsecondary– </a:t>
            </a:r>
            <a:r>
              <a:rPr lang="en-US" dirty="0" err="1" smtClean="0"/>
              <a:t>Powerpoints</a:t>
            </a:r>
            <a:r>
              <a:rPr lang="en-US" dirty="0" smtClean="0"/>
              <a:t> &amp;</a:t>
            </a:r>
            <a:br>
              <a:rPr lang="en-US" dirty="0" smtClean="0"/>
            </a:br>
            <a:r>
              <a:rPr lang="en-US" dirty="0" smtClean="0"/>
              <a:t>Appendix of </a:t>
            </a:r>
            <a:r>
              <a:rPr lang="en-US" dirty="0"/>
              <a:t>Resources </a:t>
            </a:r>
            <a:endParaRPr lang="en-US" dirty="0"/>
          </a:p>
        </p:txBody>
      </p:sp>
      <p:sp>
        <p:nvSpPr>
          <p:cNvPr id="3" name="Content Placeholder 2"/>
          <p:cNvSpPr>
            <a:spLocks noGrp="1"/>
          </p:cNvSpPr>
          <p:nvPr>
            <p:ph idx="1"/>
          </p:nvPr>
        </p:nvSpPr>
        <p:spPr>
          <a:xfrm>
            <a:off x="1295400" y="3276600"/>
            <a:ext cx="6629400" cy="3581400"/>
          </a:xfrm>
        </p:spPr>
        <p:txBody>
          <a:bodyPr/>
          <a:lstStyle/>
          <a:p>
            <a:r>
              <a:rPr lang="en-US" sz="3600" dirty="0">
                <a:hlinkClick r:id="rId2"/>
              </a:rPr>
              <a:t>http://osi.dadeschools.net</a:t>
            </a:r>
            <a:endParaRPr lang="en-US" sz="3600" dirty="0"/>
          </a:p>
        </p:txBody>
      </p:sp>
    </p:spTree>
    <p:extLst>
      <p:ext uri="{BB962C8B-B14F-4D97-AF65-F5344CB8AC3E}">
        <p14:creationId xmlns:p14="http://schemas.microsoft.com/office/powerpoint/2010/main" val="73601101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FL-DOE Suggestions</a:t>
            </a:r>
            <a:endParaRPr lang="en-US" dirty="0"/>
          </a:p>
        </p:txBody>
      </p:sp>
      <p:sp>
        <p:nvSpPr>
          <p:cNvPr id="4" name="Content Placeholder 3"/>
          <p:cNvSpPr>
            <a:spLocks noGrp="1"/>
          </p:cNvSpPr>
          <p:nvPr>
            <p:ph idx="1"/>
          </p:nvPr>
        </p:nvSpPr>
        <p:spPr/>
        <p:txBody>
          <a:bodyPr/>
          <a:lstStyle/>
          <a:p>
            <a:r>
              <a:rPr lang="en-US" dirty="0" smtClean="0"/>
              <a:t>CTE fits within several sections or categories of the School Improvement Plan</a:t>
            </a:r>
          </a:p>
          <a:p>
            <a:pPr lvl="1"/>
            <a:r>
              <a:rPr lang="en-US" dirty="0"/>
              <a:t>Part I G. Every Teacher Contributes to Reading Improvement – (CTE teachers trained by FL-DOE </a:t>
            </a:r>
            <a:r>
              <a:rPr lang="en-US" dirty="0" smtClean="0"/>
              <a:t>NGCARPD or NG </a:t>
            </a:r>
            <a:r>
              <a:rPr lang="en-US" dirty="0"/>
              <a:t>CATER? </a:t>
            </a:r>
            <a:endParaRPr lang="en-US" dirty="0" smtClean="0"/>
          </a:p>
          <a:p>
            <a:pPr lvl="1"/>
            <a:r>
              <a:rPr lang="en-US" dirty="0"/>
              <a:t>College and Career </a:t>
            </a:r>
            <a:r>
              <a:rPr lang="en-US" dirty="0" smtClean="0"/>
              <a:t>Readiness – CTE programs or MS CTE courses</a:t>
            </a:r>
          </a:p>
          <a:p>
            <a:pPr lvl="1"/>
            <a:r>
              <a:rPr lang="en-US" dirty="0" smtClean="0"/>
              <a:t>Expected Improvement Data --- industry certification achieved last year and other data</a:t>
            </a:r>
          </a:p>
          <a:p>
            <a:pPr lvl="1"/>
            <a:endParaRPr lang="en-US" dirty="0" smtClean="0"/>
          </a:p>
          <a:p>
            <a:pPr lvl="1"/>
            <a:endParaRPr lang="en-US" dirty="0"/>
          </a:p>
          <a:p>
            <a:pPr lvl="1"/>
            <a:endParaRPr lang="en-US" dirty="0"/>
          </a:p>
        </p:txBody>
      </p:sp>
    </p:spTree>
    <p:extLst>
      <p:ext uri="{BB962C8B-B14F-4D97-AF65-F5344CB8AC3E}">
        <p14:creationId xmlns:p14="http://schemas.microsoft.com/office/powerpoint/2010/main" val="239482479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FL-DOE Suggestions</a:t>
            </a:r>
            <a:endParaRPr lang="en-US" dirty="0"/>
          </a:p>
        </p:txBody>
      </p:sp>
      <p:sp>
        <p:nvSpPr>
          <p:cNvPr id="4" name="Content Placeholder 3"/>
          <p:cNvSpPr>
            <a:spLocks noGrp="1"/>
          </p:cNvSpPr>
          <p:nvPr>
            <p:ph idx="1"/>
          </p:nvPr>
        </p:nvSpPr>
        <p:spPr/>
        <p:txBody>
          <a:bodyPr/>
          <a:lstStyle/>
          <a:p>
            <a:r>
              <a:rPr lang="en-US" dirty="0" smtClean="0"/>
              <a:t>CTE fits within several sections or categories of the School Improvement Plan</a:t>
            </a:r>
          </a:p>
          <a:p>
            <a:pPr lvl="1"/>
            <a:r>
              <a:rPr lang="en-US" dirty="0" smtClean="0"/>
              <a:t>Number </a:t>
            </a:r>
            <a:r>
              <a:rPr lang="en-US" dirty="0"/>
              <a:t>of STEM-related experiences provided for students (e.g. robotics competitions</a:t>
            </a:r>
            <a:r>
              <a:rPr lang="en-US" dirty="0" smtClean="0"/>
              <a:t>; </a:t>
            </a:r>
            <a:r>
              <a:rPr lang="en-US" dirty="0"/>
              <a:t>field trips; science </a:t>
            </a:r>
            <a:r>
              <a:rPr lang="en-US" dirty="0" smtClean="0"/>
              <a:t>fairs, CTSO Competitions</a:t>
            </a:r>
            <a:r>
              <a:rPr lang="en-US" dirty="0"/>
              <a:t> </a:t>
            </a:r>
            <a:r>
              <a:rPr lang="en-US" dirty="0" smtClean="0"/>
              <a:t>– TSA or Skills USA</a:t>
            </a:r>
          </a:p>
          <a:p>
            <a:pPr lvl="1"/>
            <a:r>
              <a:rPr lang="en-US" dirty="0"/>
              <a:t>Area 6: Career and Technical Education, example: Students enrolling in one or more CTE courses </a:t>
            </a:r>
            <a:r>
              <a:rPr lang="en-US" dirty="0" smtClean="0"/>
              <a:t>(Could be listed </a:t>
            </a:r>
            <a:r>
              <a:rPr lang="en-US" dirty="0"/>
              <a:t>in both STEM and </a:t>
            </a:r>
            <a:r>
              <a:rPr lang="en-US" dirty="0" smtClean="0"/>
              <a:t>CTE SIP categories)</a:t>
            </a:r>
            <a:endParaRPr lang="en-US" dirty="0"/>
          </a:p>
          <a:p>
            <a:pPr lvl="1"/>
            <a:endParaRPr lang="en-US" dirty="0" smtClean="0"/>
          </a:p>
          <a:p>
            <a:pPr lvl="1"/>
            <a:endParaRPr lang="en-US" dirty="0" smtClean="0"/>
          </a:p>
          <a:p>
            <a:pPr lvl="1"/>
            <a:endParaRPr lang="en-US" dirty="0" smtClean="0"/>
          </a:p>
          <a:p>
            <a:pPr lvl="1"/>
            <a:endParaRPr lang="en-US" dirty="0"/>
          </a:p>
          <a:p>
            <a:pPr lvl="1"/>
            <a:endParaRPr lang="en-US" dirty="0"/>
          </a:p>
        </p:txBody>
      </p:sp>
    </p:spTree>
    <p:extLst>
      <p:ext uri="{BB962C8B-B14F-4D97-AF65-F5344CB8AC3E}">
        <p14:creationId xmlns:p14="http://schemas.microsoft.com/office/powerpoint/2010/main" val="388661507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sz="quarter"/>
          </p:nvPr>
        </p:nvSpPr>
        <p:spPr/>
        <p:txBody>
          <a:bodyPr/>
          <a:lstStyle/>
          <a:p>
            <a:r>
              <a:rPr lang="en-US" dirty="0" smtClean="0"/>
              <a:t>Common Core State Standards</a:t>
            </a:r>
            <a:endParaRPr lang="en-US" dirty="0"/>
          </a:p>
        </p:txBody>
      </p:sp>
      <p:sp>
        <p:nvSpPr>
          <p:cNvPr id="4" name="Subtitle 3"/>
          <p:cNvSpPr>
            <a:spLocks noGrp="1"/>
          </p:cNvSpPr>
          <p:nvPr>
            <p:ph type="subTitle" sz="quarter" idx="1"/>
          </p:nvPr>
        </p:nvSpPr>
        <p:spPr>
          <a:xfrm>
            <a:off x="533400" y="3228536"/>
            <a:ext cx="8077200" cy="2715064"/>
          </a:xfrm>
        </p:spPr>
        <p:txBody>
          <a:bodyPr>
            <a:normAutofit fontScale="92500" lnSpcReduction="10000"/>
          </a:bodyPr>
          <a:lstStyle/>
          <a:p>
            <a:r>
              <a:rPr lang="en-US" dirty="0" smtClean="0"/>
              <a:t>Literacy Standards for Technical Subjects</a:t>
            </a:r>
          </a:p>
          <a:p>
            <a:endParaRPr lang="en-US" dirty="0"/>
          </a:p>
          <a:p>
            <a:r>
              <a:rPr lang="en-US" dirty="0" smtClean="0"/>
              <a:t>District Resources at:</a:t>
            </a:r>
          </a:p>
          <a:p>
            <a:endParaRPr lang="en-US" dirty="0"/>
          </a:p>
          <a:p>
            <a:r>
              <a:rPr lang="en-US" sz="4000" dirty="0">
                <a:hlinkClick r:id="rId2"/>
              </a:rPr>
              <a:t>http://</a:t>
            </a:r>
            <a:r>
              <a:rPr lang="en-US" sz="4000" dirty="0" smtClean="0">
                <a:hlinkClick r:id="rId2"/>
              </a:rPr>
              <a:t>commoncore.dadeschools.net</a:t>
            </a:r>
            <a:r>
              <a:rPr lang="en-US" sz="4000" dirty="0" smtClean="0"/>
              <a:t> </a:t>
            </a:r>
            <a:endParaRPr lang="en-US" sz="4000" dirty="0"/>
          </a:p>
        </p:txBody>
      </p:sp>
    </p:spTree>
    <p:extLst>
      <p:ext uri="{BB962C8B-B14F-4D97-AF65-F5344CB8AC3E}">
        <p14:creationId xmlns:p14="http://schemas.microsoft.com/office/powerpoint/2010/main" val="2322948694"/>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8200" y="180974"/>
            <a:ext cx="8134479" cy="5610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ight Arrow 2"/>
          <p:cNvSpPr/>
          <p:nvPr/>
        </p:nvSpPr>
        <p:spPr>
          <a:xfrm>
            <a:off x="152400" y="2362200"/>
            <a:ext cx="685799" cy="1066800"/>
          </a:xfrm>
          <a:prstGeom prst="rightArrow">
            <a:avLst/>
          </a:prstGeom>
          <a:solidFill>
            <a:schemeClr val="bg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71475467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District Common Core Site</a:t>
            </a:r>
            <a:endParaRPr lang="en-US" dirty="0"/>
          </a:p>
        </p:txBody>
      </p:sp>
      <p:sp>
        <p:nvSpPr>
          <p:cNvPr id="3" name="Content Placeholder 2"/>
          <p:cNvSpPr>
            <a:spLocks noGrp="1"/>
          </p:cNvSpPr>
          <p:nvPr>
            <p:ph idx="1"/>
          </p:nvPr>
        </p:nvSpPr>
        <p:spPr/>
        <p:txBody>
          <a:bodyPr/>
          <a:lstStyle/>
          <a:p>
            <a:r>
              <a:rPr lang="en-US" dirty="0" smtClean="0"/>
              <a:t>Highly recommend review of the two Summer Institute presentations </a:t>
            </a:r>
          </a:p>
          <a:p>
            <a:r>
              <a:rPr lang="en-US" dirty="0" smtClean="0"/>
              <a:t>Reading, Writing Materials and resources posted from district PD presented to CTE instructors</a:t>
            </a:r>
          </a:p>
          <a:p>
            <a:r>
              <a:rPr lang="en-US" dirty="0"/>
              <a:t> </a:t>
            </a:r>
            <a:r>
              <a:rPr lang="en-US" dirty="0" smtClean="0"/>
              <a:t>Math &amp; Science resources</a:t>
            </a:r>
            <a:endParaRPr lang="en-US" dirty="0"/>
          </a:p>
        </p:txBody>
      </p:sp>
    </p:spTree>
    <p:extLst>
      <p:ext uri="{BB962C8B-B14F-4D97-AF65-F5344CB8AC3E}">
        <p14:creationId xmlns:p14="http://schemas.microsoft.com/office/powerpoint/2010/main" val="209321640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152400"/>
            <a:ext cx="8895759" cy="6477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546173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381000" y="704088"/>
            <a:ext cx="7162800" cy="1353312"/>
          </a:xfrm>
        </p:spPr>
        <p:txBody>
          <a:bodyPr/>
          <a:lstStyle/>
          <a:p>
            <a:pPr algn="ctr"/>
            <a:r>
              <a:rPr lang="en-US" sz="3200" b="0" dirty="0">
                <a:solidFill>
                  <a:schemeClr val="bg2">
                    <a:lumMod val="75000"/>
                  </a:schemeClr>
                </a:solidFill>
                <a:effectLst/>
                <a:latin typeface="Arial Black" pitchFamily="34" charset="0"/>
                <a:ea typeface="+mn-ea"/>
                <a:cs typeface="Arial" charset="0"/>
              </a:rPr>
              <a:t>2013 – </a:t>
            </a:r>
            <a:r>
              <a:rPr lang="en-US" sz="3200" b="0" dirty="0" smtClean="0">
                <a:solidFill>
                  <a:schemeClr val="bg2">
                    <a:lumMod val="75000"/>
                  </a:schemeClr>
                </a:solidFill>
                <a:effectLst/>
                <a:latin typeface="Arial Black" pitchFamily="34" charset="0"/>
                <a:ea typeface="+mn-ea"/>
                <a:cs typeface="Arial" charset="0"/>
              </a:rPr>
              <a:t>14</a:t>
            </a:r>
            <a:br>
              <a:rPr lang="en-US" sz="3200" b="0" dirty="0" smtClean="0">
                <a:solidFill>
                  <a:schemeClr val="bg2">
                    <a:lumMod val="75000"/>
                  </a:schemeClr>
                </a:solidFill>
                <a:effectLst/>
                <a:latin typeface="Arial Black" pitchFamily="34" charset="0"/>
                <a:ea typeface="+mn-ea"/>
                <a:cs typeface="Arial" charset="0"/>
              </a:rPr>
            </a:br>
            <a:r>
              <a:rPr lang="en-US" sz="3200" b="0" dirty="0" smtClean="0">
                <a:solidFill>
                  <a:schemeClr val="bg2">
                    <a:lumMod val="75000"/>
                  </a:schemeClr>
                </a:solidFill>
                <a:effectLst/>
                <a:latin typeface="Arial Black" pitchFamily="34" charset="0"/>
                <a:ea typeface="+mn-ea"/>
                <a:cs typeface="Arial" charset="0"/>
              </a:rPr>
              <a:t>Common </a:t>
            </a:r>
            <a:r>
              <a:rPr lang="en-US" sz="3200" b="0" dirty="0">
                <a:solidFill>
                  <a:schemeClr val="bg2">
                    <a:lumMod val="75000"/>
                  </a:schemeClr>
                </a:solidFill>
                <a:effectLst/>
                <a:latin typeface="Arial Black" pitchFamily="34" charset="0"/>
                <a:ea typeface="+mn-ea"/>
                <a:cs typeface="Arial" charset="0"/>
              </a:rPr>
              <a:t>Core </a:t>
            </a:r>
            <a:r>
              <a:rPr lang="en-US" sz="3200" b="0" dirty="0" smtClean="0">
                <a:solidFill>
                  <a:schemeClr val="bg2">
                    <a:lumMod val="75000"/>
                  </a:schemeClr>
                </a:solidFill>
                <a:effectLst/>
                <a:latin typeface="Arial Black" pitchFamily="34" charset="0"/>
                <a:ea typeface="+mn-ea"/>
                <a:cs typeface="Arial" charset="0"/>
              </a:rPr>
              <a:t>Training for CTE</a:t>
            </a:r>
            <a:endParaRPr lang="en-US" dirty="0">
              <a:solidFill>
                <a:schemeClr val="bg2">
                  <a:lumMod val="75000"/>
                </a:schemeClr>
              </a:solidFill>
            </a:endParaRPr>
          </a:p>
        </p:txBody>
      </p:sp>
      <p:sp>
        <p:nvSpPr>
          <p:cNvPr id="5" name="Content Placeholder 4"/>
          <p:cNvSpPr>
            <a:spLocks noGrp="1"/>
          </p:cNvSpPr>
          <p:nvPr>
            <p:ph idx="1"/>
          </p:nvPr>
        </p:nvSpPr>
        <p:spPr>
          <a:xfrm>
            <a:off x="457200" y="2819400"/>
            <a:ext cx="8229600" cy="1646237"/>
          </a:xfrm>
        </p:spPr>
        <p:txBody>
          <a:bodyPr/>
          <a:lstStyle/>
          <a:p>
            <a:pPr marL="0" indent="0" algn="ctr">
              <a:buNone/>
            </a:pPr>
            <a:r>
              <a:rPr lang="en-US" sz="2800" dirty="0">
                <a:latin typeface="Arial Black" pitchFamily="34" charset="0"/>
              </a:rPr>
              <a:t>November 8, 2013</a:t>
            </a:r>
            <a:br>
              <a:rPr lang="en-US" sz="2800" dirty="0">
                <a:latin typeface="Arial Black" pitchFamily="34" charset="0"/>
              </a:rPr>
            </a:br>
            <a:r>
              <a:rPr lang="en-US" sz="2800" dirty="0">
                <a:latin typeface="Arial Black" pitchFamily="34" charset="0"/>
              </a:rPr>
              <a:t>February 7, </a:t>
            </a:r>
            <a:r>
              <a:rPr lang="en-US" sz="2800" dirty="0" smtClean="0">
                <a:latin typeface="Arial Black" pitchFamily="34" charset="0"/>
              </a:rPr>
              <a:t>2014</a:t>
            </a:r>
          </a:p>
          <a:p>
            <a:pPr marL="0" indent="0" algn="ctr">
              <a:buNone/>
            </a:pPr>
            <a:endParaRPr lang="en-US" sz="2800" dirty="0" smtClean="0">
              <a:latin typeface="Arial Black" pitchFamily="34" charset="0"/>
            </a:endParaRPr>
          </a:p>
          <a:p>
            <a:pPr marL="0" indent="0" algn="ctr">
              <a:buNone/>
            </a:pPr>
            <a:r>
              <a:rPr lang="en-US" sz="2400" b="1" dirty="0" smtClean="0">
                <a:latin typeface="Calibri" pitchFamily="34" charset="0"/>
              </a:rPr>
              <a:t>And also through FACTE-sponsored </a:t>
            </a:r>
          </a:p>
          <a:p>
            <a:pPr marL="0" indent="0" algn="ctr">
              <a:buNone/>
            </a:pPr>
            <a:r>
              <a:rPr lang="en-US" sz="2400" b="1" dirty="0" smtClean="0">
                <a:latin typeface="Calibri" pitchFamily="34" charset="0"/>
              </a:rPr>
              <a:t>online courses dates TBA</a:t>
            </a:r>
            <a:r>
              <a:rPr lang="en-US" sz="2400" b="1" dirty="0">
                <a:latin typeface="Calibri" pitchFamily="34" charset="0"/>
              </a:rPr>
              <a:t/>
            </a:r>
            <a:br>
              <a:rPr lang="en-US" sz="2400" b="1" dirty="0">
                <a:latin typeface="Calibri" pitchFamily="34" charset="0"/>
              </a:rPr>
            </a:br>
            <a:endParaRPr lang="en-US" sz="2400" b="1" dirty="0">
              <a:latin typeface="Calibri" pitchFamily="34" charset="0"/>
            </a:endParaRPr>
          </a:p>
        </p:txBody>
      </p:sp>
      <p:pic>
        <p:nvPicPr>
          <p:cNvPr id="6" name="Picture 2" descr="C:\Users\178784\Desktop\ccc-logo-small.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58000" y="4876800"/>
            <a:ext cx="2008069" cy="17938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00963000"/>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2209800"/>
            <a:ext cx="7162800" cy="819912"/>
          </a:xfrm>
        </p:spPr>
        <p:txBody>
          <a:bodyPr/>
          <a:lstStyle/>
          <a:p>
            <a:r>
              <a:rPr lang="en-US" dirty="0">
                <a:hlinkClick r:id="rId2"/>
              </a:rPr>
              <a:t>http://</a:t>
            </a:r>
            <a:r>
              <a:rPr lang="en-US" dirty="0" smtClean="0">
                <a:hlinkClick r:id="rId2"/>
              </a:rPr>
              <a:t>www.cpalms.org</a:t>
            </a:r>
            <a:r>
              <a:rPr lang="en-US" dirty="0" smtClean="0"/>
              <a:t> </a:t>
            </a:r>
            <a:endParaRPr lang="en-US" dirty="0"/>
          </a:p>
        </p:txBody>
      </p:sp>
      <p:sp>
        <p:nvSpPr>
          <p:cNvPr id="3" name="Content Placeholder 2"/>
          <p:cNvSpPr>
            <a:spLocks noGrp="1"/>
          </p:cNvSpPr>
          <p:nvPr>
            <p:ph idx="1"/>
          </p:nvPr>
        </p:nvSpPr>
        <p:spPr>
          <a:xfrm>
            <a:off x="2286000" y="3124200"/>
            <a:ext cx="6553200" cy="3475037"/>
          </a:xfrm>
        </p:spPr>
        <p:txBody>
          <a:bodyPr/>
          <a:lstStyle/>
          <a:p>
            <a:r>
              <a:rPr lang="en-US" dirty="0" smtClean="0"/>
              <a:t>Search the Common Core Standards</a:t>
            </a:r>
          </a:p>
          <a:p>
            <a:r>
              <a:rPr lang="en-US" dirty="0" smtClean="0"/>
              <a:t>CTE lessons will be posted as developed, but also they look for teacher developed materials – see site for details</a:t>
            </a:r>
          </a:p>
          <a:p>
            <a:r>
              <a:rPr lang="en-US" dirty="0" smtClean="0"/>
              <a:t>Model lessons &amp; Resources for Science (some of which can relate to CTE)</a:t>
            </a:r>
          </a:p>
          <a:p>
            <a:r>
              <a:rPr lang="en-US" dirty="0" smtClean="0"/>
              <a:t>NOTE – eventually the CTE frameworks will be posted on CPALMS</a:t>
            </a:r>
            <a:endParaRPr lang="en-US" dirty="0"/>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3400" y="304800"/>
            <a:ext cx="3845413" cy="17907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28011284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666750" y="1295400"/>
            <a:ext cx="7620000" cy="1446550"/>
          </a:xfrm>
          <a:prstGeom prst="rect">
            <a:avLst/>
          </a:prstGeom>
          <a:noFill/>
        </p:spPr>
        <p:txBody>
          <a:bodyPr wrap="square">
            <a:sp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algn="ctr">
              <a:defRPr/>
            </a:pPr>
            <a:r>
              <a:rPr lang="en-US" sz="8800" b="1" cap="all" dirty="0">
                <a:ln/>
                <a:solidFill>
                  <a:schemeClr val="tx2">
                    <a:lumMod val="60000"/>
                    <a:lumOff val="40000"/>
                  </a:schemeClr>
                </a:solidFill>
                <a:effectLst>
                  <a:glow rad="139700">
                    <a:schemeClr val="accent3">
                      <a:satMod val="175000"/>
                      <a:alpha val="40000"/>
                    </a:schemeClr>
                  </a:glow>
                  <a:outerShdw blurRad="50800" dist="38100" algn="l" rotWithShape="0">
                    <a:prstClr val="black">
                      <a:alpha val="40000"/>
                    </a:prstClr>
                  </a:outerShdw>
                  <a:reflection blurRad="10000" stA="55000" endPos="48000" dist="500" dir="5400000" sy="-100000" algn="bl" rotWithShape="0"/>
                </a:effectLst>
                <a:latin typeface="Berlin Sans FB Demi" pitchFamily="34" charset="0"/>
              </a:rPr>
              <a:t>WELCOME</a:t>
            </a:r>
          </a:p>
        </p:txBody>
      </p:sp>
      <p:sp>
        <p:nvSpPr>
          <p:cNvPr id="3" name="Subtitle 2"/>
          <p:cNvSpPr>
            <a:spLocks noGrp="1"/>
          </p:cNvSpPr>
          <p:nvPr>
            <p:ph type="subTitle" idx="1"/>
          </p:nvPr>
        </p:nvSpPr>
        <p:spPr>
          <a:xfrm>
            <a:off x="533400" y="3505200"/>
            <a:ext cx="8077200" cy="1752600"/>
          </a:xfrm>
        </p:spPr>
        <p:txBody>
          <a:bodyPr>
            <a:normAutofit fontScale="77500" lnSpcReduction="20000"/>
          </a:bodyPr>
          <a:lstStyle/>
          <a:p>
            <a:pPr eaLnBrk="1" fontAlgn="auto" hangingPunct="1">
              <a:spcAft>
                <a:spcPts val="0"/>
              </a:spcAft>
              <a:defRPr/>
            </a:pPr>
            <a:r>
              <a:rPr lang="en-US" sz="3600" dirty="0" smtClean="0"/>
              <a:t>Workshop Presenters:</a:t>
            </a:r>
            <a:endParaRPr lang="en-US" sz="3600" i="1" dirty="0"/>
          </a:p>
          <a:p>
            <a:pPr fontAlgn="auto">
              <a:spcAft>
                <a:spcPts val="0"/>
              </a:spcAft>
              <a:defRPr/>
            </a:pPr>
            <a:r>
              <a:rPr lang="en-US" sz="3600" dirty="0"/>
              <a:t>Tom Cummings, </a:t>
            </a:r>
            <a:r>
              <a:rPr lang="en-US" sz="3600" i="1" dirty="0"/>
              <a:t>Instructional Supervisor</a:t>
            </a:r>
          </a:p>
          <a:p>
            <a:pPr fontAlgn="auto">
              <a:spcAft>
                <a:spcPts val="0"/>
              </a:spcAft>
              <a:defRPr/>
            </a:pPr>
            <a:r>
              <a:rPr lang="en-US" dirty="0"/>
              <a:t>Ralph Bryan, </a:t>
            </a:r>
            <a:r>
              <a:rPr lang="en-US" i="1" dirty="0"/>
              <a:t>Educational Specialist</a:t>
            </a:r>
          </a:p>
          <a:p>
            <a:pPr>
              <a:defRPr/>
            </a:pPr>
            <a:r>
              <a:rPr lang="en-US" dirty="0"/>
              <a:t>Pamela Lopez, </a:t>
            </a:r>
            <a:r>
              <a:rPr lang="en-US" i="1" dirty="0"/>
              <a:t>Curriculum Support Specialist</a:t>
            </a:r>
          </a:p>
          <a:p>
            <a:pPr fontAlgn="auto">
              <a:spcAft>
                <a:spcPts val="0"/>
              </a:spcAft>
              <a:defRPr/>
            </a:pPr>
            <a:endParaRPr lang="en-US" i="1" dirty="0"/>
          </a:p>
          <a:p>
            <a:endParaRPr lang="en-US" dirty="0"/>
          </a:p>
        </p:txBody>
      </p:sp>
    </p:spTree>
    <p:extLst>
      <p:ext uri="{BB962C8B-B14F-4D97-AF65-F5344CB8AC3E}">
        <p14:creationId xmlns:p14="http://schemas.microsoft.com/office/powerpoint/2010/main" val="160473265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938" y="1"/>
            <a:ext cx="9134061" cy="6858000"/>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2" descr="C:\Users\178784\Desktop\ccc-logo-small.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8072" y="228600"/>
            <a:ext cx="2857500" cy="2552700"/>
          </a:xfrm>
          <a:prstGeom prst="rect">
            <a:avLst/>
          </a:prstGeom>
          <a:noFill/>
          <a:extLst>
            <a:ext uri="{909E8E84-426E-40DD-AFC4-6F175D3DCCD1}">
              <a14:hiddenFill xmlns:a14="http://schemas.microsoft.com/office/drawing/2010/main">
                <a:solidFill>
                  <a:srgbClr val="FFFFFF"/>
                </a:solidFill>
              </a14:hiddenFill>
            </a:ext>
          </a:extLst>
        </p:spPr>
      </p:pic>
      <p:sp>
        <p:nvSpPr>
          <p:cNvPr id="14" name="Subtitle 2"/>
          <p:cNvSpPr txBox="1">
            <a:spLocks/>
          </p:cNvSpPr>
          <p:nvPr/>
        </p:nvSpPr>
        <p:spPr>
          <a:xfrm>
            <a:off x="381000" y="2567326"/>
            <a:ext cx="8458200" cy="3147674"/>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fontAlgn="auto">
              <a:spcAft>
                <a:spcPts val="0"/>
              </a:spcAft>
            </a:pPr>
            <a:r>
              <a:rPr lang="en-US" dirty="0" smtClean="0">
                <a:solidFill>
                  <a:schemeClr val="tx1"/>
                </a:solidFill>
                <a:hlinkClick r:id="rId4"/>
              </a:rPr>
              <a:t>http://</a:t>
            </a:r>
            <a:r>
              <a:rPr lang="en-US" dirty="0" smtClean="0">
                <a:solidFill>
                  <a:schemeClr val="tx1"/>
                </a:solidFill>
                <a:hlinkClick r:id="rId4"/>
              </a:rPr>
              <a:t>www.fldoe.org/schools/ccc.asp</a:t>
            </a:r>
            <a:endParaRPr lang="en-US" dirty="0" smtClean="0">
              <a:solidFill>
                <a:schemeClr val="tx1"/>
              </a:solidFill>
            </a:endParaRPr>
          </a:p>
          <a:p>
            <a:pPr marL="457200" indent="-457200" algn="l" fontAlgn="auto">
              <a:spcAft>
                <a:spcPts val="0"/>
              </a:spcAft>
              <a:buFont typeface="Arial" pitchFamily="34" charset="0"/>
              <a:buChar char="•"/>
            </a:pPr>
            <a:r>
              <a:rPr lang="en-US" dirty="0" smtClean="0">
                <a:solidFill>
                  <a:schemeClr val="tx1"/>
                </a:solidFill>
              </a:rPr>
              <a:t>Presentations from last summer Common Core institutes</a:t>
            </a:r>
          </a:p>
          <a:p>
            <a:pPr marL="457200" indent="-457200" algn="l" fontAlgn="auto">
              <a:spcAft>
                <a:spcPts val="0"/>
              </a:spcAft>
              <a:buFont typeface="Arial" pitchFamily="34" charset="0"/>
              <a:buChar char="•"/>
            </a:pPr>
            <a:r>
              <a:rPr lang="en-US" dirty="0" smtClean="0">
                <a:solidFill>
                  <a:schemeClr val="tx1"/>
                </a:solidFill>
              </a:rPr>
              <a:t>Videos, sample lessons, rubric examples, etc. </a:t>
            </a:r>
            <a:endParaRPr lang="en-US" dirty="0" smtClean="0">
              <a:solidFill>
                <a:schemeClr val="tx1"/>
              </a:solidFill>
            </a:endParaRPr>
          </a:p>
          <a:p>
            <a:pPr fontAlgn="auto">
              <a:spcAft>
                <a:spcPts val="0"/>
              </a:spcAft>
            </a:pPr>
            <a:endParaRPr lang="en-US" dirty="0" smtClean="0">
              <a:solidFill>
                <a:prstClr val="black">
                  <a:tint val="75000"/>
                </a:prstClr>
              </a:solidFill>
            </a:endParaRPr>
          </a:p>
        </p:txBody>
      </p:sp>
    </p:spTree>
    <p:extLst>
      <p:ext uri="{BB962C8B-B14F-4D97-AF65-F5344CB8AC3E}">
        <p14:creationId xmlns:p14="http://schemas.microsoft.com/office/powerpoint/2010/main" val="4072961859"/>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FF947AC1-330B-4D78-9DAE-2A17147F34A1}" type="slidenum">
              <a:rPr lang="en-US" smtClean="0">
                <a:solidFill>
                  <a:prstClr val="black">
                    <a:tint val="75000"/>
                  </a:prstClr>
                </a:solidFill>
              </a:rPr>
              <a:pPr/>
              <a:t>31</a:t>
            </a:fld>
            <a:endParaRPr lang="en-US">
              <a:solidFill>
                <a:prstClr val="black">
                  <a:tint val="75000"/>
                </a:prstClr>
              </a:solidFill>
            </a:endParaRPr>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304801"/>
            <a:ext cx="7620000" cy="56387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52326630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60D351CB-7B7F-4776-A39B-D1BE6EB1D4A5}" type="slidenum">
              <a:rPr lang="en-US" smtClean="0">
                <a:solidFill>
                  <a:prstClr val="black">
                    <a:tint val="75000"/>
                  </a:prstClr>
                </a:solidFill>
              </a:rPr>
              <a:pPr/>
              <a:t>32</a:t>
            </a:fld>
            <a:endParaRPr lang="en-US">
              <a:solidFill>
                <a:prstClr val="black">
                  <a:tint val="75000"/>
                </a:prstClr>
              </a:solidFill>
            </a:endParaRPr>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399" y="780568"/>
            <a:ext cx="8805961" cy="60012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5089028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60D351CB-7B7F-4776-A39B-D1BE6EB1D4A5}" type="slidenum">
              <a:rPr lang="en-US" smtClean="0">
                <a:solidFill>
                  <a:prstClr val="black">
                    <a:tint val="75000"/>
                  </a:prstClr>
                </a:solidFill>
              </a:rPr>
              <a:pPr/>
              <a:t>33</a:t>
            </a:fld>
            <a:endParaRPr lang="en-US">
              <a:solidFill>
                <a:prstClr val="black">
                  <a:tint val="75000"/>
                </a:prstClr>
              </a:solidFill>
            </a:endParaRPr>
          </a:p>
        </p:txBody>
      </p:sp>
      <p:pic>
        <p:nvPicPr>
          <p:cNvPr id="5122"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r="4627"/>
          <a:stretch/>
        </p:blipFill>
        <p:spPr bwMode="auto">
          <a:xfrm>
            <a:off x="76200" y="36394"/>
            <a:ext cx="8351116" cy="59072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53189729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FF947AC1-330B-4D78-9DAE-2A17147F34A1}" type="slidenum">
              <a:rPr lang="en-US" smtClean="0">
                <a:solidFill>
                  <a:prstClr val="black">
                    <a:tint val="75000"/>
                  </a:prstClr>
                </a:solidFill>
              </a:rPr>
              <a:pPr/>
              <a:t>34</a:t>
            </a:fld>
            <a:endParaRPr lang="en-US">
              <a:solidFill>
                <a:prstClr val="black">
                  <a:tint val="75000"/>
                </a:prstClr>
              </a:solidFill>
            </a:endParaRPr>
          </a:p>
        </p:txBody>
      </p:sp>
      <p:pic>
        <p:nvPicPr>
          <p:cNvPr id="614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b="3582"/>
          <a:stretch/>
        </p:blipFill>
        <p:spPr bwMode="auto">
          <a:xfrm>
            <a:off x="185738" y="85726"/>
            <a:ext cx="8772525" cy="54006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96772181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143000" y="3962400"/>
            <a:ext cx="7010400" cy="1752600"/>
          </a:xfrm>
        </p:spPr>
        <p:txBody>
          <a:bodyPr/>
          <a:lstStyle/>
          <a:p>
            <a:r>
              <a:rPr lang="en-US" dirty="0" smtClean="0">
                <a:solidFill>
                  <a:schemeClr val="tx1"/>
                </a:solidFill>
              </a:rPr>
              <a:t>Career and Technical Education Strand</a:t>
            </a:r>
          </a:p>
          <a:p>
            <a:endParaRPr lang="en-US" dirty="0">
              <a:solidFill>
                <a:schemeClr val="tx1"/>
              </a:solidFill>
            </a:endParaRPr>
          </a:p>
        </p:txBody>
      </p:sp>
      <p:sp>
        <p:nvSpPr>
          <p:cNvPr id="4" name="Title 1"/>
          <p:cNvSpPr>
            <a:spLocks noGrp="1"/>
          </p:cNvSpPr>
          <p:nvPr>
            <p:ph type="ctrTitle"/>
          </p:nvPr>
        </p:nvSpPr>
        <p:spPr/>
        <p:txBody>
          <a:bodyPr>
            <a:normAutofit/>
          </a:bodyPr>
          <a:lstStyle/>
          <a:p>
            <a:r>
              <a:rPr lang="en-US" dirty="0" smtClean="0"/>
              <a:t>Florida’s Common Core State Standards (CCSS) </a:t>
            </a:r>
            <a:endParaRPr lang="en-US" dirty="0"/>
          </a:p>
        </p:txBody>
      </p:sp>
      <p:sp>
        <p:nvSpPr>
          <p:cNvPr id="6" name="Slide Number Placeholder 5"/>
          <p:cNvSpPr>
            <a:spLocks noGrp="1"/>
          </p:cNvSpPr>
          <p:nvPr>
            <p:ph type="sldNum" sz="quarter" idx="12"/>
          </p:nvPr>
        </p:nvSpPr>
        <p:spPr/>
        <p:txBody>
          <a:bodyPr/>
          <a:lstStyle/>
          <a:p>
            <a:fld id="{60D351CB-7B7F-4776-A39B-D1BE6EB1D4A5}" type="slidenum">
              <a:rPr lang="en-US" smtClean="0">
                <a:solidFill>
                  <a:prstClr val="black">
                    <a:tint val="75000"/>
                  </a:prstClr>
                </a:solidFill>
              </a:rPr>
              <a:pPr/>
              <a:t>35</a:t>
            </a:fld>
            <a:endParaRPr lang="en-US">
              <a:solidFill>
                <a:prstClr val="black">
                  <a:tint val="75000"/>
                </a:prstClr>
              </a:solidFill>
            </a:endParaRP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4798" y="5257800"/>
            <a:ext cx="3629025" cy="1524000"/>
          </a:xfrm>
          <a:prstGeom prst="rect">
            <a:avLst/>
          </a:prstGeom>
        </p:spPr>
      </p:pic>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267200" y="5410200"/>
            <a:ext cx="1600200" cy="1371600"/>
          </a:xfrm>
          <a:prstGeom prst="rect">
            <a:avLst/>
          </a:prstGeom>
        </p:spPr>
      </p:pic>
      <p:pic>
        <p:nvPicPr>
          <p:cNvPr id="10" name="Picture 9" descr="C:\Users\robin.mueller\Desktop\CTELogos_Primary\4cProcess\CTELogoP_FL_4cProcess.jpg"/>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629400" y="98690"/>
            <a:ext cx="2038350" cy="739510"/>
          </a:xfrm>
          <a:prstGeom prst="rect">
            <a:avLst/>
          </a:prstGeom>
          <a:noFill/>
          <a:ln>
            <a:noFill/>
          </a:ln>
        </p:spPr>
      </p:pic>
    </p:spTree>
    <p:extLst>
      <p:ext uri="{BB962C8B-B14F-4D97-AF65-F5344CB8AC3E}">
        <p14:creationId xmlns:p14="http://schemas.microsoft.com/office/powerpoint/2010/main" val="1262148102"/>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28600"/>
            <a:ext cx="8229600" cy="1143000"/>
          </a:xfrm>
        </p:spPr>
        <p:txBody>
          <a:bodyPr/>
          <a:lstStyle/>
          <a:p>
            <a:r>
              <a:rPr lang="en-US" dirty="0" smtClean="0"/>
              <a:t>CCSS Overview</a:t>
            </a:r>
            <a:endParaRPr lang="en-US" dirty="0"/>
          </a:p>
        </p:txBody>
      </p:sp>
      <p:sp>
        <p:nvSpPr>
          <p:cNvPr id="3" name="Content Placeholder 2"/>
          <p:cNvSpPr>
            <a:spLocks noGrp="1"/>
          </p:cNvSpPr>
          <p:nvPr>
            <p:ph idx="1"/>
          </p:nvPr>
        </p:nvSpPr>
        <p:spPr>
          <a:xfrm>
            <a:off x="457200" y="1143000"/>
            <a:ext cx="8229600" cy="5105400"/>
          </a:xfrm>
        </p:spPr>
        <p:txBody>
          <a:bodyPr>
            <a:normAutofit fontScale="62500" lnSpcReduction="20000"/>
          </a:bodyPr>
          <a:lstStyle/>
          <a:p>
            <a:pPr>
              <a:buNone/>
            </a:pPr>
            <a:r>
              <a:rPr lang="en-US" b="1" dirty="0" smtClean="0"/>
              <a:t>Who? </a:t>
            </a:r>
          </a:p>
          <a:p>
            <a:pPr>
              <a:buNone/>
            </a:pPr>
            <a:r>
              <a:rPr lang="en-US" dirty="0" smtClean="0"/>
              <a:t>   • </a:t>
            </a:r>
            <a:r>
              <a:rPr lang="en-US" i="1" dirty="0" smtClean="0"/>
              <a:t>The CCSS were developed and </a:t>
            </a:r>
            <a:r>
              <a:rPr lang="en-US" b="1" i="1" dirty="0" smtClean="0"/>
              <a:t>voluntarily</a:t>
            </a:r>
            <a:r>
              <a:rPr lang="en-US" i="1" dirty="0" smtClean="0"/>
              <a:t> adopted by </a:t>
            </a:r>
            <a:r>
              <a:rPr lang="en-US" i="1" dirty="0" smtClean="0">
                <a:effectLst>
                  <a:outerShdw blurRad="38100" dist="38100" dir="2700000" algn="tl">
                    <a:srgbClr val="000000">
                      <a:alpha val="43137"/>
                    </a:srgbClr>
                  </a:outerShdw>
                </a:effectLst>
              </a:rPr>
              <a:t>forty‐five states</a:t>
            </a:r>
            <a:r>
              <a:rPr lang="en-US" i="1" dirty="0" smtClean="0"/>
              <a:t>, including the District of Columbia, four territories and the Department of Defense. </a:t>
            </a:r>
          </a:p>
          <a:p>
            <a:pPr>
              <a:buNone/>
            </a:pPr>
            <a:r>
              <a:rPr lang="en-US" b="1" dirty="0" smtClean="0"/>
              <a:t>What? </a:t>
            </a:r>
          </a:p>
          <a:p>
            <a:pPr>
              <a:buNone/>
            </a:pPr>
            <a:r>
              <a:rPr lang="en-US" dirty="0" smtClean="0"/>
              <a:t>   • </a:t>
            </a:r>
            <a:r>
              <a:rPr lang="en-US" i="1" dirty="0" smtClean="0"/>
              <a:t>The CCSS are academic </a:t>
            </a:r>
            <a:r>
              <a:rPr lang="en-US" i="1" dirty="0" smtClean="0">
                <a:effectLst>
                  <a:outerShdw blurRad="38100" dist="38100" dir="2700000" algn="tl">
                    <a:srgbClr val="000000">
                      <a:alpha val="43137"/>
                    </a:srgbClr>
                  </a:outerShdw>
                </a:effectLst>
              </a:rPr>
              <a:t>standards that define what students need to learn </a:t>
            </a:r>
            <a:r>
              <a:rPr lang="en-US" i="1" dirty="0" smtClean="0"/>
              <a:t>for English/Language Arts (K‐12), Mathematics (K‐12), and Literacy in History/Social Studies, Science and Technical Subjects (6‐12). </a:t>
            </a:r>
          </a:p>
          <a:p>
            <a:pPr>
              <a:buNone/>
            </a:pPr>
            <a:r>
              <a:rPr lang="en-US" b="1" dirty="0" smtClean="0"/>
              <a:t>When? </a:t>
            </a:r>
          </a:p>
          <a:p>
            <a:pPr>
              <a:buNone/>
            </a:pPr>
            <a:r>
              <a:rPr lang="en-US" dirty="0" smtClean="0"/>
              <a:t>   • </a:t>
            </a:r>
            <a:r>
              <a:rPr lang="en-US" i="1" dirty="0" smtClean="0"/>
              <a:t>In 2010, Florida’s State Board of Education adopted a new set of academic standards called the Common Core State Standards. These standards </a:t>
            </a:r>
            <a:r>
              <a:rPr lang="en-US" i="1" dirty="0" smtClean="0">
                <a:effectLst>
                  <a:outerShdw blurRad="38100" dist="38100" dir="2700000" algn="tl">
                    <a:srgbClr val="000000">
                      <a:alpha val="43137"/>
                    </a:srgbClr>
                  </a:outerShdw>
                </a:effectLst>
              </a:rPr>
              <a:t>will be fully implemented across K‐12 classrooms in the 2014‐15 school year.</a:t>
            </a:r>
            <a:r>
              <a:rPr lang="en-US" i="1" dirty="0" smtClean="0"/>
              <a:t> </a:t>
            </a:r>
          </a:p>
          <a:p>
            <a:pPr>
              <a:buNone/>
            </a:pPr>
            <a:r>
              <a:rPr lang="en-US" b="1" dirty="0" smtClean="0"/>
              <a:t>Why? </a:t>
            </a:r>
          </a:p>
          <a:p>
            <a:pPr>
              <a:buNone/>
            </a:pPr>
            <a:r>
              <a:rPr lang="en-US" dirty="0" smtClean="0"/>
              <a:t>   • </a:t>
            </a:r>
            <a:r>
              <a:rPr lang="en-US" i="1" dirty="0" smtClean="0"/>
              <a:t>These new standards </a:t>
            </a:r>
            <a:r>
              <a:rPr lang="en-US" i="1" dirty="0" smtClean="0">
                <a:effectLst>
                  <a:outerShdw blurRad="38100" dist="38100" dir="2700000" algn="tl">
                    <a:srgbClr val="000000">
                      <a:alpha val="43137"/>
                    </a:srgbClr>
                  </a:outerShdw>
                </a:effectLst>
              </a:rPr>
              <a:t>enhance the rigor and depth of information </a:t>
            </a:r>
            <a:r>
              <a:rPr lang="en-US" i="1" dirty="0" smtClean="0"/>
              <a:t>that students must learn in school, and focus on </a:t>
            </a:r>
            <a:r>
              <a:rPr lang="en-US" i="1" dirty="0" smtClean="0">
                <a:effectLst>
                  <a:outerShdw blurRad="38100" dist="38100" dir="2700000" algn="tl">
                    <a:srgbClr val="000000">
                      <a:alpha val="43137"/>
                    </a:srgbClr>
                  </a:outerShdw>
                </a:effectLst>
              </a:rPr>
              <a:t>preparing students with the essential knowledge and skills needed to be successful in college and careers. </a:t>
            </a:r>
          </a:p>
          <a:p>
            <a:pPr>
              <a:buNone/>
            </a:pPr>
            <a:endParaRPr lang="en-US" dirty="0"/>
          </a:p>
        </p:txBody>
      </p:sp>
      <p:sp>
        <p:nvSpPr>
          <p:cNvPr id="5" name="Slide Number Placeholder 4"/>
          <p:cNvSpPr>
            <a:spLocks noGrp="1"/>
          </p:cNvSpPr>
          <p:nvPr>
            <p:ph type="sldNum" sz="quarter" idx="12"/>
          </p:nvPr>
        </p:nvSpPr>
        <p:spPr/>
        <p:txBody>
          <a:bodyPr/>
          <a:lstStyle/>
          <a:p>
            <a:fld id="{FF947AC1-330B-4D78-9DAE-2A17147F34A1}" type="slidenum">
              <a:rPr lang="en-US" smtClean="0">
                <a:solidFill>
                  <a:prstClr val="black">
                    <a:tint val="75000"/>
                  </a:prstClr>
                </a:solidFill>
              </a:rPr>
              <a:pPr/>
              <a:t>36</a:t>
            </a:fld>
            <a:endParaRPr lang="en-US">
              <a:solidFill>
                <a:prstClr val="black">
                  <a:tint val="75000"/>
                </a:prstClr>
              </a:solidFill>
            </a:endParaRPr>
          </a:p>
        </p:txBody>
      </p:sp>
    </p:spTree>
    <p:extLst>
      <p:ext uri="{BB962C8B-B14F-4D97-AF65-F5344CB8AC3E}">
        <p14:creationId xmlns:p14="http://schemas.microsoft.com/office/powerpoint/2010/main" val="3461951034"/>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381000"/>
            <a:ext cx="8229600" cy="762000"/>
          </a:xfrm>
        </p:spPr>
        <p:txBody>
          <a:bodyPr>
            <a:normAutofit fontScale="90000"/>
          </a:bodyPr>
          <a:lstStyle/>
          <a:p>
            <a:r>
              <a:rPr lang="en-US" dirty="0" smtClean="0"/>
              <a:t>An overview… </a:t>
            </a:r>
            <a:br>
              <a:rPr lang="en-US" dirty="0" smtClean="0"/>
            </a:br>
            <a:endParaRPr lang="en-US" dirty="0"/>
          </a:p>
        </p:txBody>
      </p:sp>
      <p:sp>
        <p:nvSpPr>
          <p:cNvPr id="3" name="Content Placeholder 2"/>
          <p:cNvSpPr>
            <a:spLocks noGrp="1"/>
          </p:cNvSpPr>
          <p:nvPr>
            <p:ph idx="1"/>
          </p:nvPr>
        </p:nvSpPr>
        <p:spPr>
          <a:xfrm>
            <a:off x="381000" y="914400"/>
            <a:ext cx="8229600" cy="5181600"/>
          </a:xfrm>
        </p:spPr>
        <p:txBody>
          <a:bodyPr>
            <a:normAutofit fontScale="62500" lnSpcReduction="20000"/>
          </a:bodyPr>
          <a:lstStyle/>
          <a:p>
            <a:pPr>
              <a:buNone/>
            </a:pPr>
            <a:r>
              <a:rPr lang="en-US" b="1" i="1" dirty="0" smtClean="0"/>
              <a:t>The purpose of the CCSS… </a:t>
            </a:r>
          </a:p>
          <a:p>
            <a:r>
              <a:rPr lang="en-US" dirty="0" smtClean="0"/>
              <a:t>To </a:t>
            </a:r>
            <a:r>
              <a:rPr lang="en-US" dirty="0" smtClean="0">
                <a:effectLst>
                  <a:outerShdw blurRad="38100" dist="38100" dir="2700000" algn="tl">
                    <a:srgbClr val="000000">
                      <a:alpha val="43137"/>
                    </a:srgbClr>
                  </a:outerShdw>
                </a:effectLst>
              </a:rPr>
              <a:t>define the English language arts, literacy, and mathematical skills and knowledge</a:t>
            </a:r>
            <a:r>
              <a:rPr lang="en-US" dirty="0" smtClean="0"/>
              <a:t> </a:t>
            </a:r>
            <a:r>
              <a:rPr lang="en-US" dirty="0" smtClean="0">
                <a:effectLst>
                  <a:outerShdw blurRad="38100" dist="38100" dir="2700000" algn="tl">
                    <a:srgbClr val="000000">
                      <a:alpha val="43137"/>
                    </a:srgbClr>
                  </a:outerShdw>
                </a:effectLst>
              </a:rPr>
              <a:t>students</a:t>
            </a:r>
            <a:r>
              <a:rPr lang="en-US" dirty="0" smtClean="0"/>
              <a:t> in grades K‐12 </a:t>
            </a:r>
            <a:r>
              <a:rPr lang="en-US" dirty="0" smtClean="0">
                <a:effectLst>
                  <a:outerShdw blurRad="38100" dist="38100" dir="2700000" algn="tl">
                    <a:srgbClr val="000000">
                      <a:alpha val="43137"/>
                    </a:srgbClr>
                  </a:outerShdw>
                </a:effectLst>
              </a:rPr>
              <a:t>should achieve </a:t>
            </a:r>
            <a:r>
              <a:rPr lang="en-US" dirty="0" smtClean="0"/>
              <a:t>in order to </a:t>
            </a:r>
            <a:r>
              <a:rPr lang="en-US" u="sng" dirty="0" smtClean="0"/>
              <a:t>graduate from high school ready </a:t>
            </a:r>
            <a:r>
              <a:rPr lang="en-US" dirty="0" smtClean="0">
                <a:effectLst>
                  <a:outerShdw blurRad="38100" dist="38100" dir="2700000" algn="tl">
                    <a:srgbClr val="000000">
                      <a:alpha val="43137"/>
                    </a:srgbClr>
                  </a:outerShdw>
                </a:effectLst>
              </a:rPr>
              <a:t>to succeed in entry‐level, credit‐bearing academic college courses and workforce training programs</a:t>
            </a:r>
            <a:r>
              <a:rPr lang="en-US" dirty="0" smtClean="0"/>
              <a:t>. </a:t>
            </a:r>
          </a:p>
          <a:p>
            <a:pPr>
              <a:buNone/>
            </a:pPr>
            <a:endParaRPr lang="en-US" b="1" i="1" dirty="0" smtClean="0"/>
          </a:p>
          <a:p>
            <a:pPr>
              <a:buNone/>
            </a:pPr>
            <a:r>
              <a:rPr lang="en-US" b="1" i="1" dirty="0" smtClean="0"/>
              <a:t>Criteria for development </a:t>
            </a:r>
          </a:p>
          <a:p>
            <a:r>
              <a:rPr lang="en-US" dirty="0" smtClean="0"/>
              <a:t>Fewer, clearer, higher </a:t>
            </a:r>
          </a:p>
          <a:p>
            <a:r>
              <a:rPr lang="en-US" dirty="0" smtClean="0"/>
              <a:t>Aligned with college and work expectations </a:t>
            </a:r>
          </a:p>
          <a:p>
            <a:r>
              <a:rPr lang="en-US" dirty="0" smtClean="0"/>
              <a:t>Include rigorous content and application of knowledge </a:t>
            </a:r>
          </a:p>
          <a:p>
            <a:r>
              <a:rPr lang="en-US" dirty="0" smtClean="0"/>
              <a:t>Build on strengths of the Next Generation Sunshine State Standards </a:t>
            </a:r>
          </a:p>
          <a:p>
            <a:r>
              <a:rPr lang="en-US" dirty="0" smtClean="0"/>
              <a:t>Realistic and practical for the classroom </a:t>
            </a:r>
          </a:p>
          <a:p>
            <a:pPr>
              <a:buNone/>
            </a:pPr>
            <a:endParaRPr lang="en-US" b="1" i="1" dirty="0" smtClean="0"/>
          </a:p>
          <a:p>
            <a:pPr>
              <a:buNone/>
            </a:pPr>
            <a:r>
              <a:rPr lang="en-US" b="1" i="1" dirty="0" smtClean="0"/>
              <a:t>Benefit for students and families </a:t>
            </a:r>
          </a:p>
          <a:p>
            <a:r>
              <a:rPr lang="en-US" dirty="0" smtClean="0"/>
              <a:t>A focus on college and careers that is consistent regardless of zip code</a:t>
            </a:r>
            <a:endParaRPr lang="en-US" dirty="0"/>
          </a:p>
        </p:txBody>
      </p:sp>
      <p:sp>
        <p:nvSpPr>
          <p:cNvPr id="5" name="Slide Number Placeholder 4"/>
          <p:cNvSpPr>
            <a:spLocks noGrp="1"/>
          </p:cNvSpPr>
          <p:nvPr>
            <p:ph type="sldNum" sz="quarter" idx="12"/>
          </p:nvPr>
        </p:nvSpPr>
        <p:spPr/>
        <p:txBody>
          <a:bodyPr/>
          <a:lstStyle/>
          <a:p>
            <a:fld id="{FF947AC1-330B-4D78-9DAE-2A17147F34A1}" type="slidenum">
              <a:rPr lang="en-US" smtClean="0">
                <a:solidFill>
                  <a:prstClr val="black">
                    <a:tint val="75000"/>
                  </a:prstClr>
                </a:solidFill>
              </a:rPr>
              <a:pPr/>
              <a:t>37</a:t>
            </a:fld>
            <a:endParaRPr lang="en-US">
              <a:solidFill>
                <a:prstClr val="black">
                  <a:tint val="75000"/>
                </a:prstClr>
              </a:solidFill>
            </a:endParaRPr>
          </a:p>
        </p:txBody>
      </p:sp>
    </p:spTree>
    <p:extLst>
      <p:ext uri="{BB962C8B-B14F-4D97-AF65-F5344CB8AC3E}">
        <p14:creationId xmlns:p14="http://schemas.microsoft.com/office/powerpoint/2010/main" val="880742877"/>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457200"/>
            <a:ext cx="8229600" cy="1143000"/>
          </a:xfrm>
        </p:spPr>
        <p:txBody>
          <a:bodyPr>
            <a:normAutofit fontScale="90000"/>
          </a:bodyPr>
          <a:lstStyle/>
          <a:p>
            <a:r>
              <a:rPr lang="en-US" dirty="0" smtClean="0"/>
              <a:t>Changes in Student Expectations </a:t>
            </a:r>
            <a:br>
              <a:rPr lang="en-US" dirty="0" smtClean="0"/>
            </a:br>
            <a:endParaRPr lang="en-US" dirty="0"/>
          </a:p>
        </p:txBody>
      </p:sp>
      <p:sp>
        <p:nvSpPr>
          <p:cNvPr id="3" name="Content Placeholder 2"/>
          <p:cNvSpPr>
            <a:spLocks noGrp="1"/>
          </p:cNvSpPr>
          <p:nvPr>
            <p:ph idx="1"/>
          </p:nvPr>
        </p:nvSpPr>
        <p:spPr>
          <a:xfrm>
            <a:off x="457200" y="1371600"/>
            <a:ext cx="8229600" cy="4525963"/>
          </a:xfrm>
        </p:spPr>
        <p:txBody>
          <a:bodyPr>
            <a:normAutofit fontScale="70000" lnSpcReduction="20000"/>
          </a:bodyPr>
          <a:lstStyle/>
          <a:p>
            <a:pPr>
              <a:buNone/>
            </a:pPr>
            <a:r>
              <a:rPr lang="en-US" b="1" dirty="0" smtClean="0"/>
              <a:t>The Common Core State Standards &amp; assessment demand students</a:t>
            </a:r>
            <a:r>
              <a:rPr lang="en-US" b="1" i="1" dirty="0" smtClean="0"/>
              <a:t>… </a:t>
            </a:r>
          </a:p>
          <a:p>
            <a:r>
              <a:rPr lang="en-US" dirty="0" smtClean="0"/>
              <a:t>maintain an </a:t>
            </a:r>
            <a:r>
              <a:rPr lang="en-US" i="1" dirty="0" smtClean="0">
                <a:effectLst>
                  <a:outerShdw blurRad="38100" dist="38100" dir="2700000" algn="tl">
                    <a:srgbClr val="000000">
                      <a:alpha val="43137"/>
                    </a:srgbClr>
                  </a:outerShdw>
                </a:effectLst>
              </a:rPr>
              <a:t>increased sense of accountability </a:t>
            </a:r>
            <a:r>
              <a:rPr lang="en-US" dirty="0" smtClean="0"/>
              <a:t>toward their own learning </a:t>
            </a:r>
          </a:p>
          <a:p>
            <a:r>
              <a:rPr lang="en-US" dirty="0" smtClean="0"/>
              <a:t>develop </a:t>
            </a:r>
            <a:r>
              <a:rPr lang="en-US" dirty="0" smtClean="0">
                <a:effectLst>
                  <a:outerShdw blurRad="38100" dist="38100" dir="2700000" algn="tl">
                    <a:srgbClr val="000000">
                      <a:alpha val="43137"/>
                    </a:srgbClr>
                  </a:outerShdw>
                </a:effectLst>
              </a:rPr>
              <a:t>a concept </a:t>
            </a:r>
            <a:r>
              <a:rPr lang="en-US" i="1" dirty="0" smtClean="0">
                <a:effectLst>
                  <a:outerShdw blurRad="38100" dist="38100" dir="2700000" algn="tl">
                    <a:srgbClr val="000000">
                      <a:alpha val="43137"/>
                    </a:srgbClr>
                  </a:outerShdw>
                </a:effectLst>
              </a:rPr>
              <a:t>beyond an opinion </a:t>
            </a:r>
            <a:r>
              <a:rPr lang="en-US" i="1" dirty="0" smtClean="0"/>
              <a:t>and </a:t>
            </a:r>
            <a:r>
              <a:rPr lang="en-US" i="1" dirty="0" smtClean="0">
                <a:effectLst>
                  <a:outerShdw blurRad="38100" dist="38100" dir="2700000" algn="tl">
                    <a:srgbClr val="000000">
                      <a:alpha val="43137"/>
                    </a:srgbClr>
                  </a:outerShdw>
                </a:effectLst>
              </a:rPr>
              <a:t>move to “support and evidence” </a:t>
            </a:r>
          </a:p>
          <a:p>
            <a:r>
              <a:rPr lang="en-US" dirty="0" smtClean="0"/>
              <a:t>think in a more </a:t>
            </a:r>
            <a:r>
              <a:rPr lang="en-US" i="1" dirty="0" smtClean="0">
                <a:effectLst>
                  <a:outerShdw blurRad="38100" dist="38100" dir="2700000" algn="tl">
                    <a:srgbClr val="000000">
                      <a:alpha val="43137"/>
                    </a:srgbClr>
                  </a:outerShdw>
                </a:effectLst>
              </a:rPr>
              <a:t>conceptual, analytical and global manner </a:t>
            </a:r>
          </a:p>
          <a:p>
            <a:r>
              <a:rPr lang="en-US" dirty="0" smtClean="0"/>
              <a:t>utilize </a:t>
            </a:r>
            <a:r>
              <a:rPr lang="en-US" i="1" dirty="0" smtClean="0">
                <a:effectLst>
                  <a:outerShdw blurRad="38100" dist="38100" dir="2700000" algn="tl">
                    <a:srgbClr val="000000">
                      <a:alpha val="43137"/>
                    </a:srgbClr>
                  </a:outerShdw>
                </a:effectLst>
              </a:rPr>
              <a:t>higher‐order, critical thinking skills </a:t>
            </a:r>
          </a:p>
          <a:p>
            <a:r>
              <a:rPr lang="en-US" dirty="0" smtClean="0"/>
              <a:t>shift from mere memorization of terms to a </a:t>
            </a:r>
            <a:r>
              <a:rPr lang="en-US" i="1" dirty="0" smtClean="0">
                <a:effectLst>
                  <a:outerShdw blurRad="38100" dist="38100" dir="2700000" algn="tl">
                    <a:srgbClr val="000000">
                      <a:alpha val="43137"/>
                    </a:srgbClr>
                  </a:outerShdw>
                </a:effectLst>
              </a:rPr>
              <a:t>deep understanding of meaning </a:t>
            </a:r>
          </a:p>
          <a:p>
            <a:r>
              <a:rPr lang="en-US" i="1" dirty="0" smtClean="0">
                <a:effectLst>
                  <a:outerShdw blurRad="38100" dist="38100" dir="2700000" algn="tl">
                    <a:srgbClr val="000000">
                      <a:alpha val="43137"/>
                    </a:srgbClr>
                  </a:outerShdw>
                </a:effectLst>
              </a:rPr>
              <a:t>transfer skills </a:t>
            </a:r>
            <a:r>
              <a:rPr lang="en-US" dirty="0" smtClean="0"/>
              <a:t>to new experiences </a:t>
            </a:r>
          </a:p>
          <a:p>
            <a:r>
              <a:rPr lang="en-US" dirty="0" smtClean="0"/>
              <a:t>operate in a more student‐centered environment with built in </a:t>
            </a:r>
            <a:r>
              <a:rPr lang="en-US" i="1" dirty="0" smtClean="0">
                <a:effectLst>
                  <a:outerShdw blurRad="38100" dist="38100" dir="2700000" algn="tl">
                    <a:srgbClr val="000000">
                      <a:alpha val="43137"/>
                    </a:srgbClr>
                  </a:outerShdw>
                </a:effectLst>
              </a:rPr>
              <a:t>peer collaboration</a:t>
            </a:r>
            <a:endParaRPr lang="en-US" dirty="0">
              <a:effectLst>
                <a:outerShdw blurRad="38100" dist="38100" dir="2700000" algn="tl">
                  <a:srgbClr val="000000">
                    <a:alpha val="43137"/>
                  </a:srgbClr>
                </a:outerShdw>
              </a:effectLst>
            </a:endParaRPr>
          </a:p>
        </p:txBody>
      </p:sp>
      <p:sp>
        <p:nvSpPr>
          <p:cNvPr id="5" name="Slide Number Placeholder 4"/>
          <p:cNvSpPr>
            <a:spLocks noGrp="1"/>
          </p:cNvSpPr>
          <p:nvPr>
            <p:ph type="sldNum" sz="quarter" idx="12"/>
          </p:nvPr>
        </p:nvSpPr>
        <p:spPr/>
        <p:txBody>
          <a:bodyPr/>
          <a:lstStyle/>
          <a:p>
            <a:fld id="{FF947AC1-330B-4D78-9DAE-2A17147F34A1}" type="slidenum">
              <a:rPr lang="en-US" smtClean="0">
                <a:solidFill>
                  <a:prstClr val="black">
                    <a:tint val="75000"/>
                  </a:prstClr>
                </a:solidFill>
              </a:rPr>
              <a:pPr/>
              <a:t>38</a:t>
            </a:fld>
            <a:endParaRPr lang="en-US">
              <a:solidFill>
                <a:prstClr val="black">
                  <a:tint val="75000"/>
                </a:prstClr>
              </a:solidFill>
            </a:endParaRPr>
          </a:p>
        </p:txBody>
      </p:sp>
    </p:spTree>
    <p:extLst>
      <p:ext uri="{BB962C8B-B14F-4D97-AF65-F5344CB8AC3E}">
        <p14:creationId xmlns:p14="http://schemas.microsoft.com/office/powerpoint/2010/main" val="4211796823"/>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1143000"/>
          </a:xfrm>
        </p:spPr>
        <p:txBody>
          <a:bodyPr>
            <a:normAutofit fontScale="90000"/>
          </a:bodyPr>
          <a:lstStyle/>
          <a:p>
            <a:r>
              <a:rPr lang="en-US" dirty="0" smtClean="0"/>
              <a:t>Changes to Instruction </a:t>
            </a:r>
            <a:br>
              <a:rPr lang="en-US" dirty="0" smtClean="0"/>
            </a:br>
            <a:endParaRPr lang="en-US" dirty="0"/>
          </a:p>
        </p:txBody>
      </p:sp>
      <p:sp>
        <p:nvSpPr>
          <p:cNvPr id="3" name="Content Placeholder 2"/>
          <p:cNvSpPr>
            <a:spLocks noGrp="1"/>
          </p:cNvSpPr>
          <p:nvPr>
            <p:ph idx="1"/>
          </p:nvPr>
        </p:nvSpPr>
        <p:spPr>
          <a:xfrm>
            <a:off x="457200" y="1219200"/>
            <a:ext cx="8229600" cy="4525963"/>
          </a:xfrm>
        </p:spPr>
        <p:txBody>
          <a:bodyPr>
            <a:normAutofit/>
          </a:bodyPr>
          <a:lstStyle/>
          <a:p>
            <a:pPr>
              <a:buNone/>
            </a:pPr>
            <a:r>
              <a:rPr lang="en-US" sz="2400" b="1" dirty="0" smtClean="0"/>
              <a:t>The Common Core State Standards require teachers to… </a:t>
            </a:r>
          </a:p>
          <a:p>
            <a:r>
              <a:rPr lang="en-US" sz="2400" dirty="0" smtClean="0"/>
              <a:t>increase </a:t>
            </a:r>
            <a:r>
              <a:rPr lang="en-US" sz="2400" i="1" dirty="0" smtClean="0">
                <a:effectLst>
                  <a:outerShdw blurRad="38100" dist="38100" dir="2700000" algn="tl">
                    <a:srgbClr val="000000">
                      <a:alpha val="43137"/>
                    </a:srgbClr>
                  </a:outerShdw>
                </a:effectLst>
              </a:rPr>
              <a:t>rigor</a:t>
            </a:r>
            <a:r>
              <a:rPr lang="en-US" sz="2400" dirty="0" smtClean="0"/>
              <a:t> </a:t>
            </a:r>
          </a:p>
          <a:p>
            <a:r>
              <a:rPr lang="en-US" sz="2400" dirty="0" smtClean="0"/>
              <a:t>serve as </a:t>
            </a:r>
            <a:r>
              <a:rPr lang="en-US" sz="2400" i="1" dirty="0" smtClean="0">
                <a:effectLst>
                  <a:outerShdw blurRad="38100" dist="38100" dir="2700000" algn="tl">
                    <a:srgbClr val="000000">
                      <a:alpha val="43137"/>
                    </a:srgbClr>
                  </a:outerShdw>
                </a:effectLst>
              </a:rPr>
              <a:t>facilitators of learning for all students </a:t>
            </a:r>
          </a:p>
          <a:p>
            <a:r>
              <a:rPr lang="en-US" sz="2400" dirty="0" smtClean="0"/>
              <a:t>provide </a:t>
            </a:r>
            <a:r>
              <a:rPr lang="en-US" sz="2400" i="1" dirty="0" smtClean="0">
                <a:effectLst>
                  <a:outerShdw blurRad="38100" dist="38100" dir="2700000" algn="tl">
                    <a:srgbClr val="000000">
                      <a:alpha val="43137"/>
                    </a:srgbClr>
                  </a:outerShdw>
                </a:effectLst>
              </a:rPr>
              <a:t>guided practice</a:t>
            </a:r>
            <a:r>
              <a:rPr lang="en-US" sz="2400" i="1" dirty="0" smtClean="0"/>
              <a:t>, </a:t>
            </a:r>
            <a:r>
              <a:rPr lang="en-US" sz="2400" dirty="0" smtClean="0"/>
              <a:t>followed by the </a:t>
            </a:r>
            <a:r>
              <a:rPr lang="en-US" sz="2400" i="1" dirty="0" smtClean="0">
                <a:effectLst>
                  <a:outerShdw blurRad="38100" dist="38100" dir="2700000" algn="tl">
                    <a:srgbClr val="000000">
                      <a:alpha val="43137"/>
                    </a:srgbClr>
                  </a:outerShdw>
                </a:effectLst>
              </a:rPr>
              <a:t>necessary support</a:t>
            </a:r>
            <a:r>
              <a:rPr lang="en-US" sz="2400" dirty="0" smtClean="0"/>
              <a:t>, as </a:t>
            </a:r>
            <a:r>
              <a:rPr lang="en-US" sz="2400" i="1" dirty="0" smtClean="0">
                <a:effectLst>
                  <a:outerShdw blurRad="38100" dist="38100" dir="2700000" algn="tl">
                    <a:srgbClr val="000000">
                      <a:alpha val="43137"/>
                    </a:srgbClr>
                  </a:outerShdw>
                </a:effectLst>
              </a:rPr>
              <a:t>students take on more independence </a:t>
            </a:r>
            <a:r>
              <a:rPr lang="en-US" sz="2400" dirty="0" smtClean="0"/>
              <a:t>with tasks </a:t>
            </a:r>
          </a:p>
          <a:p>
            <a:r>
              <a:rPr lang="en-US" sz="2400" i="1" dirty="0" smtClean="0">
                <a:effectLst>
                  <a:outerShdw blurRad="38100" dist="38100" dir="2700000" algn="tl">
                    <a:srgbClr val="000000">
                      <a:alpha val="43137"/>
                    </a:srgbClr>
                  </a:outerShdw>
                </a:effectLst>
              </a:rPr>
              <a:t>share the ownership </a:t>
            </a:r>
            <a:r>
              <a:rPr lang="en-US" sz="2400" dirty="0" smtClean="0"/>
              <a:t>for text understanding in </a:t>
            </a:r>
            <a:r>
              <a:rPr lang="en-US" sz="2400" i="1" dirty="0" smtClean="0">
                <a:effectLst>
                  <a:outerShdw blurRad="38100" dist="38100" dir="2700000" algn="tl">
                    <a:srgbClr val="000000">
                      <a:alpha val="43137"/>
                    </a:srgbClr>
                  </a:outerShdw>
                </a:effectLst>
              </a:rPr>
              <a:t>all content areas</a:t>
            </a:r>
            <a:r>
              <a:rPr lang="en-US" sz="2400" i="1" u="sng" dirty="0" smtClean="0"/>
              <a:t> </a:t>
            </a:r>
          </a:p>
          <a:p>
            <a:r>
              <a:rPr lang="en-US" sz="2400" dirty="0" smtClean="0"/>
              <a:t>find</a:t>
            </a:r>
            <a:r>
              <a:rPr lang="en-US" sz="2400" i="1" dirty="0" smtClean="0"/>
              <a:t> </a:t>
            </a:r>
            <a:r>
              <a:rPr lang="en-US" sz="2400" i="1" dirty="0" smtClean="0">
                <a:effectLst>
                  <a:outerShdw blurRad="38100" dist="38100" dir="2700000" algn="tl">
                    <a:srgbClr val="000000">
                      <a:alpha val="43137"/>
                    </a:srgbClr>
                  </a:outerShdw>
                </a:effectLst>
              </a:rPr>
              <a:t>new ways of teaching critical thinking skills </a:t>
            </a:r>
          </a:p>
          <a:p>
            <a:endParaRPr lang="en-US" dirty="0"/>
          </a:p>
        </p:txBody>
      </p:sp>
      <p:sp>
        <p:nvSpPr>
          <p:cNvPr id="5" name="Slide Number Placeholder 4"/>
          <p:cNvSpPr>
            <a:spLocks noGrp="1"/>
          </p:cNvSpPr>
          <p:nvPr>
            <p:ph type="sldNum" sz="quarter" idx="12"/>
          </p:nvPr>
        </p:nvSpPr>
        <p:spPr/>
        <p:txBody>
          <a:bodyPr/>
          <a:lstStyle/>
          <a:p>
            <a:fld id="{FF947AC1-330B-4D78-9DAE-2A17147F34A1}" type="slidenum">
              <a:rPr lang="en-US" smtClean="0">
                <a:solidFill>
                  <a:prstClr val="black">
                    <a:tint val="75000"/>
                  </a:prstClr>
                </a:solidFill>
              </a:rPr>
              <a:pPr/>
              <a:t>39</a:t>
            </a:fld>
            <a:endParaRPr lang="en-US">
              <a:solidFill>
                <a:prstClr val="black">
                  <a:tint val="75000"/>
                </a:prstClr>
              </a:solidFill>
            </a:endParaRPr>
          </a:p>
        </p:txBody>
      </p:sp>
    </p:spTree>
    <p:extLst>
      <p:ext uri="{BB962C8B-B14F-4D97-AF65-F5344CB8AC3E}">
        <p14:creationId xmlns:p14="http://schemas.microsoft.com/office/powerpoint/2010/main" val="301406222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dirty="0" smtClean="0"/>
              <a:t>Division of Academics, Accountability &amp; School Improvement </a:t>
            </a:r>
            <a:endParaRPr lang="en-US" dirty="0"/>
          </a:p>
        </p:txBody>
      </p:sp>
      <p:sp>
        <p:nvSpPr>
          <p:cNvPr id="3" name="Subtitle 2"/>
          <p:cNvSpPr>
            <a:spLocks noGrp="1"/>
          </p:cNvSpPr>
          <p:nvPr>
            <p:ph type="subTitle" idx="1"/>
          </p:nvPr>
        </p:nvSpPr>
        <p:spPr>
          <a:xfrm>
            <a:off x="533400" y="3505200"/>
            <a:ext cx="8077200" cy="1219200"/>
          </a:xfrm>
        </p:spPr>
        <p:txBody>
          <a:bodyPr/>
          <a:lstStyle/>
          <a:p>
            <a:r>
              <a:rPr lang="en-US" dirty="0" smtClean="0"/>
              <a:t>Science, Technology, Engineering and Mathematics (STEM)</a:t>
            </a:r>
          </a:p>
        </p:txBody>
      </p:sp>
    </p:spTree>
    <p:extLst>
      <p:ext uri="{BB962C8B-B14F-4D97-AF65-F5344CB8AC3E}">
        <p14:creationId xmlns:p14="http://schemas.microsoft.com/office/powerpoint/2010/main" val="209424900"/>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0" y="1143000"/>
            <a:ext cx="8305800" cy="4800600"/>
          </a:xfrm>
        </p:spPr>
        <p:txBody>
          <a:bodyPr>
            <a:normAutofit/>
          </a:bodyPr>
          <a:lstStyle/>
          <a:p>
            <a:pPr algn="ctr">
              <a:buNone/>
            </a:pPr>
            <a:r>
              <a:rPr lang="en-US" sz="3200" dirty="0" smtClean="0"/>
              <a:t>The Common Core State Standards represent an </a:t>
            </a:r>
            <a:r>
              <a:rPr lang="en-US" sz="3200" b="1" dirty="0" smtClean="0"/>
              <a:t>informed consensus </a:t>
            </a:r>
            <a:r>
              <a:rPr lang="en-US" sz="3200" dirty="0" smtClean="0">
                <a:effectLst>
                  <a:outerShdw blurRad="38100" dist="38100" dir="2700000" algn="tl">
                    <a:srgbClr val="000000">
                      <a:alpha val="43137"/>
                    </a:srgbClr>
                  </a:outerShdw>
                </a:effectLst>
              </a:rPr>
              <a:t>on how best to prepare this country’s young people for college and careers</a:t>
            </a:r>
            <a:r>
              <a:rPr lang="en-US" sz="3200" dirty="0" smtClean="0"/>
              <a:t>. </a:t>
            </a:r>
            <a:endParaRPr lang="en-US" sz="3200" dirty="0" smtClean="0"/>
          </a:p>
          <a:p>
            <a:pPr algn="ctr">
              <a:buNone/>
            </a:pPr>
            <a:r>
              <a:rPr lang="en-US" sz="3200" dirty="0" smtClean="0"/>
              <a:t>The </a:t>
            </a:r>
            <a:r>
              <a:rPr lang="en-US" sz="3200" dirty="0" smtClean="0"/>
              <a:t>standards </a:t>
            </a:r>
            <a:r>
              <a:rPr lang="en-US" sz="3200" b="1" u="sng" dirty="0" smtClean="0"/>
              <a:t>describe</a:t>
            </a:r>
            <a:r>
              <a:rPr lang="en-US" sz="3200" u="sng" dirty="0" smtClean="0"/>
              <a:t> </a:t>
            </a:r>
            <a:r>
              <a:rPr lang="en-US" sz="4400" b="1" i="1" dirty="0" smtClean="0">
                <a:solidFill>
                  <a:schemeClr val="tx2"/>
                </a:solidFill>
              </a:rPr>
              <a:t>the what</a:t>
            </a:r>
            <a:r>
              <a:rPr lang="en-US" b="1" i="1" dirty="0" smtClean="0"/>
              <a:t> </a:t>
            </a:r>
            <a:r>
              <a:rPr lang="en-US" sz="3200" u="sng" dirty="0" smtClean="0"/>
              <a:t>that students need to learn</a:t>
            </a:r>
            <a:r>
              <a:rPr lang="en-US" sz="3200" dirty="0" smtClean="0"/>
              <a:t>; however, they </a:t>
            </a:r>
            <a:r>
              <a:rPr lang="en-US" sz="3200" b="1" i="1" u="sng" dirty="0" smtClean="0"/>
              <a:t>do not </a:t>
            </a:r>
            <a:r>
              <a:rPr lang="en-US" sz="3200" i="1" u="sng" dirty="0" smtClean="0"/>
              <a:t>spell out</a:t>
            </a:r>
            <a:r>
              <a:rPr lang="en-US" sz="3200" u="sng" dirty="0" smtClean="0"/>
              <a:t> </a:t>
            </a:r>
            <a:r>
              <a:rPr lang="en-US" i="1" dirty="0" smtClean="0"/>
              <a:t> </a:t>
            </a:r>
            <a:r>
              <a:rPr lang="en-US" sz="4800" b="1" i="1" dirty="0" smtClean="0">
                <a:solidFill>
                  <a:schemeClr val="tx2"/>
                </a:solidFill>
              </a:rPr>
              <a:t>the how</a:t>
            </a:r>
            <a:r>
              <a:rPr lang="en-US" sz="3200" b="1" i="1" dirty="0" smtClean="0"/>
              <a:t> </a:t>
            </a:r>
            <a:r>
              <a:rPr lang="en-US" sz="3200" i="1" u="sng" dirty="0" smtClean="0"/>
              <a:t>for teachers</a:t>
            </a:r>
            <a:r>
              <a:rPr lang="en-US" sz="3200" i="1" dirty="0" smtClean="0"/>
              <a:t>.</a:t>
            </a:r>
            <a:endParaRPr lang="en-US" sz="3200" dirty="0"/>
          </a:p>
        </p:txBody>
      </p:sp>
      <p:sp>
        <p:nvSpPr>
          <p:cNvPr id="5" name="Slide Number Placeholder 4"/>
          <p:cNvSpPr>
            <a:spLocks noGrp="1"/>
          </p:cNvSpPr>
          <p:nvPr>
            <p:ph type="sldNum" sz="quarter" idx="12"/>
          </p:nvPr>
        </p:nvSpPr>
        <p:spPr/>
        <p:txBody>
          <a:bodyPr/>
          <a:lstStyle/>
          <a:p>
            <a:fld id="{FF947AC1-330B-4D78-9DAE-2A17147F34A1}" type="slidenum">
              <a:rPr lang="en-US" smtClean="0">
                <a:solidFill>
                  <a:prstClr val="black">
                    <a:tint val="75000"/>
                  </a:prstClr>
                </a:solidFill>
              </a:rPr>
              <a:pPr/>
              <a:t>40</a:t>
            </a:fld>
            <a:endParaRPr lang="en-US">
              <a:solidFill>
                <a:prstClr val="black">
                  <a:tint val="75000"/>
                </a:prstClr>
              </a:solidFill>
            </a:endParaRPr>
          </a:p>
        </p:txBody>
      </p:sp>
    </p:spTree>
    <p:extLst>
      <p:ext uri="{BB962C8B-B14F-4D97-AF65-F5344CB8AC3E}">
        <p14:creationId xmlns:p14="http://schemas.microsoft.com/office/powerpoint/2010/main" val="4181616190"/>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able 5"/>
          <p:cNvGraphicFramePr>
            <a:graphicFrameLocks noGrp="1"/>
          </p:cNvGraphicFramePr>
          <p:nvPr/>
        </p:nvGraphicFramePr>
        <p:xfrm>
          <a:off x="304800" y="1371600"/>
          <a:ext cx="4191000" cy="3502853"/>
        </p:xfrm>
        <a:graphic>
          <a:graphicData uri="http://schemas.openxmlformats.org/drawingml/2006/table">
            <a:tbl>
              <a:tblPr firstRow="1" bandRow="1">
                <a:tableStyleId>{5C22544A-7EE6-4342-B048-85BDC9FD1C3A}</a:tableStyleId>
              </a:tblPr>
              <a:tblGrid>
                <a:gridCol w="4191000"/>
              </a:tblGrid>
              <a:tr h="413827">
                <a:tc>
                  <a:txBody>
                    <a:bodyPr/>
                    <a:lstStyle/>
                    <a:p>
                      <a:r>
                        <a:rPr lang="en-US" b="1" dirty="0" smtClean="0"/>
                        <a:t>MATHEMATICS</a:t>
                      </a:r>
                      <a:endParaRPr lang="en-US" dirty="0"/>
                    </a:p>
                  </a:txBody>
                  <a:tcPr/>
                </a:tc>
              </a:tr>
              <a:tr h="714276">
                <a:tc>
                  <a:txBody>
                    <a:bodyPr/>
                    <a:lstStyle/>
                    <a:p>
                      <a:r>
                        <a:rPr lang="en-US" b="1" dirty="0" smtClean="0"/>
                        <a:t>Focus: </a:t>
                      </a:r>
                      <a:r>
                        <a:rPr lang="en-US" b="0" dirty="0" smtClean="0"/>
                        <a:t>Focus strongly where the standards focus </a:t>
                      </a:r>
                      <a:endParaRPr lang="en-US" b="0" dirty="0"/>
                    </a:p>
                  </a:txBody>
                  <a:tcPr/>
                </a:tc>
              </a:tr>
              <a:tr h="714276">
                <a:tc>
                  <a:txBody>
                    <a:bodyPr/>
                    <a:lstStyle/>
                    <a:p>
                      <a:r>
                        <a:rPr lang="en-US" b="1" dirty="0" smtClean="0"/>
                        <a:t>Coherence: </a:t>
                      </a:r>
                      <a:r>
                        <a:rPr lang="en-US" b="0" dirty="0" smtClean="0"/>
                        <a:t>Think across grades, and link to major topics </a:t>
                      </a:r>
                      <a:endParaRPr lang="en-US" b="0" dirty="0"/>
                    </a:p>
                  </a:txBody>
                  <a:tcPr/>
                </a:tc>
              </a:tr>
              <a:tr h="1020394">
                <a:tc>
                  <a:txBody>
                    <a:bodyPr/>
                    <a:lstStyle/>
                    <a:p>
                      <a:r>
                        <a:rPr lang="en-US" b="1" dirty="0" smtClean="0"/>
                        <a:t>Rigor: </a:t>
                      </a:r>
                      <a:r>
                        <a:rPr lang="en-US" b="0" dirty="0" smtClean="0"/>
                        <a:t>In major topics, pursue </a:t>
                      </a:r>
                      <a:r>
                        <a:rPr lang="en-US" b="0" i="1" dirty="0" smtClean="0"/>
                        <a:t>conceptual understanding, procedural skill and fluency, and application</a:t>
                      </a:r>
                      <a:endParaRPr lang="en-US" b="0" dirty="0"/>
                    </a:p>
                  </a:txBody>
                  <a:tcPr/>
                </a:tc>
              </a:tr>
              <a:tr h="413827">
                <a:tc>
                  <a:txBody>
                    <a:bodyPr/>
                    <a:lstStyle/>
                    <a:p>
                      <a:r>
                        <a:rPr lang="en-US" b="1" i="1" dirty="0" smtClean="0"/>
                        <a:t>NEW: Standards for Mathematical Practice </a:t>
                      </a:r>
                      <a:endParaRPr lang="en-US" dirty="0"/>
                    </a:p>
                  </a:txBody>
                  <a:tcPr/>
                </a:tc>
              </a:tr>
            </a:tbl>
          </a:graphicData>
        </a:graphic>
      </p:graphicFrame>
      <p:graphicFrame>
        <p:nvGraphicFramePr>
          <p:cNvPr id="7" name="Table 6"/>
          <p:cNvGraphicFramePr>
            <a:graphicFrameLocks noGrp="1"/>
          </p:cNvGraphicFramePr>
          <p:nvPr/>
        </p:nvGraphicFramePr>
        <p:xfrm>
          <a:off x="4876800" y="1371600"/>
          <a:ext cx="3886200" cy="3505200"/>
        </p:xfrm>
        <a:graphic>
          <a:graphicData uri="http://schemas.openxmlformats.org/drawingml/2006/table">
            <a:tbl>
              <a:tblPr firstRow="1" bandRow="1">
                <a:tableStyleId>{5C22544A-7EE6-4342-B048-85BDC9FD1C3A}</a:tableStyleId>
              </a:tblPr>
              <a:tblGrid>
                <a:gridCol w="3886200"/>
              </a:tblGrid>
              <a:tr h="405515">
                <a:tc>
                  <a:txBody>
                    <a:bodyPr/>
                    <a:lstStyle/>
                    <a:p>
                      <a:r>
                        <a:rPr lang="en-US" b="1" i="0" dirty="0" smtClean="0"/>
                        <a:t>ENGLISH LANGUAGE ARTS/LITERACY </a:t>
                      </a:r>
                      <a:endParaRPr lang="en-US" i="0" dirty="0"/>
                    </a:p>
                  </a:txBody>
                  <a:tcPr/>
                </a:tc>
              </a:tr>
              <a:tr h="699929">
                <a:tc>
                  <a:txBody>
                    <a:bodyPr/>
                    <a:lstStyle/>
                    <a:p>
                      <a:r>
                        <a:rPr lang="en-US" b="0" i="0" dirty="0" smtClean="0"/>
                        <a:t>Building knowledge through content‐rich nonfiction</a:t>
                      </a:r>
                      <a:endParaRPr lang="en-US" b="0" i="0" dirty="0"/>
                    </a:p>
                  </a:txBody>
                  <a:tcPr/>
                </a:tc>
              </a:tr>
              <a:tr h="999898">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0" i="0" dirty="0" smtClean="0"/>
                        <a:t>Reading, writing, and speaking</a:t>
                      </a:r>
                    </a:p>
                    <a:p>
                      <a:r>
                        <a:rPr lang="en-US" b="0" i="0" dirty="0" smtClean="0"/>
                        <a:t>grounded in </a:t>
                      </a:r>
                      <a:r>
                        <a:rPr lang="en-US" b="0" i="1" dirty="0" smtClean="0"/>
                        <a:t>evidence from text</a:t>
                      </a:r>
                      <a:r>
                        <a:rPr lang="en-US" b="0" i="0" dirty="0" smtClean="0"/>
                        <a:t>, both literary and informational </a:t>
                      </a:r>
                      <a:endParaRPr lang="en-US" b="0" i="0" dirty="0"/>
                    </a:p>
                  </a:txBody>
                  <a:tcPr/>
                </a:tc>
              </a:tr>
              <a:tr h="699929">
                <a:tc>
                  <a:txBody>
                    <a:bodyPr/>
                    <a:lstStyle/>
                    <a:p>
                      <a:r>
                        <a:rPr lang="en-US" b="0" i="0" dirty="0" smtClean="0"/>
                        <a:t>Regular practice with complex text and its academic language </a:t>
                      </a:r>
                      <a:endParaRPr lang="en-US" b="0" i="0" dirty="0"/>
                    </a:p>
                  </a:txBody>
                  <a:tcPr/>
                </a:tc>
              </a:tr>
              <a:tr h="699929">
                <a:tc>
                  <a:txBody>
                    <a:bodyPr/>
                    <a:lstStyle/>
                    <a:p>
                      <a:r>
                        <a:rPr lang="en-US" b="1" i="1" dirty="0" smtClean="0"/>
                        <a:t>NEW: </a:t>
                      </a:r>
                      <a:r>
                        <a:rPr lang="en-US" b="1" i="0" dirty="0" smtClean="0"/>
                        <a:t>Literacy standards for history, science and technical subjects</a:t>
                      </a:r>
                      <a:endParaRPr lang="en-US" dirty="0"/>
                    </a:p>
                  </a:txBody>
                  <a:tcPr/>
                </a:tc>
              </a:tr>
            </a:tbl>
          </a:graphicData>
        </a:graphic>
      </p:graphicFrame>
      <p:sp>
        <p:nvSpPr>
          <p:cNvPr id="8" name="Title 1"/>
          <p:cNvSpPr txBox="1">
            <a:spLocks/>
          </p:cNvSpPr>
          <p:nvPr/>
        </p:nvSpPr>
        <p:spPr>
          <a:xfrm>
            <a:off x="381000" y="457200"/>
            <a:ext cx="8229600" cy="1143000"/>
          </a:xfrm>
          <a:prstGeom prst="rect">
            <a:avLst/>
          </a:prstGeom>
        </p:spPr>
        <p:txBody>
          <a:bodyPr/>
          <a:lstStyle/>
          <a:p>
            <a:pPr algn="ctr" fontAlgn="auto">
              <a:spcAft>
                <a:spcPts val="0"/>
              </a:spcAft>
              <a:defRPr/>
            </a:pPr>
            <a:r>
              <a:rPr lang="en-US" sz="4400" dirty="0" smtClean="0">
                <a:solidFill>
                  <a:prstClr val="black"/>
                </a:solidFill>
                <a:latin typeface="Calibri"/>
                <a:cs typeface="+mn-cs"/>
              </a:rPr>
              <a:t>A Closer Look </a:t>
            </a:r>
            <a:endParaRPr lang="en-US" sz="4400" dirty="0">
              <a:solidFill>
                <a:prstClr val="black"/>
              </a:solidFill>
              <a:latin typeface="Calibri"/>
              <a:cs typeface="+mn-cs"/>
            </a:endParaRPr>
          </a:p>
        </p:txBody>
      </p:sp>
      <p:sp>
        <p:nvSpPr>
          <p:cNvPr id="9" name="TextBox 8"/>
          <p:cNvSpPr txBox="1"/>
          <p:nvPr/>
        </p:nvSpPr>
        <p:spPr>
          <a:xfrm>
            <a:off x="2286000" y="5410200"/>
            <a:ext cx="4876800" cy="369332"/>
          </a:xfrm>
          <a:prstGeom prst="rect">
            <a:avLst/>
          </a:prstGeom>
          <a:noFill/>
        </p:spPr>
        <p:txBody>
          <a:bodyPr wrap="square" rtlCol="0">
            <a:spAutoFit/>
          </a:bodyPr>
          <a:lstStyle/>
          <a:p>
            <a:pPr fontAlgn="auto">
              <a:spcBef>
                <a:spcPts val="0"/>
              </a:spcBef>
              <a:spcAft>
                <a:spcPts val="0"/>
              </a:spcAft>
            </a:pPr>
            <a:r>
              <a:rPr lang="en-US" b="1" i="1" dirty="0" smtClean="0">
                <a:solidFill>
                  <a:prstClr val="black"/>
                </a:solidFill>
                <a:latin typeface="Calibri"/>
                <a:cs typeface="+mn-cs"/>
              </a:rPr>
              <a:t>ANCHORED IN COLLEGE AND CAREER READINESS</a:t>
            </a:r>
            <a:endParaRPr lang="en-US" dirty="0">
              <a:solidFill>
                <a:prstClr val="black"/>
              </a:solidFill>
              <a:latin typeface="Calibri"/>
              <a:cs typeface="+mn-cs"/>
            </a:endParaRPr>
          </a:p>
        </p:txBody>
      </p:sp>
      <p:sp>
        <p:nvSpPr>
          <p:cNvPr id="10" name="Left Arrow 9"/>
          <p:cNvSpPr/>
          <p:nvPr/>
        </p:nvSpPr>
        <p:spPr>
          <a:xfrm>
            <a:off x="1295400" y="5486400"/>
            <a:ext cx="990600" cy="228600"/>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a:solidFill>
                <a:prstClr val="white"/>
              </a:solidFill>
            </a:endParaRPr>
          </a:p>
        </p:txBody>
      </p:sp>
      <p:sp>
        <p:nvSpPr>
          <p:cNvPr id="11" name="Right Arrow 10"/>
          <p:cNvSpPr/>
          <p:nvPr/>
        </p:nvSpPr>
        <p:spPr>
          <a:xfrm>
            <a:off x="7086600" y="5486400"/>
            <a:ext cx="914400" cy="2286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a:solidFill>
                <a:prstClr val="white"/>
              </a:solidFill>
            </a:endParaRPr>
          </a:p>
        </p:txBody>
      </p:sp>
      <p:sp>
        <p:nvSpPr>
          <p:cNvPr id="12" name="Slide Number Placeholder 11"/>
          <p:cNvSpPr>
            <a:spLocks noGrp="1"/>
          </p:cNvSpPr>
          <p:nvPr>
            <p:ph type="sldNum" sz="quarter" idx="12"/>
          </p:nvPr>
        </p:nvSpPr>
        <p:spPr/>
        <p:txBody>
          <a:bodyPr/>
          <a:lstStyle/>
          <a:p>
            <a:fld id="{FF947AC1-330B-4D78-9DAE-2A17147F34A1}" type="slidenum">
              <a:rPr lang="en-US" smtClean="0">
                <a:solidFill>
                  <a:prstClr val="black">
                    <a:tint val="75000"/>
                  </a:prstClr>
                </a:solidFill>
              </a:rPr>
              <a:pPr/>
              <a:t>41</a:t>
            </a:fld>
            <a:endParaRPr lang="en-US">
              <a:solidFill>
                <a:prstClr val="black">
                  <a:tint val="75000"/>
                </a:prstClr>
              </a:solidFill>
            </a:endParaRPr>
          </a:p>
        </p:txBody>
      </p:sp>
    </p:spTree>
    <p:extLst>
      <p:ext uri="{BB962C8B-B14F-4D97-AF65-F5344CB8AC3E}">
        <p14:creationId xmlns:p14="http://schemas.microsoft.com/office/powerpoint/2010/main" val="954166084"/>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304800" y="228600"/>
            <a:ext cx="8229600" cy="1143000"/>
          </a:xfrm>
        </p:spPr>
        <p:txBody>
          <a:bodyPr>
            <a:normAutofit/>
          </a:bodyPr>
          <a:lstStyle/>
          <a:p>
            <a:pPr algn="l"/>
            <a:r>
              <a:rPr lang="en-US" sz="4000" dirty="0" smtClean="0"/>
              <a:t>Florida’s CCSS Implementation Plan</a:t>
            </a:r>
            <a:endParaRPr lang="en-US" sz="4000" dirty="0"/>
          </a:p>
        </p:txBody>
      </p:sp>
      <p:grpSp>
        <p:nvGrpSpPr>
          <p:cNvPr id="2" name="Group 4"/>
          <p:cNvGrpSpPr/>
          <p:nvPr/>
        </p:nvGrpSpPr>
        <p:grpSpPr>
          <a:xfrm>
            <a:off x="304800" y="1447800"/>
            <a:ext cx="8839200" cy="4962851"/>
            <a:chOff x="152400" y="1219200"/>
            <a:chExt cx="8991600" cy="4962851"/>
          </a:xfrm>
        </p:grpSpPr>
        <p:grpSp>
          <p:nvGrpSpPr>
            <p:cNvPr id="3" name="Group 12"/>
            <p:cNvGrpSpPr/>
            <p:nvPr/>
          </p:nvGrpSpPr>
          <p:grpSpPr>
            <a:xfrm>
              <a:off x="152400" y="2196623"/>
              <a:ext cx="2083993" cy="2696909"/>
              <a:chOff x="-11430" y="2446714"/>
              <a:chExt cx="2083993" cy="2696909"/>
            </a:xfrm>
            <a:scene3d>
              <a:camera prst="orthographicFront"/>
              <a:lightRig rig="flat" dir="t"/>
            </a:scene3d>
          </p:grpSpPr>
          <p:sp>
            <p:nvSpPr>
              <p:cNvPr id="28" name="Rectangle 27"/>
              <p:cNvSpPr/>
              <p:nvPr/>
            </p:nvSpPr>
            <p:spPr>
              <a:xfrm>
                <a:off x="0" y="2459891"/>
                <a:ext cx="2072563" cy="2683732"/>
              </a:xfrm>
              <a:prstGeom prst="rect">
                <a:avLst/>
              </a:prstGeom>
              <a:sp3d extrusionH="12700" prstMaterial="plastic">
                <a:bevelT w="50800" h="50800"/>
              </a:sp3d>
            </p:spPr>
            <p:style>
              <a:lnRef idx="1">
                <a:schemeClr val="accent2">
                  <a:hueOff val="0"/>
                  <a:satOff val="0"/>
                  <a:lumOff val="0"/>
                  <a:alphaOff val="0"/>
                </a:schemeClr>
              </a:lnRef>
              <a:fillRef idx="1">
                <a:schemeClr val="lt1">
                  <a:hueOff val="0"/>
                  <a:satOff val="0"/>
                  <a:lumOff val="0"/>
                  <a:alphaOff val="0"/>
                </a:schemeClr>
              </a:fillRef>
              <a:effectRef idx="2">
                <a:schemeClr val="lt1">
                  <a:hueOff val="0"/>
                  <a:satOff val="0"/>
                  <a:lumOff val="0"/>
                  <a:alphaOff val="0"/>
                </a:schemeClr>
              </a:effectRef>
              <a:fontRef idx="minor">
                <a:schemeClr val="dk1">
                  <a:hueOff val="0"/>
                  <a:satOff val="0"/>
                  <a:lumOff val="0"/>
                  <a:alphaOff val="0"/>
                </a:schemeClr>
              </a:fontRef>
            </p:style>
          </p:sp>
          <p:sp>
            <p:nvSpPr>
              <p:cNvPr id="29" name="Rectangle 28"/>
              <p:cNvSpPr/>
              <p:nvPr/>
            </p:nvSpPr>
            <p:spPr>
              <a:xfrm>
                <a:off x="-11430" y="2446714"/>
                <a:ext cx="2072563" cy="2421332"/>
              </a:xfrm>
              <a:prstGeom prst="rect">
                <a:avLst/>
              </a:prstGeom>
              <a:sp3d/>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49530" tIns="49530" rIns="49530" bIns="49530" numCol="1" spcCol="1270" anchor="t" anchorCtr="0">
                <a:noAutofit/>
              </a:bodyPr>
              <a:lstStyle/>
              <a:p>
                <a:pPr defTabSz="577850" fontAlgn="auto">
                  <a:spcAft>
                    <a:spcPts val="0"/>
                  </a:spcAft>
                </a:pPr>
                <a:r>
                  <a:rPr lang="en-US" sz="1300" dirty="0" smtClean="0">
                    <a:solidFill>
                      <a:prstClr val="black">
                        <a:hueOff val="0"/>
                        <a:satOff val="0"/>
                        <a:lumOff val="0"/>
                        <a:alphaOff val="0"/>
                      </a:prstClr>
                    </a:solidFill>
                  </a:rPr>
                  <a:t>Full Implementation </a:t>
                </a:r>
              </a:p>
              <a:p>
                <a:pPr defTabSz="577850" fontAlgn="auto">
                  <a:spcAft>
                    <a:spcPts val="0"/>
                  </a:spcAft>
                </a:pPr>
                <a:r>
                  <a:rPr lang="en-US" sz="1300" dirty="0" smtClean="0">
                    <a:solidFill>
                      <a:prstClr val="black">
                        <a:hueOff val="0"/>
                        <a:satOff val="0"/>
                        <a:lumOff val="0"/>
                        <a:alphaOff val="0"/>
                      </a:prstClr>
                    </a:solidFill>
                  </a:rPr>
                  <a:t>Grade K</a:t>
                </a:r>
                <a:endParaRPr lang="en-US" sz="1300" dirty="0">
                  <a:solidFill>
                    <a:prstClr val="black">
                      <a:hueOff val="0"/>
                      <a:satOff val="0"/>
                      <a:lumOff val="0"/>
                      <a:alphaOff val="0"/>
                    </a:prstClr>
                  </a:solidFill>
                </a:endParaRPr>
              </a:p>
              <a:p>
                <a:pPr defTabSz="577850" fontAlgn="auto">
                  <a:lnSpc>
                    <a:spcPct val="90000"/>
                  </a:lnSpc>
                  <a:spcAft>
                    <a:spcPct val="35000"/>
                  </a:spcAft>
                </a:pPr>
                <a:endParaRPr lang="en-US" sz="1300" dirty="0" smtClean="0">
                  <a:solidFill>
                    <a:prstClr val="black">
                      <a:hueOff val="0"/>
                      <a:satOff val="0"/>
                      <a:lumOff val="0"/>
                      <a:alphaOff val="0"/>
                    </a:prstClr>
                  </a:solidFill>
                </a:endParaRPr>
              </a:p>
              <a:p>
                <a:pPr defTabSz="577850" fontAlgn="auto">
                  <a:spcAft>
                    <a:spcPts val="0"/>
                  </a:spcAft>
                </a:pPr>
                <a:r>
                  <a:rPr lang="en-US" sz="1300" dirty="0" smtClean="0">
                    <a:solidFill>
                      <a:prstClr val="black">
                        <a:hueOff val="0"/>
                        <a:satOff val="0"/>
                        <a:lumOff val="0"/>
                        <a:alphaOff val="0"/>
                      </a:prstClr>
                    </a:solidFill>
                  </a:rPr>
                  <a:t>Begin Implementation of Literacy Standards in ALL Content Areas for </a:t>
                </a:r>
              </a:p>
              <a:p>
                <a:pPr defTabSz="577850" fontAlgn="auto">
                  <a:spcAft>
                    <a:spcPts val="0"/>
                  </a:spcAft>
                </a:pPr>
                <a:r>
                  <a:rPr lang="en-US" sz="1300" dirty="0" smtClean="0">
                    <a:solidFill>
                      <a:prstClr val="black">
                        <a:hueOff val="0"/>
                        <a:satOff val="0"/>
                        <a:lumOff val="0"/>
                        <a:alphaOff val="0"/>
                      </a:prstClr>
                    </a:solidFill>
                  </a:rPr>
                  <a:t>Grades 6-12</a:t>
                </a:r>
                <a:endParaRPr lang="en-US" sz="1300" dirty="0">
                  <a:solidFill>
                    <a:prstClr val="black">
                      <a:hueOff val="0"/>
                      <a:satOff val="0"/>
                      <a:lumOff val="0"/>
                      <a:alphaOff val="0"/>
                    </a:prstClr>
                  </a:solidFill>
                </a:endParaRPr>
              </a:p>
              <a:p>
                <a:pPr defTabSz="577850" fontAlgn="auto">
                  <a:lnSpc>
                    <a:spcPct val="90000"/>
                  </a:lnSpc>
                  <a:spcAft>
                    <a:spcPct val="35000"/>
                  </a:spcAft>
                </a:pPr>
                <a:endParaRPr lang="en-US" sz="1300" dirty="0" smtClean="0">
                  <a:solidFill>
                    <a:prstClr val="black">
                      <a:hueOff val="0"/>
                      <a:satOff val="0"/>
                      <a:lumOff val="0"/>
                      <a:alphaOff val="0"/>
                    </a:prstClr>
                  </a:solidFill>
                </a:endParaRPr>
              </a:p>
              <a:p>
                <a:pPr defTabSz="577850" fontAlgn="auto">
                  <a:lnSpc>
                    <a:spcPct val="90000"/>
                  </a:lnSpc>
                  <a:spcAft>
                    <a:spcPct val="35000"/>
                  </a:spcAft>
                </a:pPr>
                <a:r>
                  <a:rPr lang="en-US" sz="1300" dirty="0" smtClean="0">
                    <a:solidFill>
                      <a:prstClr val="black">
                        <a:hueOff val="0"/>
                        <a:satOff val="0"/>
                        <a:lumOff val="0"/>
                        <a:alphaOff val="0"/>
                      </a:prstClr>
                    </a:solidFill>
                  </a:rPr>
                  <a:t>Begin Implementation of Rich and Complex Text and Informational Text for Grades K-12</a:t>
                </a:r>
                <a:endParaRPr lang="en-US" sz="1300" dirty="0">
                  <a:solidFill>
                    <a:prstClr val="black">
                      <a:hueOff val="0"/>
                      <a:satOff val="0"/>
                      <a:lumOff val="0"/>
                      <a:alphaOff val="0"/>
                    </a:prstClr>
                  </a:solidFill>
                </a:endParaRPr>
              </a:p>
            </p:txBody>
          </p:sp>
        </p:grpSp>
        <p:grpSp>
          <p:nvGrpSpPr>
            <p:cNvPr id="5" name="Group 13"/>
            <p:cNvGrpSpPr/>
            <p:nvPr/>
          </p:nvGrpSpPr>
          <p:grpSpPr>
            <a:xfrm>
              <a:off x="2213533" y="2632814"/>
              <a:ext cx="2083993" cy="2628506"/>
              <a:chOff x="2061133" y="2882905"/>
              <a:chExt cx="2083993" cy="2628506"/>
            </a:xfrm>
            <a:scene3d>
              <a:camera prst="orthographicFront"/>
              <a:lightRig rig="flat" dir="t"/>
            </a:scene3d>
          </p:grpSpPr>
          <p:sp>
            <p:nvSpPr>
              <p:cNvPr id="26" name="Rectangle 25"/>
              <p:cNvSpPr/>
              <p:nvPr/>
            </p:nvSpPr>
            <p:spPr>
              <a:xfrm>
                <a:off x="2072563" y="2896083"/>
                <a:ext cx="2072563" cy="2615328"/>
              </a:xfrm>
              <a:prstGeom prst="rect">
                <a:avLst/>
              </a:prstGeom>
              <a:sp3d extrusionH="12700" prstMaterial="plastic">
                <a:bevelT w="50800" h="50800"/>
              </a:sp3d>
            </p:spPr>
            <p:style>
              <a:lnRef idx="1">
                <a:schemeClr val="accent3">
                  <a:hueOff val="0"/>
                  <a:satOff val="0"/>
                  <a:lumOff val="0"/>
                  <a:alphaOff val="0"/>
                </a:schemeClr>
              </a:lnRef>
              <a:fillRef idx="1">
                <a:schemeClr val="lt1">
                  <a:hueOff val="0"/>
                  <a:satOff val="0"/>
                  <a:lumOff val="0"/>
                  <a:alphaOff val="0"/>
                </a:schemeClr>
              </a:fillRef>
              <a:effectRef idx="2">
                <a:schemeClr val="lt1">
                  <a:hueOff val="0"/>
                  <a:satOff val="0"/>
                  <a:lumOff val="0"/>
                  <a:alphaOff val="0"/>
                </a:schemeClr>
              </a:effectRef>
              <a:fontRef idx="minor">
                <a:schemeClr val="dk1">
                  <a:hueOff val="0"/>
                  <a:satOff val="0"/>
                  <a:lumOff val="0"/>
                  <a:alphaOff val="0"/>
                </a:schemeClr>
              </a:fontRef>
            </p:style>
          </p:sp>
          <p:sp>
            <p:nvSpPr>
              <p:cNvPr id="27" name="Rectangle 26"/>
              <p:cNvSpPr/>
              <p:nvPr/>
            </p:nvSpPr>
            <p:spPr>
              <a:xfrm>
                <a:off x="2061133" y="2882905"/>
                <a:ext cx="2072563" cy="2472585"/>
              </a:xfrm>
              <a:prstGeom prst="rect">
                <a:avLst/>
              </a:prstGeom>
              <a:sp3d/>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49530" tIns="49530" rIns="49530" bIns="49530" numCol="1" spcCol="1270" anchor="t" anchorCtr="0">
                <a:noAutofit/>
              </a:bodyPr>
              <a:lstStyle/>
              <a:p>
                <a:pPr defTabSz="577850" fontAlgn="auto">
                  <a:spcAft>
                    <a:spcPts val="0"/>
                  </a:spcAft>
                </a:pPr>
                <a:r>
                  <a:rPr lang="en-US" sz="1300" dirty="0" smtClean="0">
                    <a:solidFill>
                      <a:prstClr val="black">
                        <a:hueOff val="0"/>
                        <a:satOff val="0"/>
                        <a:lumOff val="0"/>
                        <a:alphaOff val="0"/>
                      </a:prstClr>
                    </a:solidFill>
                  </a:rPr>
                  <a:t>Full Implementation </a:t>
                </a:r>
              </a:p>
              <a:p>
                <a:pPr defTabSz="577850" fontAlgn="auto">
                  <a:spcAft>
                    <a:spcPts val="0"/>
                  </a:spcAft>
                </a:pPr>
                <a:r>
                  <a:rPr lang="en-US" sz="1300" dirty="0" smtClean="0">
                    <a:solidFill>
                      <a:prstClr val="black">
                        <a:hueOff val="0"/>
                        <a:satOff val="0"/>
                        <a:lumOff val="0"/>
                        <a:alphaOff val="0"/>
                      </a:prstClr>
                    </a:solidFill>
                  </a:rPr>
                  <a:t>Grades K-1</a:t>
                </a:r>
                <a:endParaRPr lang="en-US" sz="1300" dirty="0">
                  <a:solidFill>
                    <a:prstClr val="black">
                      <a:hueOff val="0"/>
                      <a:satOff val="0"/>
                      <a:lumOff val="0"/>
                      <a:alphaOff val="0"/>
                    </a:prstClr>
                  </a:solidFill>
                </a:endParaRPr>
              </a:p>
              <a:p>
                <a:pPr defTabSz="577850" fontAlgn="auto">
                  <a:lnSpc>
                    <a:spcPct val="90000"/>
                  </a:lnSpc>
                  <a:spcAft>
                    <a:spcPct val="35000"/>
                  </a:spcAft>
                </a:pPr>
                <a:endParaRPr lang="en-US" sz="1300" dirty="0" smtClean="0">
                  <a:solidFill>
                    <a:prstClr val="black">
                      <a:hueOff val="0"/>
                      <a:satOff val="0"/>
                      <a:lumOff val="0"/>
                      <a:alphaOff val="0"/>
                    </a:prstClr>
                  </a:solidFill>
                </a:endParaRPr>
              </a:p>
              <a:p>
                <a:pPr defTabSz="577850" fontAlgn="auto">
                  <a:spcAft>
                    <a:spcPts val="0"/>
                  </a:spcAft>
                </a:pPr>
                <a:r>
                  <a:rPr lang="en-US" sz="1300" dirty="0" smtClean="0">
                    <a:solidFill>
                      <a:prstClr val="black">
                        <a:hueOff val="0"/>
                        <a:satOff val="0"/>
                        <a:lumOff val="0"/>
                        <a:alphaOff val="0"/>
                      </a:prstClr>
                    </a:solidFill>
                  </a:rPr>
                  <a:t>Full Implementation of Literacy Standards in ALL Content Areas for </a:t>
                </a:r>
              </a:p>
              <a:p>
                <a:pPr defTabSz="577850" fontAlgn="auto">
                  <a:spcAft>
                    <a:spcPts val="0"/>
                  </a:spcAft>
                </a:pPr>
                <a:r>
                  <a:rPr lang="en-US" sz="1300" dirty="0" smtClean="0">
                    <a:solidFill>
                      <a:prstClr val="black">
                        <a:hueOff val="0"/>
                        <a:satOff val="0"/>
                        <a:lumOff val="0"/>
                        <a:alphaOff val="0"/>
                      </a:prstClr>
                    </a:solidFill>
                  </a:rPr>
                  <a:t>Grades 6-12</a:t>
                </a:r>
                <a:endParaRPr lang="en-US" sz="1300" dirty="0">
                  <a:solidFill>
                    <a:prstClr val="black">
                      <a:hueOff val="0"/>
                      <a:satOff val="0"/>
                      <a:lumOff val="0"/>
                      <a:alphaOff val="0"/>
                    </a:prstClr>
                  </a:solidFill>
                </a:endParaRPr>
              </a:p>
              <a:p>
                <a:pPr defTabSz="577850" fontAlgn="auto">
                  <a:lnSpc>
                    <a:spcPct val="90000"/>
                  </a:lnSpc>
                  <a:spcAft>
                    <a:spcPct val="35000"/>
                  </a:spcAft>
                </a:pPr>
                <a:endParaRPr lang="en-US" sz="1300" dirty="0" smtClean="0">
                  <a:solidFill>
                    <a:prstClr val="black">
                      <a:hueOff val="0"/>
                      <a:satOff val="0"/>
                      <a:lumOff val="0"/>
                      <a:alphaOff val="0"/>
                    </a:prstClr>
                  </a:solidFill>
                </a:endParaRPr>
              </a:p>
              <a:p>
                <a:pPr defTabSz="577850" fontAlgn="auto">
                  <a:lnSpc>
                    <a:spcPct val="90000"/>
                  </a:lnSpc>
                  <a:spcAft>
                    <a:spcPct val="35000"/>
                  </a:spcAft>
                </a:pPr>
                <a:r>
                  <a:rPr lang="en-US" sz="1300" dirty="0" smtClean="0">
                    <a:solidFill>
                      <a:prstClr val="black">
                        <a:hueOff val="0"/>
                        <a:satOff val="0"/>
                        <a:lumOff val="0"/>
                        <a:alphaOff val="0"/>
                      </a:prstClr>
                    </a:solidFill>
                  </a:rPr>
                  <a:t>Continue Implementation of Rich and Complex Text and Informational Text for Grades K-12</a:t>
                </a:r>
                <a:endParaRPr lang="en-US" sz="1300" dirty="0">
                  <a:solidFill>
                    <a:prstClr val="black">
                      <a:hueOff val="0"/>
                      <a:satOff val="0"/>
                      <a:lumOff val="0"/>
                      <a:alphaOff val="0"/>
                    </a:prstClr>
                  </a:solidFill>
                </a:endParaRPr>
              </a:p>
            </p:txBody>
          </p:sp>
        </p:grpSp>
        <p:grpSp>
          <p:nvGrpSpPr>
            <p:cNvPr id="6" name="Group 14"/>
            <p:cNvGrpSpPr/>
            <p:nvPr/>
          </p:nvGrpSpPr>
          <p:grpSpPr>
            <a:xfrm>
              <a:off x="4286097" y="3069008"/>
              <a:ext cx="2083993" cy="2645992"/>
              <a:chOff x="4133697" y="3319099"/>
              <a:chExt cx="2083993" cy="2645992"/>
            </a:xfrm>
            <a:scene3d>
              <a:camera prst="orthographicFront"/>
              <a:lightRig rig="flat" dir="t"/>
            </a:scene3d>
          </p:grpSpPr>
          <p:sp>
            <p:nvSpPr>
              <p:cNvPr id="24" name="Rectangle 23"/>
              <p:cNvSpPr/>
              <p:nvPr/>
            </p:nvSpPr>
            <p:spPr>
              <a:xfrm>
                <a:off x="4145127" y="3332276"/>
                <a:ext cx="2072563" cy="2632815"/>
              </a:xfrm>
              <a:prstGeom prst="rect">
                <a:avLst/>
              </a:prstGeom>
              <a:sp3d extrusionH="12700" prstMaterial="plastic">
                <a:bevelT w="50800" h="50800"/>
              </a:sp3d>
            </p:spPr>
            <p:style>
              <a:lnRef idx="1">
                <a:schemeClr val="accent4">
                  <a:hueOff val="0"/>
                  <a:satOff val="0"/>
                  <a:lumOff val="0"/>
                  <a:alphaOff val="0"/>
                </a:schemeClr>
              </a:lnRef>
              <a:fillRef idx="1">
                <a:schemeClr val="lt1">
                  <a:hueOff val="0"/>
                  <a:satOff val="0"/>
                  <a:lumOff val="0"/>
                  <a:alphaOff val="0"/>
                </a:schemeClr>
              </a:fillRef>
              <a:effectRef idx="2">
                <a:schemeClr val="lt1">
                  <a:hueOff val="0"/>
                  <a:satOff val="0"/>
                  <a:lumOff val="0"/>
                  <a:alphaOff val="0"/>
                </a:schemeClr>
              </a:effectRef>
              <a:fontRef idx="minor">
                <a:schemeClr val="dk1">
                  <a:hueOff val="0"/>
                  <a:satOff val="0"/>
                  <a:lumOff val="0"/>
                  <a:alphaOff val="0"/>
                </a:schemeClr>
              </a:fontRef>
            </p:style>
          </p:sp>
          <p:sp>
            <p:nvSpPr>
              <p:cNvPr id="25" name="Rectangle 24"/>
              <p:cNvSpPr/>
              <p:nvPr/>
            </p:nvSpPr>
            <p:spPr>
              <a:xfrm>
                <a:off x="4133697" y="3319099"/>
                <a:ext cx="2072563" cy="2569792"/>
              </a:xfrm>
              <a:prstGeom prst="rect">
                <a:avLst/>
              </a:prstGeom>
              <a:sp3d/>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49530" tIns="49530" rIns="49530" bIns="49530" numCol="1" spcCol="1270" anchor="t" anchorCtr="0">
                <a:noAutofit/>
              </a:bodyPr>
              <a:lstStyle/>
              <a:p>
                <a:pPr defTabSz="577850" fontAlgn="auto">
                  <a:spcAft>
                    <a:spcPts val="0"/>
                  </a:spcAft>
                </a:pPr>
                <a:r>
                  <a:rPr lang="en-US" sz="1300" dirty="0" smtClean="0">
                    <a:solidFill>
                      <a:prstClr val="black">
                        <a:hueOff val="0"/>
                        <a:satOff val="0"/>
                        <a:lumOff val="0"/>
                        <a:alphaOff val="0"/>
                      </a:prstClr>
                    </a:solidFill>
                  </a:rPr>
                  <a:t>Full Implementation </a:t>
                </a:r>
              </a:p>
              <a:p>
                <a:pPr defTabSz="577850" fontAlgn="auto">
                  <a:spcAft>
                    <a:spcPts val="0"/>
                  </a:spcAft>
                </a:pPr>
                <a:r>
                  <a:rPr lang="en-US" sz="1300" dirty="0" smtClean="0">
                    <a:solidFill>
                      <a:prstClr val="black">
                        <a:hueOff val="0"/>
                        <a:satOff val="0"/>
                        <a:lumOff val="0"/>
                        <a:alphaOff val="0"/>
                      </a:prstClr>
                    </a:solidFill>
                  </a:rPr>
                  <a:t>Grades K-2</a:t>
                </a:r>
                <a:endParaRPr lang="en-US" sz="1300" dirty="0">
                  <a:solidFill>
                    <a:prstClr val="black">
                      <a:hueOff val="0"/>
                      <a:satOff val="0"/>
                      <a:lumOff val="0"/>
                      <a:alphaOff val="0"/>
                    </a:prstClr>
                  </a:solidFill>
                </a:endParaRPr>
              </a:p>
              <a:p>
                <a:pPr defTabSz="577850" fontAlgn="auto">
                  <a:lnSpc>
                    <a:spcPct val="90000"/>
                  </a:lnSpc>
                  <a:spcAft>
                    <a:spcPct val="35000"/>
                  </a:spcAft>
                </a:pPr>
                <a:endParaRPr lang="en-US" sz="1300" dirty="0" smtClean="0">
                  <a:solidFill>
                    <a:prstClr val="black">
                      <a:hueOff val="0"/>
                      <a:satOff val="0"/>
                      <a:lumOff val="0"/>
                      <a:alphaOff val="0"/>
                    </a:prstClr>
                  </a:solidFill>
                </a:endParaRPr>
              </a:p>
              <a:p>
                <a:pPr defTabSz="577850" fontAlgn="auto">
                  <a:lnSpc>
                    <a:spcPct val="90000"/>
                  </a:lnSpc>
                  <a:spcAft>
                    <a:spcPct val="35000"/>
                  </a:spcAft>
                </a:pPr>
                <a:r>
                  <a:rPr lang="en-US" sz="1300" dirty="0" smtClean="0">
                    <a:solidFill>
                      <a:prstClr val="black">
                        <a:hueOff val="0"/>
                        <a:satOff val="0"/>
                        <a:lumOff val="0"/>
                        <a:alphaOff val="0"/>
                      </a:prstClr>
                    </a:solidFill>
                  </a:rPr>
                  <a:t>Implementation of a Blended Curriculum (CCSS and Supplemental NGSSS Aligned to FCAT 2.0 and EOCs) for Grades 3-12</a:t>
                </a:r>
              </a:p>
              <a:p>
                <a:pPr defTabSz="577850" fontAlgn="auto">
                  <a:lnSpc>
                    <a:spcPct val="90000"/>
                  </a:lnSpc>
                  <a:spcAft>
                    <a:spcPct val="35000"/>
                  </a:spcAft>
                </a:pPr>
                <a:endParaRPr lang="en-US" sz="800" dirty="0" smtClean="0">
                  <a:solidFill>
                    <a:prstClr val="black">
                      <a:hueOff val="0"/>
                      <a:satOff val="0"/>
                      <a:lumOff val="0"/>
                      <a:alphaOff val="0"/>
                    </a:prstClr>
                  </a:solidFill>
                </a:endParaRPr>
              </a:p>
              <a:p>
                <a:pPr defTabSz="577850" fontAlgn="auto">
                  <a:lnSpc>
                    <a:spcPct val="90000"/>
                  </a:lnSpc>
                  <a:spcAft>
                    <a:spcPct val="35000"/>
                  </a:spcAft>
                </a:pPr>
                <a:r>
                  <a:rPr lang="en-US" sz="1300" dirty="0" smtClean="0">
                    <a:solidFill>
                      <a:prstClr val="black">
                        <a:hueOff val="0"/>
                        <a:satOff val="0"/>
                        <a:lumOff val="0"/>
                        <a:alphaOff val="0"/>
                      </a:prstClr>
                    </a:solidFill>
                  </a:rPr>
                  <a:t>Continue Implementation of Rich and Complex Text and Informational Text for Grades K-12</a:t>
                </a:r>
                <a:endParaRPr lang="en-US" sz="1300" dirty="0">
                  <a:solidFill>
                    <a:prstClr val="black">
                      <a:hueOff val="0"/>
                      <a:satOff val="0"/>
                      <a:lumOff val="0"/>
                      <a:alphaOff val="0"/>
                    </a:prstClr>
                  </a:solidFill>
                </a:endParaRPr>
              </a:p>
            </p:txBody>
          </p:sp>
        </p:grpSp>
        <p:grpSp>
          <p:nvGrpSpPr>
            <p:cNvPr id="7" name="Group 15"/>
            <p:cNvGrpSpPr/>
            <p:nvPr/>
          </p:nvGrpSpPr>
          <p:grpSpPr>
            <a:xfrm>
              <a:off x="6370090" y="3505200"/>
              <a:ext cx="2102875" cy="2676851"/>
              <a:chOff x="6206260" y="3755291"/>
              <a:chExt cx="2102875" cy="2676851"/>
            </a:xfrm>
            <a:scene3d>
              <a:camera prst="orthographicFront"/>
              <a:lightRig rig="flat" dir="t"/>
            </a:scene3d>
          </p:grpSpPr>
          <p:sp>
            <p:nvSpPr>
              <p:cNvPr id="22" name="Rectangle 21"/>
              <p:cNvSpPr/>
              <p:nvPr/>
            </p:nvSpPr>
            <p:spPr>
              <a:xfrm>
                <a:off x="6217690" y="3768468"/>
                <a:ext cx="2091445" cy="2663674"/>
              </a:xfrm>
              <a:prstGeom prst="rect">
                <a:avLst/>
              </a:prstGeom>
              <a:sp3d extrusionH="12700" prstMaterial="plastic">
                <a:bevelT w="50800" h="50800"/>
              </a:sp3d>
            </p:spPr>
            <p:style>
              <a:lnRef idx="1">
                <a:schemeClr val="accent5">
                  <a:hueOff val="0"/>
                  <a:satOff val="0"/>
                  <a:lumOff val="0"/>
                  <a:alphaOff val="0"/>
                </a:schemeClr>
              </a:lnRef>
              <a:fillRef idx="1">
                <a:schemeClr val="lt1">
                  <a:hueOff val="0"/>
                  <a:satOff val="0"/>
                  <a:lumOff val="0"/>
                  <a:alphaOff val="0"/>
                </a:schemeClr>
              </a:fillRef>
              <a:effectRef idx="2">
                <a:schemeClr val="lt1">
                  <a:hueOff val="0"/>
                  <a:satOff val="0"/>
                  <a:lumOff val="0"/>
                  <a:alphaOff val="0"/>
                </a:schemeClr>
              </a:effectRef>
              <a:fontRef idx="minor">
                <a:schemeClr val="dk1">
                  <a:hueOff val="0"/>
                  <a:satOff val="0"/>
                  <a:lumOff val="0"/>
                  <a:alphaOff val="0"/>
                </a:schemeClr>
              </a:fontRef>
            </p:style>
          </p:sp>
          <p:sp>
            <p:nvSpPr>
              <p:cNvPr id="23" name="Rectangle 22"/>
              <p:cNvSpPr/>
              <p:nvPr/>
            </p:nvSpPr>
            <p:spPr>
              <a:xfrm>
                <a:off x="6206260" y="3755291"/>
                <a:ext cx="2091445" cy="2403235"/>
              </a:xfrm>
              <a:prstGeom prst="rect">
                <a:avLst/>
              </a:prstGeom>
              <a:sp3d/>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49530" tIns="49530" rIns="49530" bIns="49530" numCol="1" spcCol="1270" anchor="t" anchorCtr="0">
                <a:noAutofit/>
              </a:bodyPr>
              <a:lstStyle/>
              <a:p>
                <a:pPr defTabSz="577850" fontAlgn="auto">
                  <a:spcAft>
                    <a:spcPts val="0"/>
                  </a:spcAft>
                </a:pPr>
                <a:r>
                  <a:rPr lang="en-US" sz="1300" dirty="0" smtClean="0">
                    <a:solidFill>
                      <a:prstClr val="black">
                        <a:hueOff val="0"/>
                        <a:satOff val="0"/>
                        <a:lumOff val="0"/>
                        <a:alphaOff val="0"/>
                      </a:prstClr>
                    </a:solidFill>
                  </a:rPr>
                  <a:t>Full Implementation </a:t>
                </a:r>
              </a:p>
              <a:p>
                <a:pPr defTabSz="577850" fontAlgn="auto">
                  <a:spcAft>
                    <a:spcPts val="0"/>
                  </a:spcAft>
                </a:pPr>
                <a:r>
                  <a:rPr lang="en-US" sz="1300" dirty="0" smtClean="0">
                    <a:solidFill>
                      <a:prstClr val="black">
                        <a:hueOff val="0"/>
                        <a:satOff val="0"/>
                        <a:lumOff val="0"/>
                        <a:alphaOff val="0"/>
                      </a:prstClr>
                    </a:solidFill>
                  </a:rPr>
                  <a:t>Grades K-12</a:t>
                </a:r>
                <a:endParaRPr lang="en-US" sz="1300" dirty="0">
                  <a:solidFill>
                    <a:prstClr val="black">
                      <a:hueOff val="0"/>
                      <a:satOff val="0"/>
                      <a:lumOff val="0"/>
                      <a:alphaOff val="0"/>
                    </a:prstClr>
                  </a:solidFill>
                </a:endParaRPr>
              </a:p>
              <a:p>
                <a:pPr defTabSz="577850" fontAlgn="auto">
                  <a:lnSpc>
                    <a:spcPct val="90000"/>
                  </a:lnSpc>
                  <a:spcAft>
                    <a:spcPct val="35000"/>
                  </a:spcAft>
                </a:pPr>
                <a:endParaRPr lang="en-US" sz="1300" dirty="0" smtClean="0">
                  <a:solidFill>
                    <a:prstClr val="black">
                      <a:hueOff val="0"/>
                      <a:satOff val="0"/>
                      <a:lumOff val="0"/>
                      <a:alphaOff val="0"/>
                    </a:prstClr>
                  </a:solidFill>
                </a:endParaRPr>
              </a:p>
              <a:p>
                <a:pPr defTabSz="577850" fontAlgn="auto">
                  <a:lnSpc>
                    <a:spcPct val="90000"/>
                  </a:lnSpc>
                  <a:spcAft>
                    <a:spcPct val="35000"/>
                  </a:spcAft>
                </a:pPr>
                <a:r>
                  <a:rPr lang="en-US" sz="1300" dirty="0" smtClean="0">
                    <a:solidFill>
                      <a:prstClr val="black">
                        <a:hueOff val="0"/>
                        <a:satOff val="0"/>
                        <a:lumOff val="0"/>
                        <a:alphaOff val="0"/>
                      </a:prstClr>
                    </a:solidFill>
                  </a:rPr>
                  <a:t>PARCC Assessments Aligned to CCSS</a:t>
                </a:r>
              </a:p>
            </p:txBody>
          </p:sp>
        </p:grpSp>
        <p:grpSp>
          <p:nvGrpSpPr>
            <p:cNvPr id="8" name="Group 24"/>
            <p:cNvGrpSpPr/>
            <p:nvPr/>
          </p:nvGrpSpPr>
          <p:grpSpPr>
            <a:xfrm>
              <a:off x="152401" y="1219200"/>
              <a:ext cx="8991599" cy="1309041"/>
              <a:chOff x="0" y="1448295"/>
              <a:chExt cx="8991599" cy="1309041"/>
            </a:xfrm>
            <a:scene3d>
              <a:camera prst="orthographicFront"/>
              <a:lightRig rig="flat" dir="t"/>
            </a:scene3d>
          </p:grpSpPr>
          <p:sp>
            <p:nvSpPr>
              <p:cNvPr id="20" name="Right Arrow 19"/>
              <p:cNvSpPr/>
              <p:nvPr/>
            </p:nvSpPr>
            <p:spPr>
              <a:xfrm>
                <a:off x="0" y="1448295"/>
                <a:ext cx="8991599" cy="1309041"/>
              </a:xfrm>
              <a:prstGeom prst="rightArrow">
                <a:avLst>
                  <a:gd name="adj1" fmla="val 50000"/>
                  <a:gd name="adj2" fmla="val 50000"/>
                </a:avLst>
              </a:prstGeom>
              <a:sp3d prstMaterial="plastic">
                <a:bevelT w="120900" h="88900"/>
                <a:bevelB w="88900" h="31750" prst="angle"/>
              </a:sp3d>
            </p:spPr>
            <p:style>
              <a:lnRef idx="0">
                <a:schemeClr val="lt1">
                  <a:hueOff val="0"/>
                  <a:satOff val="0"/>
                  <a:lumOff val="0"/>
                  <a:alphaOff val="0"/>
                </a:schemeClr>
              </a:lnRef>
              <a:fillRef idx="3">
                <a:schemeClr val="accent2">
                  <a:hueOff val="0"/>
                  <a:satOff val="0"/>
                  <a:lumOff val="0"/>
                  <a:alphaOff val="0"/>
                </a:schemeClr>
              </a:fillRef>
              <a:effectRef idx="2">
                <a:schemeClr val="accent2">
                  <a:hueOff val="0"/>
                  <a:satOff val="0"/>
                  <a:lumOff val="0"/>
                  <a:alphaOff val="0"/>
                </a:schemeClr>
              </a:effectRef>
              <a:fontRef idx="minor">
                <a:schemeClr val="lt1"/>
              </a:fontRef>
            </p:style>
          </p:sp>
          <p:sp>
            <p:nvSpPr>
              <p:cNvPr id="21" name="Right Arrow 4"/>
              <p:cNvSpPr/>
              <p:nvPr/>
            </p:nvSpPr>
            <p:spPr>
              <a:xfrm>
                <a:off x="0" y="1775555"/>
                <a:ext cx="8664339" cy="654521"/>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square" lIns="95250" tIns="95250" rIns="254000" bIns="207810" numCol="1" spcCol="1270" anchor="ctr" anchorCtr="0">
                <a:noAutofit/>
              </a:bodyPr>
              <a:lstStyle/>
              <a:p>
                <a:pPr defTabSz="1111250" fontAlgn="auto">
                  <a:lnSpc>
                    <a:spcPct val="90000"/>
                  </a:lnSpc>
                  <a:spcAft>
                    <a:spcPct val="35000"/>
                  </a:spcAft>
                </a:pPr>
                <a:r>
                  <a:rPr lang="en-US" sz="2500" dirty="0" smtClean="0">
                    <a:solidFill>
                      <a:prstClr val="white"/>
                    </a:solidFill>
                  </a:rPr>
                  <a:t>Phase 1 </a:t>
                </a:r>
                <a:r>
                  <a:rPr lang="en-US" sz="2000" dirty="0" smtClean="0">
                    <a:solidFill>
                      <a:prstClr val="white"/>
                    </a:solidFill>
                  </a:rPr>
                  <a:t>(2011-2012)</a:t>
                </a:r>
                <a:endParaRPr lang="en-US" sz="2000" dirty="0">
                  <a:solidFill>
                    <a:prstClr val="white"/>
                  </a:solidFill>
                </a:endParaRPr>
              </a:p>
            </p:txBody>
          </p:sp>
        </p:grpSp>
        <p:grpSp>
          <p:nvGrpSpPr>
            <p:cNvPr id="9" name="Group 25"/>
            <p:cNvGrpSpPr/>
            <p:nvPr/>
          </p:nvGrpSpPr>
          <p:grpSpPr>
            <a:xfrm>
              <a:off x="2224964" y="1655393"/>
              <a:ext cx="6919035" cy="1309041"/>
              <a:chOff x="2072563" y="1884488"/>
              <a:chExt cx="6919035" cy="1309041"/>
            </a:xfrm>
            <a:scene3d>
              <a:camera prst="orthographicFront"/>
              <a:lightRig rig="flat" dir="t"/>
            </a:scene3d>
          </p:grpSpPr>
          <p:sp>
            <p:nvSpPr>
              <p:cNvPr id="18" name="Right Arrow 17"/>
              <p:cNvSpPr/>
              <p:nvPr/>
            </p:nvSpPr>
            <p:spPr>
              <a:xfrm>
                <a:off x="2072563" y="1884488"/>
                <a:ext cx="6919035" cy="1309041"/>
              </a:xfrm>
              <a:prstGeom prst="rightArrow">
                <a:avLst>
                  <a:gd name="adj1" fmla="val 50000"/>
                  <a:gd name="adj2" fmla="val 50000"/>
                </a:avLst>
              </a:prstGeom>
              <a:sp3d prstMaterial="plastic">
                <a:bevelT w="120900" h="88900"/>
                <a:bevelB w="88900" h="31750" prst="angle"/>
              </a:sp3d>
            </p:spPr>
            <p:style>
              <a:lnRef idx="0">
                <a:schemeClr val="lt1">
                  <a:hueOff val="0"/>
                  <a:satOff val="0"/>
                  <a:lumOff val="0"/>
                  <a:alphaOff val="0"/>
                </a:schemeClr>
              </a:lnRef>
              <a:fillRef idx="3">
                <a:schemeClr val="accent3">
                  <a:hueOff val="0"/>
                  <a:satOff val="0"/>
                  <a:lumOff val="0"/>
                  <a:alphaOff val="0"/>
                </a:schemeClr>
              </a:fillRef>
              <a:effectRef idx="2">
                <a:schemeClr val="accent3">
                  <a:hueOff val="0"/>
                  <a:satOff val="0"/>
                  <a:lumOff val="0"/>
                  <a:alphaOff val="0"/>
                </a:schemeClr>
              </a:effectRef>
              <a:fontRef idx="minor">
                <a:schemeClr val="lt1"/>
              </a:fontRef>
            </p:style>
          </p:sp>
          <p:sp>
            <p:nvSpPr>
              <p:cNvPr id="19" name="Right Arrow 6"/>
              <p:cNvSpPr/>
              <p:nvPr/>
            </p:nvSpPr>
            <p:spPr>
              <a:xfrm>
                <a:off x="2072563" y="2211748"/>
                <a:ext cx="6591775" cy="654521"/>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square" lIns="95250" tIns="95250" rIns="254000" bIns="207810" numCol="1" spcCol="1270" anchor="ctr" anchorCtr="0">
                <a:noAutofit/>
              </a:bodyPr>
              <a:lstStyle/>
              <a:p>
                <a:pPr defTabSz="1111250" fontAlgn="auto">
                  <a:lnSpc>
                    <a:spcPct val="90000"/>
                  </a:lnSpc>
                  <a:spcAft>
                    <a:spcPct val="35000"/>
                  </a:spcAft>
                </a:pPr>
                <a:r>
                  <a:rPr lang="en-US" sz="2500" dirty="0" smtClean="0">
                    <a:solidFill>
                      <a:prstClr val="white"/>
                    </a:solidFill>
                  </a:rPr>
                  <a:t>Phase 2 </a:t>
                </a:r>
                <a:r>
                  <a:rPr lang="en-US" sz="2000" dirty="0" smtClean="0">
                    <a:solidFill>
                      <a:prstClr val="white"/>
                    </a:solidFill>
                  </a:rPr>
                  <a:t>(2012-2013)</a:t>
                </a:r>
                <a:endParaRPr lang="en-US" sz="2000" dirty="0">
                  <a:solidFill>
                    <a:prstClr val="white"/>
                  </a:solidFill>
                </a:endParaRPr>
              </a:p>
            </p:txBody>
          </p:sp>
        </p:grpSp>
        <p:grpSp>
          <p:nvGrpSpPr>
            <p:cNvPr id="10" name="Group 26"/>
            <p:cNvGrpSpPr/>
            <p:nvPr/>
          </p:nvGrpSpPr>
          <p:grpSpPr>
            <a:xfrm>
              <a:off x="4297528" y="2091585"/>
              <a:ext cx="4846471" cy="1309041"/>
              <a:chOff x="4145127" y="2320680"/>
              <a:chExt cx="4846471" cy="1309041"/>
            </a:xfrm>
            <a:scene3d>
              <a:camera prst="orthographicFront"/>
              <a:lightRig rig="flat" dir="t"/>
            </a:scene3d>
          </p:grpSpPr>
          <p:sp>
            <p:nvSpPr>
              <p:cNvPr id="16" name="Right Arrow 15"/>
              <p:cNvSpPr/>
              <p:nvPr/>
            </p:nvSpPr>
            <p:spPr>
              <a:xfrm>
                <a:off x="4145127" y="2320680"/>
                <a:ext cx="4846471" cy="1309041"/>
              </a:xfrm>
              <a:prstGeom prst="rightArrow">
                <a:avLst>
                  <a:gd name="adj1" fmla="val 50000"/>
                  <a:gd name="adj2" fmla="val 50000"/>
                </a:avLst>
              </a:prstGeom>
              <a:sp3d prstMaterial="plastic">
                <a:bevelT w="120900" h="88900"/>
                <a:bevelB w="88900" h="31750" prst="angle"/>
              </a:sp3d>
            </p:spPr>
            <p:style>
              <a:lnRef idx="0">
                <a:schemeClr val="lt1">
                  <a:hueOff val="0"/>
                  <a:satOff val="0"/>
                  <a:lumOff val="0"/>
                  <a:alphaOff val="0"/>
                </a:schemeClr>
              </a:lnRef>
              <a:fillRef idx="3">
                <a:schemeClr val="accent4">
                  <a:hueOff val="0"/>
                  <a:satOff val="0"/>
                  <a:lumOff val="0"/>
                  <a:alphaOff val="0"/>
                </a:schemeClr>
              </a:fillRef>
              <a:effectRef idx="2">
                <a:schemeClr val="accent4">
                  <a:hueOff val="0"/>
                  <a:satOff val="0"/>
                  <a:lumOff val="0"/>
                  <a:alphaOff val="0"/>
                </a:schemeClr>
              </a:effectRef>
              <a:fontRef idx="minor">
                <a:schemeClr val="lt1"/>
              </a:fontRef>
            </p:style>
          </p:sp>
          <p:sp>
            <p:nvSpPr>
              <p:cNvPr id="17" name="Right Arrow 8"/>
              <p:cNvSpPr/>
              <p:nvPr/>
            </p:nvSpPr>
            <p:spPr>
              <a:xfrm>
                <a:off x="4145127" y="2647940"/>
                <a:ext cx="4519211" cy="654521"/>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square" lIns="95250" tIns="95250" rIns="254000" bIns="207810" numCol="1" spcCol="1270" anchor="ctr" anchorCtr="0">
                <a:noAutofit/>
              </a:bodyPr>
              <a:lstStyle/>
              <a:p>
                <a:pPr defTabSz="1111250" fontAlgn="auto">
                  <a:lnSpc>
                    <a:spcPct val="90000"/>
                  </a:lnSpc>
                  <a:spcAft>
                    <a:spcPct val="35000"/>
                  </a:spcAft>
                </a:pPr>
                <a:r>
                  <a:rPr lang="en-US" sz="2500" dirty="0" smtClean="0">
                    <a:solidFill>
                      <a:prstClr val="white"/>
                    </a:solidFill>
                  </a:rPr>
                  <a:t>Phase 3 </a:t>
                </a:r>
                <a:r>
                  <a:rPr lang="en-US" sz="2000" dirty="0" smtClean="0">
                    <a:solidFill>
                      <a:prstClr val="white"/>
                    </a:solidFill>
                  </a:rPr>
                  <a:t>(2013-2014)</a:t>
                </a:r>
                <a:endParaRPr lang="en-US" sz="2000" dirty="0">
                  <a:solidFill>
                    <a:prstClr val="white"/>
                  </a:solidFill>
                </a:endParaRPr>
              </a:p>
            </p:txBody>
          </p:sp>
        </p:grpSp>
        <p:grpSp>
          <p:nvGrpSpPr>
            <p:cNvPr id="11" name="Group 27"/>
            <p:cNvGrpSpPr/>
            <p:nvPr/>
          </p:nvGrpSpPr>
          <p:grpSpPr>
            <a:xfrm>
              <a:off x="6370090" y="2527778"/>
              <a:ext cx="2773910" cy="1309041"/>
              <a:chOff x="6217689" y="2756873"/>
              <a:chExt cx="2773910" cy="1309041"/>
            </a:xfrm>
            <a:scene3d>
              <a:camera prst="orthographicFront"/>
              <a:lightRig rig="flat" dir="t"/>
            </a:scene3d>
          </p:grpSpPr>
          <p:sp>
            <p:nvSpPr>
              <p:cNvPr id="14" name="Right Arrow 13"/>
              <p:cNvSpPr/>
              <p:nvPr/>
            </p:nvSpPr>
            <p:spPr>
              <a:xfrm>
                <a:off x="6217690" y="2756873"/>
                <a:ext cx="2773908" cy="1309041"/>
              </a:xfrm>
              <a:prstGeom prst="rightArrow">
                <a:avLst>
                  <a:gd name="adj1" fmla="val 50000"/>
                  <a:gd name="adj2" fmla="val 50000"/>
                </a:avLst>
              </a:prstGeom>
              <a:sp3d prstMaterial="plastic">
                <a:bevelT w="120900" h="88900"/>
                <a:bevelB w="88900" h="31750" prst="angle"/>
              </a:sp3d>
            </p:spPr>
            <p:style>
              <a:lnRef idx="0">
                <a:schemeClr val="lt1">
                  <a:hueOff val="0"/>
                  <a:satOff val="0"/>
                  <a:lumOff val="0"/>
                  <a:alphaOff val="0"/>
                </a:schemeClr>
              </a:lnRef>
              <a:fillRef idx="3">
                <a:schemeClr val="accent5">
                  <a:hueOff val="0"/>
                  <a:satOff val="0"/>
                  <a:lumOff val="0"/>
                  <a:alphaOff val="0"/>
                </a:schemeClr>
              </a:fillRef>
              <a:effectRef idx="2">
                <a:schemeClr val="accent5">
                  <a:hueOff val="0"/>
                  <a:satOff val="0"/>
                  <a:lumOff val="0"/>
                  <a:alphaOff val="0"/>
                </a:schemeClr>
              </a:effectRef>
              <a:fontRef idx="minor">
                <a:schemeClr val="lt1"/>
              </a:fontRef>
            </p:style>
          </p:sp>
          <p:sp>
            <p:nvSpPr>
              <p:cNvPr id="15" name="Right Arrow 10"/>
              <p:cNvSpPr/>
              <p:nvPr/>
            </p:nvSpPr>
            <p:spPr>
              <a:xfrm>
                <a:off x="6217689" y="3084133"/>
                <a:ext cx="2773910" cy="654521"/>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square" lIns="95250" tIns="95250" rIns="254000" bIns="207810" numCol="1" spcCol="1270" anchor="ctr" anchorCtr="0">
                <a:noAutofit/>
              </a:bodyPr>
              <a:lstStyle/>
              <a:p>
                <a:pPr defTabSz="1111250" fontAlgn="auto">
                  <a:lnSpc>
                    <a:spcPct val="90000"/>
                  </a:lnSpc>
                  <a:spcAft>
                    <a:spcPct val="35000"/>
                  </a:spcAft>
                </a:pPr>
                <a:r>
                  <a:rPr lang="en-US" sz="2500" dirty="0" smtClean="0">
                    <a:solidFill>
                      <a:prstClr val="white"/>
                    </a:solidFill>
                  </a:rPr>
                  <a:t>Phase 4 </a:t>
                </a:r>
                <a:r>
                  <a:rPr lang="en-US" sz="2000" dirty="0" smtClean="0">
                    <a:solidFill>
                      <a:prstClr val="white"/>
                    </a:solidFill>
                  </a:rPr>
                  <a:t>(2014-2015)</a:t>
                </a:r>
                <a:endParaRPr lang="en-US" sz="2000" dirty="0">
                  <a:solidFill>
                    <a:prstClr val="white"/>
                  </a:solidFill>
                </a:endParaRPr>
              </a:p>
            </p:txBody>
          </p:sp>
        </p:grpSp>
      </p:grpSp>
      <p:sp>
        <p:nvSpPr>
          <p:cNvPr id="31" name="Oval 30"/>
          <p:cNvSpPr/>
          <p:nvPr/>
        </p:nvSpPr>
        <p:spPr>
          <a:xfrm>
            <a:off x="4114800" y="2514600"/>
            <a:ext cx="2895600" cy="762000"/>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a:solidFill>
                <a:prstClr val="white"/>
              </a:solidFill>
            </a:endParaRPr>
          </a:p>
        </p:txBody>
      </p:sp>
      <p:sp>
        <p:nvSpPr>
          <p:cNvPr id="32" name="TextBox 31"/>
          <p:cNvSpPr txBox="1"/>
          <p:nvPr/>
        </p:nvSpPr>
        <p:spPr>
          <a:xfrm>
            <a:off x="6553200" y="5029200"/>
            <a:ext cx="1752600" cy="590931"/>
          </a:xfrm>
          <a:prstGeom prst="rect">
            <a:avLst/>
          </a:prstGeom>
          <a:noFill/>
          <a:ln>
            <a:solidFill>
              <a:srgbClr val="C00000"/>
            </a:solidFill>
          </a:ln>
          <a:effectLst>
            <a:glow rad="228600">
              <a:schemeClr val="accent2">
                <a:satMod val="175000"/>
                <a:alpha val="40000"/>
              </a:schemeClr>
            </a:glow>
          </a:effectLst>
        </p:spPr>
        <p:txBody>
          <a:bodyPr wrap="square" rtlCol="0">
            <a:spAutoFit/>
          </a:bodyPr>
          <a:lstStyle/>
          <a:p>
            <a:pPr algn="ctr" defTabSz="577850" fontAlgn="auto">
              <a:lnSpc>
                <a:spcPct val="90000"/>
              </a:lnSpc>
              <a:spcAft>
                <a:spcPct val="35000"/>
              </a:spcAft>
            </a:pPr>
            <a:r>
              <a:rPr lang="en-US" b="1" dirty="0" smtClean="0">
                <a:solidFill>
                  <a:srgbClr val="C00000"/>
                </a:solidFill>
                <a:latin typeface="Calibri"/>
                <a:cs typeface="+mn-cs"/>
              </a:rPr>
              <a:t>CCSS in CTE Frameworks</a:t>
            </a:r>
            <a:endParaRPr lang="en-US" b="1" dirty="0">
              <a:solidFill>
                <a:srgbClr val="C00000"/>
              </a:solidFill>
              <a:latin typeface="Calibri"/>
              <a:cs typeface="+mn-cs"/>
            </a:endParaRPr>
          </a:p>
        </p:txBody>
      </p:sp>
      <p:sp>
        <p:nvSpPr>
          <p:cNvPr id="33" name="Slide Number Placeholder 32"/>
          <p:cNvSpPr>
            <a:spLocks noGrp="1"/>
          </p:cNvSpPr>
          <p:nvPr>
            <p:ph type="sldNum" sz="quarter" idx="12"/>
          </p:nvPr>
        </p:nvSpPr>
        <p:spPr/>
        <p:txBody>
          <a:bodyPr/>
          <a:lstStyle/>
          <a:p>
            <a:fld id="{FF947AC1-330B-4D78-9DAE-2A17147F34A1}" type="slidenum">
              <a:rPr lang="en-US" smtClean="0">
                <a:solidFill>
                  <a:prstClr val="black">
                    <a:tint val="75000"/>
                  </a:prstClr>
                </a:solidFill>
              </a:rPr>
              <a:pPr/>
              <a:t>42</a:t>
            </a:fld>
            <a:endParaRPr lang="en-US">
              <a:solidFill>
                <a:prstClr val="black">
                  <a:tint val="75000"/>
                </a:prstClr>
              </a:solidFill>
            </a:endParaRPr>
          </a:p>
        </p:txBody>
      </p:sp>
    </p:spTree>
    <p:extLst>
      <p:ext uri="{BB962C8B-B14F-4D97-AF65-F5344CB8AC3E}">
        <p14:creationId xmlns:p14="http://schemas.microsoft.com/office/powerpoint/2010/main" val="8031595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fade">
                                      <p:cBhvr>
                                        <p:cTn id="7" dur="2000"/>
                                        <p:tgtEl>
                                          <p:spTgt spid="31"/>
                                        </p:tgtEl>
                                      </p:cBhvr>
                                    </p:animEffect>
                                  </p:childTnLst>
                                </p:cTn>
                              </p:par>
                            </p:childTnLst>
                          </p:cTn>
                        </p:par>
                      </p:childTnLst>
                    </p:cTn>
                  </p:par>
                  <p:par>
                    <p:cTn id="8" fill="hold">
                      <p:stCondLst>
                        <p:cond delay="indefinite"/>
                      </p:stCondLst>
                      <p:childTnLst>
                        <p:par>
                          <p:cTn id="9" fill="hold">
                            <p:stCondLst>
                              <p:cond delay="0"/>
                            </p:stCondLst>
                            <p:childTnLst>
                              <p:par>
                                <p:cTn id="10" presetID="26" presetClass="entr" presetSubtype="0" fill="hold" grpId="0" nodeType="clickEffect">
                                  <p:stCondLst>
                                    <p:cond delay="0"/>
                                  </p:stCondLst>
                                  <p:childTnLst>
                                    <p:set>
                                      <p:cBhvr>
                                        <p:cTn id="11" dur="1" fill="hold">
                                          <p:stCondLst>
                                            <p:cond delay="0"/>
                                          </p:stCondLst>
                                        </p:cTn>
                                        <p:tgtEl>
                                          <p:spTgt spid="32"/>
                                        </p:tgtEl>
                                        <p:attrNameLst>
                                          <p:attrName>style.visibility</p:attrName>
                                        </p:attrNameLst>
                                      </p:cBhvr>
                                      <p:to>
                                        <p:strVal val="visible"/>
                                      </p:to>
                                    </p:set>
                                    <p:animEffect transition="in" filter="wipe(down)">
                                      <p:cBhvr>
                                        <p:cTn id="12" dur="580">
                                          <p:stCondLst>
                                            <p:cond delay="0"/>
                                          </p:stCondLst>
                                        </p:cTn>
                                        <p:tgtEl>
                                          <p:spTgt spid="32"/>
                                        </p:tgtEl>
                                      </p:cBhvr>
                                    </p:animEffect>
                                    <p:anim calcmode="lin" valueType="num">
                                      <p:cBhvr>
                                        <p:cTn id="13" dur="1822" tmFilter="0,0; 0.14,0.36; 0.43,0.73; 0.71,0.91; 1.0,1.0">
                                          <p:stCondLst>
                                            <p:cond delay="0"/>
                                          </p:stCondLst>
                                        </p:cTn>
                                        <p:tgtEl>
                                          <p:spTgt spid="32"/>
                                        </p:tgtEl>
                                        <p:attrNameLst>
                                          <p:attrName>ppt_x</p:attrName>
                                        </p:attrNameLst>
                                      </p:cBhvr>
                                      <p:tavLst>
                                        <p:tav tm="0">
                                          <p:val>
                                            <p:strVal val="#ppt_x-0.25"/>
                                          </p:val>
                                        </p:tav>
                                        <p:tav tm="100000">
                                          <p:val>
                                            <p:strVal val="#ppt_x"/>
                                          </p:val>
                                        </p:tav>
                                      </p:tavLst>
                                    </p:anim>
                                    <p:anim calcmode="lin" valueType="num">
                                      <p:cBhvr>
                                        <p:cTn id="14" dur="664" tmFilter="0.0,0.0; 0.25,0.07; 0.50,0.2; 0.75,0.467; 1.0,1.0">
                                          <p:stCondLst>
                                            <p:cond delay="0"/>
                                          </p:stCondLst>
                                        </p:cTn>
                                        <p:tgtEl>
                                          <p:spTgt spid="32"/>
                                        </p:tgtEl>
                                        <p:attrNameLst>
                                          <p:attrName>ppt_y</p:attrName>
                                        </p:attrNameLst>
                                      </p:cBhvr>
                                      <p:tavLst>
                                        <p:tav tm="0" fmla="#ppt_y-sin(pi*$)/3">
                                          <p:val>
                                            <p:fltVal val="0.5"/>
                                          </p:val>
                                        </p:tav>
                                        <p:tav tm="100000">
                                          <p:val>
                                            <p:fltVal val="1"/>
                                          </p:val>
                                        </p:tav>
                                      </p:tavLst>
                                    </p:anim>
                                    <p:anim calcmode="lin" valueType="num">
                                      <p:cBhvr>
                                        <p:cTn id="15" dur="664" tmFilter="0, 0; 0.125,0.2665; 0.25,0.4; 0.375,0.465; 0.5,0.5;  0.625,0.535; 0.75,0.6; 0.875,0.7335; 1,1">
                                          <p:stCondLst>
                                            <p:cond delay="664"/>
                                          </p:stCondLst>
                                        </p:cTn>
                                        <p:tgtEl>
                                          <p:spTgt spid="32"/>
                                        </p:tgtEl>
                                        <p:attrNameLst>
                                          <p:attrName>ppt_y</p:attrName>
                                        </p:attrNameLst>
                                      </p:cBhvr>
                                      <p:tavLst>
                                        <p:tav tm="0" fmla="#ppt_y-sin(pi*$)/9">
                                          <p:val>
                                            <p:fltVal val="0"/>
                                          </p:val>
                                        </p:tav>
                                        <p:tav tm="100000">
                                          <p:val>
                                            <p:fltVal val="1"/>
                                          </p:val>
                                        </p:tav>
                                      </p:tavLst>
                                    </p:anim>
                                    <p:anim calcmode="lin" valueType="num">
                                      <p:cBhvr>
                                        <p:cTn id="16" dur="332" tmFilter="0, 0; 0.125,0.2665; 0.25,0.4; 0.375,0.465; 0.5,0.5;  0.625,0.535; 0.75,0.6; 0.875,0.7335; 1,1">
                                          <p:stCondLst>
                                            <p:cond delay="1324"/>
                                          </p:stCondLst>
                                        </p:cTn>
                                        <p:tgtEl>
                                          <p:spTgt spid="32"/>
                                        </p:tgtEl>
                                        <p:attrNameLst>
                                          <p:attrName>ppt_y</p:attrName>
                                        </p:attrNameLst>
                                      </p:cBhvr>
                                      <p:tavLst>
                                        <p:tav tm="0" fmla="#ppt_y-sin(pi*$)/27">
                                          <p:val>
                                            <p:fltVal val="0"/>
                                          </p:val>
                                        </p:tav>
                                        <p:tav tm="100000">
                                          <p:val>
                                            <p:fltVal val="1"/>
                                          </p:val>
                                        </p:tav>
                                      </p:tavLst>
                                    </p:anim>
                                    <p:anim calcmode="lin" valueType="num">
                                      <p:cBhvr>
                                        <p:cTn id="17" dur="164" tmFilter="0, 0; 0.125,0.2665; 0.25,0.4; 0.375,0.465; 0.5,0.5;  0.625,0.535; 0.75,0.6; 0.875,0.7335; 1,1">
                                          <p:stCondLst>
                                            <p:cond delay="1656"/>
                                          </p:stCondLst>
                                        </p:cTn>
                                        <p:tgtEl>
                                          <p:spTgt spid="32"/>
                                        </p:tgtEl>
                                        <p:attrNameLst>
                                          <p:attrName>ppt_y</p:attrName>
                                        </p:attrNameLst>
                                      </p:cBhvr>
                                      <p:tavLst>
                                        <p:tav tm="0" fmla="#ppt_y-sin(pi*$)/81">
                                          <p:val>
                                            <p:fltVal val="0"/>
                                          </p:val>
                                        </p:tav>
                                        <p:tav tm="100000">
                                          <p:val>
                                            <p:fltVal val="1"/>
                                          </p:val>
                                        </p:tav>
                                      </p:tavLst>
                                    </p:anim>
                                    <p:animScale>
                                      <p:cBhvr>
                                        <p:cTn id="18" dur="26">
                                          <p:stCondLst>
                                            <p:cond delay="650"/>
                                          </p:stCondLst>
                                        </p:cTn>
                                        <p:tgtEl>
                                          <p:spTgt spid="32"/>
                                        </p:tgtEl>
                                      </p:cBhvr>
                                      <p:to x="100000" y="60000"/>
                                    </p:animScale>
                                    <p:animScale>
                                      <p:cBhvr>
                                        <p:cTn id="19" dur="166" decel="50000">
                                          <p:stCondLst>
                                            <p:cond delay="676"/>
                                          </p:stCondLst>
                                        </p:cTn>
                                        <p:tgtEl>
                                          <p:spTgt spid="32"/>
                                        </p:tgtEl>
                                      </p:cBhvr>
                                      <p:to x="100000" y="100000"/>
                                    </p:animScale>
                                    <p:animScale>
                                      <p:cBhvr>
                                        <p:cTn id="20" dur="26">
                                          <p:stCondLst>
                                            <p:cond delay="1312"/>
                                          </p:stCondLst>
                                        </p:cTn>
                                        <p:tgtEl>
                                          <p:spTgt spid="32"/>
                                        </p:tgtEl>
                                      </p:cBhvr>
                                      <p:to x="100000" y="80000"/>
                                    </p:animScale>
                                    <p:animScale>
                                      <p:cBhvr>
                                        <p:cTn id="21" dur="166" decel="50000">
                                          <p:stCondLst>
                                            <p:cond delay="1338"/>
                                          </p:stCondLst>
                                        </p:cTn>
                                        <p:tgtEl>
                                          <p:spTgt spid="32"/>
                                        </p:tgtEl>
                                      </p:cBhvr>
                                      <p:to x="100000" y="100000"/>
                                    </p:animScale>
                                    <p:animScale>
                                      <p:cBhvr>
                                        <p:cTn id="22" dur="26">
                                          <p:stCondLst>
                                            <p:cond delay="1642"/>
                                          </p:stCondLst>
                                        </p:cTn>
                                        <p:tgtEl>
                                          <p:spTgt spid="32"/>
                                        </p:tgtEl>
                                      </p:cBhvr>
                                      <p:to x="100000" y="90000"/>
                                    </p:animScale>
                                    <p:animScale>
                                      <p:cBhvr>
                                        <p:cTn id="23" dur="166" decel="50000">
                                          <p:stCondLst>
                                            <p:cond delay="1668"/>
                                          </p:stCondLst>
                                        </p:cTn>
                                        <p:tgtEl>
                                          <p:spTgt spid="32"/>
                                        </p:tgtEl>
                                      </p:cBhvr>
                                      <p:to x="100000" y="100000"/>
                                    </p:animScale>
                                    <p:animScale>
                                      <p:cBhvr>
                                        <p:cTn id="24" dur="26">
                                          <p:stCondLst>
                                            <p:cond delay="1808"/>
                                          </p:stCondLst>
                                        </p:cTn>
                                        <p:tgtEl>
                                          <p:spTgt spid="32"/>
                                        </p:tgtEl>
                                      </p:cBhvr>
                                      <p:to x="100000" y="95000"/>
                                    </p:animScale>
                                    <p:animScale>
                                      <p:cBhvr>
                                        <p:cTn id="25" dur="166" decel="50000">
                                          <p:stCondLst>
                                            <p:cond delay="1834"/>
                                          </p:stCondLst>
                                        </p:cTn>
                                        <p:tgtEl>
                                          <p:spTgt spid="32"/>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2"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533400" y="1752600"/>
            <a:ext cx="8153400" cy="4308872"/>
          </a:xfrm>
          <a:prstGeom prst="rect">
            <a:avLst/>
          </a:prstGeom>
        </p:spPr>
        <p:txBody>
          <a:bodyPr wrap="square">
            <a:spAutoFit/>
          </a:bodyPr>
          <a:lstStyle/>
          <a:p>
            <a:pPr fontAlgn="auto">
              <a:spcBef>
                <a:spcPts val="0"/>
              </a:spcBef>
              <a:spcAft>
                <a:spcPts val="0"/>
              </a:spcAft>
            </a:pPr>
            <a:r>
              <a:rPr lang="en-US" sz="2400" dirty="0" smtClean="0">
                <a:solidFill>
                  <a:prstClr val="black"/>
                </a:solidFill>
                <a:latin typeface="Calibri"/>
                <a:cs typeface="+mn-cs"/>
              </a:rPr>
              <a:t>“As states are working to align their education systems with the CCSS in support of the goal of graduating all students ready for college, careers and life -- </a:t>
            </a:r>
            <a:r>
              <a:rPr lang="en-US" sz="2400" i="1" dirty="0" smtClean="0">
                <a:solidFill>
                  <a:prstClr val="black"/>
                </a:solidFill>
                <a:effectLst>
                  <a:outerShdw blurRad="38100" dist="38100" dir="2700000" algn="tl">
                    <a:srgbClr val="000000">
                      <a:alpha val="43137"/>
                    </a:srgbClr>
                  </a:outerShdw>
                </a:effectLst>
                <a:latin typeface="Calibri"/>
                <a:cs typeface="+mn-cs"/>
              </a:rPr>
              <a:t>academic and </a:t>
            </a:r>
            <a:r>
              <a:rPr lang="en-US" sz="2400" b="1" i="1" dirty="0" smtClean="0">
                <a:solidFill>
                  <a:prstClr val="black"/>
                </a:solidFill>
                <a:effectLst>
                  <a:outerShdw blurRad="38100" dist="38100" dir="2700000" algn="tl">
                    <a:srgbClr val="000000">
                      <a:alpha val="43137"/>
                    </a:srgbClr>
                  </a:outerShdw>
                </a:effectLst>
                <a:latin typeface="Calibri"/>
                <a:cs typeface="+mn-cs"/>
              </a:rPr>
              <a:t>CTE leaders </a:t>
            </a:r>
            <a:r>
              <a:rPr lang="en-US" sz="2400" dirty="0" smtClean="0">
                <a:solidFill>
                  <a:prstClr val="black"/>
                </a:solidFill>
                <a:latin typeface="Calibri"/>
                <a:cs typeface="+mn-cs"/>
              </a:rPr>
              <a:t>at the state and local levels can and </a:t>
            </a:r>
            <a:r>
              <a:rPr lang="en-US" sz="2400" b="1" dirty="0" smtClean="0">
                <a:solidFill>
                  <a:prstClr val="black"/>
                </a:solidFill>
                <a:latin typeface="Calibri"/>
                <a:cs typeface="+mn-cs"/>
              </a:rPr>
              <a:t>should maximize this opportunity to finally break down the silos </a:t>
            </a:r>
            <a:r>
              <a:rPr lang="en-US" sz="2400" dirty="0" smtClean="0">
                <a:solidFill>
                  <a:prstClr val="black"/>
                </a:solidFill>
                <a:latin typeface="Calibri"/>
                <a:cs typeface="+mn-cs"/>
              </a:rPr>
              <a:t>between their </a:t>
            </a:r>
            <a:r>
              <a:rPr lang="en-US" sz="2400" dirty="0" smtClean="0">
                <a:solidFill>
                  <a:prstClr val="black"/>
                </a:solidFill>
                <a:effectLst>
                  <a:outerShdw blurRad="38100" dist="38100" dir="2700000" algn="tl">
                    <a:srgbClr val="000000">
                      <a:alpha val="43137"/>
                    </a:srgbClr>
                  </a:outerShdw>
                </a:effectLst>
                <a:latin typeface="Calibri"/>
                <a:cs typeface="+mn-cs"/>
              </a:rPr>
              <a:t>disciplines </a:t>
            </a:r>
            <a:r>
              <a:rPr lang="en-US" sz="2400" i="1" u="sng" dirty="0" smtClean="0">
                <a:solidFill>
                  <a:prstClr val="black"/>
                </a:solidFill>
                <a:effectLst>
                  <a:outerShdw blurRad="38100" dist="38100" dir="2700000" algn="tl">
                    <a:srgbClr val="000000">
                      <a:alpha val="43137"/>
                    </a:srgbClr>
                  </a:outerShdw>
                </a:effectLst>
                <a:latin typeface="Calibri"/>
                <a:cs typeface="+mn-cs"/>
              </a:rPr>
              <a:t>and collectively find ways to ensure that the new standards rigorously engage </a:t>
            </a:r>
            <a:r>
              <a:rPr lang="en-US" sz="2400" b="1" i="1" u="sng" dirty="0" smtClean="0">
                <a:solidFill>
                  <a:prstClr val="black"/>
                </a:solidFill>
                <a:effectLst>
                  <a:outerShdw blurRad="38100" dist="38100" dir="2700000" algn="tl">
                    <a:srgbClr val="000000">
                      <a:alpha val="43137"/>
                    </a:srgbClr>
                  </a:outerShdw>
                </a:effectLst>
                <a:latin typeface="Calibri"/>
                <a:cs typeface="+mn-cs"/>
              </a:rPr>
              <a:t>all</a:t>
            </a:r>
            <a:r>
              <a:rPr lang="en-US" sz="2400" i="1" u="sng" dirty="0" smtClean="0">
                <a:solidFill>
                  <a:prstClr val="black"/>
                </a:solidFill>
                <a:effectLst>
                  <a:outerShdw blurRad="38100" dist="38100" dir="2700000" algn="tl">
                    <a:srgbClr val="000000">
                      <a:alpha val="43137"/>
                    </a:srgbClr>
                  </a:outerShdw>
                </a:effectLst>
                <a:latin typeface="Calibri"/>
                <a:cs typeface="+mn-cs"/>
              </a:rPr>
              <a:t> students</a:t>
            </a:r>
            <a:r>
              <a:rPr lang="en-US" sz="2400" dirty="0" smtClean="0">
                <a:solidFill>
                  <a:prstClr val="black"/>
                </a:solidFill>
                <a:latin typeface="Calibri"/>
                <a:cs typeface="+mn-cs"/>
              </a:rPr>
              <a:t> in both academic and CTE courses.”</a:t>
            </a:r>
          </a:p>
          <a:p>
            <a:pPr algn="r" fontAlgn="auto">
              <a:spcBef>
                <a:spcPts val="0"/>
              </a:spcBef>
              <a:spcAft>
                <a:spcPts val="0"/>
              </a:spcAft>
            </a:pPr>
            <a:r>
              <a:rPr lang="en-US" sz="1400" i="1" dirty="0" smtClean="0">
                <a:solidFill>
                  <a:prstClr val="black"/>
                </a:solidFill>
                <a:latin typeface="Calibri"/>
                <a:cs typeface="+mn-cs"/>
              </a:rPr>
              <a:t>Bridging the Divide between College and Career Readiness</a:t>
            </a:r>
          </a:p>
          <a:p>
            <a:pPr algn="r" fontAlgn="auto">
              <a:spcBef>
                <a:spcPts val="0"/>
              </a:spcBef>
              <a:spcAft>
                <a:spcPts val="0"/>
              </a:spcAft>
            </a:pPr>
            <a:r>
              <a:rPr lang="en-US" sz="1400" i="1" dirty="0" smtClean="0">
                <a:solidFill>
                  <a:prstClr val="black"/>
                </a:solidFill>
                <a:latin typeface="Calibri"/>
                <a:cs typeface="+mn-cs"/>
              </a:rPr>
              <a:t>Achieve, May 2012</a:t>
            </a:r>
          </a:p>
          <a:p>
            <a:pPr fontAlgn="auto">
              <a:spcBef>
                <a:spcPts val="0"/>
              </a:spcBef>
              <a:spcAft>
                <a:spcPts val="0"/>
              </a:spcAft>
            </a:pPr>
            <a:endParaRPr lang="en-US" dirty="0" smtClean="0">
              <a:solidFill>
                <a:prstClr val="black"/>
              </a:solidFill>
              <a:latin typeface="Calibri"/>
              <a:cs typeface="+mn-cs"/>
            </a:endParaRPr>
          </a:p>
          <a:p>
            <a:pPr fontAlgn="auto">
              <a:spcBef>
                <a:spcPts val="0"/>
              </a:spcBef>
              <a:spcAft>
                <a:spcPts val="0"/>
              </a:spcAft>
            </a:pPr>
            <a:endParaRPr lang="en-US" dirty="0" smtClean="0">
              <a:solidFill>
                <a:prstClr val="black"/>
              </a:solidFill>
              <a:latin typeface="Calibri"/>
              <a:cs typeface="+mn-cs"/>
            </a:endParaRPr>
          </a:p>
          <a:p>
            <a:pPr fontAlgn="auto">
              <a:spcBef>
                <a:spcPts val="0"/>
              </a:spcBef>
              <a:spcAft>
                <a:spcPts val="0"/>
              </a:spcAft>
            </a:pPr>
            <a:endParaRPr lang="en-US" dirty="0">
              <a:solidFill>
                <a:prstClr val="black"/>
              </a:solidFill>
              <a:latin typeface="Calibri"/>
              <a:cs typeface="+mn-cs"/>
            </a:endParaRPr>
          </a:p>
        </p:txBody>
      </p:sp>
      <p:sp>
        <p:nvSpPr>
          <p:cNvPr id="5" name="TextBox 4"/>
          <p:cNvSpPr txBox="1"/>
          <p:nvPr/>
        </p:nvSpPr>
        <p:spPr>
          <a:xfrm>
            <a:off x="152400" y="990600"/>
            <a:ext cx="8763000" cy="584775"/>
          </a:xfrm>
          <a:prstGeom prst="rect">
            <a:avLst/>
          </a:prstGeom>
          <a:noFill/>
        </p:spPr>
        <p:txBody>
          <a:bodyPr wrap="square" rtlCol="0">
            <a:spAutoFit/>
          </a:bodyPr>
          <a:lstStyle/>
          <a:p>
            <a:pPr algn="ctr" fontAlgn="auto">
              <a:spcBef>
                <a:spcPts val="0"/>
              </a:spcBef>
              <a:spcAft>
                <a:spcPts val="0"/>
              </a:spcAft>
            </a:pPr>
            <a:r>
              <a:rPr lang="en-US" sz="3200" b="1" i="1" dirty="0" smtClean="0">
                <a:solidFill>
                  <a:prstClr val="black"/>
                </a:solidFill>
                <a:latin typeface="Calibri"/>
                <a:cs typeface="+mn-cs"/>
              </a:rPr>
              <a:t>The moment is here and the opportunity is clear!</a:t>
            </a:r>
          </a:p>
        </p:txBody>
      </p:sp>
      <p:sp>
        <p:nvSpPr>
          <p:cNvPr id="6" name="Slide Number Placeholder 5"/>
          <p:cNvSpPr>
            <a:spLocks noGrp="1"/>
          </p:cNvSpPr>
          <p:nvPr>
            <p:ph type="sldNum" sz="quarter" idx="12"/>
          </p:nvPr>
        </p:nvSpPr>
        <p:spPr/>
        <p:txBody>
          <a:bodyPr/>
          <a:lstStyle/>
          <a:p>
            <a:fld id="{FF947AC1-330B-4D78-9DAE-2A17147F34A1}" type="slidenum">
              <a:rPr lang="en-US" smtClean="0">
                <a:solidFill>
                  <a:prstClr val="black">
                    <a:tint val="75000"/>
                  </a:prstClr>
                </a:solidFill>
              </a:rPr>
              <a:pPr/>
              <a:t>43</a:t>
            </a:fld>
            <a:endParaRPr lang="en-US">
              <a:solidFill>
                <a:prstClr val="black">
                  <a:tint val="75000"/>
                </a:prstClr>
              </a:solidFill>
            </a:endParaRPr>
          </a:p>
        </p:txBody>
      </p:sp>
    </p:spTree>
    <p:extLst>
      <p:ext uri="{BB962C8B-B14F-4D97-AF65-F5344CB8AC3E}">
        <p14:creationId xmlns:p14="http://schemas.microsoft.com/office/powerpoint/2010/main" val="4086026224"/>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Common Core and CTE</a:t>
            </a:r>
            <a:endParaRPr lang="en-US" dirty="0"/>
          </a:p>
        </p:txBody>
      </p:sp>
      <p:sp>
        <p:nvSpPr>
          <p:cNvPr id="3" name="Slide Number Placeholder 2"/>
          <p:cNvSpPr>
            <a:spLocks noGrp="1"/>
          </p:cNvSpPr>
          <p:nvPr>
            <p:ph type="sldNum" sz="quarter" idx="12"/>
          </p:nvPr>
        </p:nvSpPr>
        <p:spPr/>
        <p:txBody>
          <a:bodyPr/>
          <a:lstStyle/>
          <a:p>
            <a:fld id="{60D351CB-7B7F-4776-A39B-D1BE6EB1D4A5}" type="slidenum">
              <a:rPr lang="en-US" smtClean="0">
                <a:solidFill>
                  <a:prstClr val="black">
                    <a:tint val="75000"/>
                  </a:prstClr>
                </a:solidFill>
              </a:rPr>
              <a:pPr/>
              <a:t>44</a:t>
            </a:fld>
            <a:endParaRPr lang="en-US">
              <a:solidFill>
                <a:prstClr val="black">
                  <a:tint val="75000"/>
                </a:prstClr>
              </a:solidFill>
            </a:endParaRPr>
          </a:p>
        </p:txBody>
      </p:sp>
    </p:spTree>
    <p:extLst>
      <p:ext uri="{BB962C8B-B14F-4D97-AF65-F5344CB8AC3E}">
        <p14:creationId xmlns:p14="http://schemas.microsoft.com/office/powerpoint/2010/main" val="3375860693"/>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0"/>
            <a:ext cx="4343400" cy="1143000"/>
          </a:xfrm>
        </p:spPr>
        <p:txBody>
          <a:bodyPr>
            <a:normAutofit fontScale="90000"/>
          </a:bodyPr>
          <a:lstStyle/>
          <a:p>
            <a:pPr algn="l"/>
            <a:r>
              <a:rPr lang="en-US" dirty="0" smtClean="0"/>
              <a:t>Corestandards.org</a:t>
            </a:r>
            <a:endParaRPr lang="en-US" dirty="0"/>
          </a:p>
        </p:txBody>
      </p:sp>
      <p:pic>
        <p:nvPicPr>
          <p:cNvPr id="6146" name="Picture 2"/>
          <p:cNvPicPr>
            <a:picLocks noGrp="1" noChangeAspect="1" noChangeArrowheads="1"/>
          </p:cNvPicPr>
          <p:nvPr>
            <p:ph idx="1"/>
          </p:nvPr>
        </p:nvPicPr>
        <p:blipFill>
          <a:blip r:embed="rId2" cstate="print"/>
          <a:srcRect l="12963" t="7181" r="13889" b="5534"/>
          <a:stretch>
            <a:fillRect/>
          </a:stretch>
        </p:blipFill>
        <p:spPr bwMode="auto">
          <a:xfrm>
            <a:off x="0" y="990600"/>
            <a:ext cx="9144000" cy="6134583"/>
          </a:xfrm>
          <a:prstGeom prst="rect">
            <a:avLst/>
          </a:prstGeom>
          <a:noFill/>
          <a:ln w="9525">
            <a:noFill/>
            <a:miter lim="800000"/>
            <a:headEnd/>
            <a:tailEnd/>
          </a:ln>
        </p:spPr>
      </p:pic>
      <p:sp>
        <p:nvSpPr>
          <p:cNvPr id="5" name="Slide Number Placeholder 4"/>
          <p:cNvSpPr>
            <a:spLocks noGrp="1"/>
          </p:cNvSpPr>
          <p:nvPr>
            <p:ph type="sldNum" sz="quarter" idx="12"/>
          </p:nvPr>
        </p:nvSpPr>
        <p:spPr/>
        <p:txBody>
          <a:bodyPr/>
          <a:lstStyle/>
          <a:p>
            <a:fld id="{FF947AC1-330B-4D78-9DAE-2A17147F34A1}" type="slidenum">
              <a:rPr lang="en-US" smtClean="0">
                <a:solidFill>
                  <a:prstClr val="black">
                    <a:tint val="75000"/>
                  </a:prstClr>
                </a:solidFill>
              </a:rPr>
              <a:pPr/>
              <a:t>45</a:t>
            </a:fld>
            <a:endParaRPr lang="en-US">
              <a:solidFill>
                <a:prstClr val="black">
                  <a:tint val="75000"/>
                </a:prstClr>
              </a:solidFill>
            </a:endParaRPr>
          </a:p>
        </p:txBody>
      </p:sp>
    </p:spTree>
    <p:extLst>
      <p:ext uri="{BB962C8B-B14F-4D97-AF65-F5344CB8AC3E}">
        <p14:creationId xmlns:p14="http://schemas.microsoft.com/office/powerpoint/2010/main" val="4216547093"/>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3074" name="Picture 2"/>
          <p:cNvPicPr>
            <a:picLocks noChangeAspect="1" noChangeArrowheads="1"/>
          </p:cNvPicPr>
          <p:nvPr/>
        </p:nvPicPr>
        <p:blipFill>
          <a:blip r:embed="rId2" cstate="print"/>
          <a:srcRect/>
          <a:stretch>
            <a:fillRect/>
          </a:stretch>
        </p:blipFill>
        <p:spPr bwMode="auto">
          <a:xfrm>
            <a:off x="0" y="0"/>
            <a:ext cx="9753600" cy="7315200"/>
          </a:xfrm>
          <a:prstGeom prst="rect">
            <a:avLst/>
          </a:prstGeom>
          <a:noFill/>
          <a:ln w="9525">
            <a:noFill/>
            <a:miter lim="800000"/>
            <a:headEnd/>
            <a:tailEnd/>
          </a:ln>
        </p:spPr>
      </p:pic>
      <p:sp>
        <p:nvSpPr>
          <p:cNvPr id="6" name="Slide Number Placeholder 5"/>
          <p:cNvSpPr>
            <a:spLocks noGrp="1"/>
          </p:cNvSpPr>
          <p:nvPr>
            <p:ph type="sldNum" sz="quarter" idx="12"/>
          </p:nvPr>
        </p:nvSpPr>
        <p:spPr/>
        <p:txBody>
          <a:bodyPr/>
          <a:lstStyle/>
          <a:p>
            <a:fld id="{FF947AC1-330B-4D78-9DAE-2A17147F34A1}" type="slidenum">
              <a:rPr lang="en-US" smtClean="0">
                <a:solidFill>
                  <a:prstClr val="black">
                    <a:tint val="75000"/>
                  </a:prstClr>
                </a:solidFill>
              </a:rPr>
              <a:pPr/>
              <a:t>46</a:t>
            </a:fld>
            <a:endParaRPr lang="en-US">
              <a:solidFill>
                <a:prstClr val="black">
                  <a:tint val="75000"/>
                </a:prstClr>
              </a:solidFill>
            </a:endParaRPr>
          </a:p>
        </p:txBody>
      </p:sp>
    </p:spTree>
    <p:extLst>
      <p:ext uri="{BB962C8B-B14F-4D97-AF65-F5344CB8AC3E}">
        <p14:creationId xmlns:p14="http://schemas.microsoft.com/office/powerpoint/2010/main" val="1639924037"/>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609600" y="3352800"/>
            <a:ext cx="6019800" cy="369332"/>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fontAlgn="auto">
              <a:spcBef>
                <a:spcPts val="0"/>
              </a:spcBef>
              <a:spcAft>
                <a:spcPts val="0"/>
              </a:spcAft>
            </a:pPr>
            <a:r>
              <a:rPr lang="en-US" dirty="0" smtClean="0">
                <a:solidFill>
                  <a:prstClr val="black"/>
                </a:solidFill>
              </a:rPr>
              <a:t>(Pages 62, 64-66)</a:t>
            </a:r>
            <a:endParaRPr lang="en-US" dirty="0">
              <a:solidFill>
                <a:prstClr val="black"/>
              </a:solidFill>
            </a:endParaRPr>
          </a:p>
        </p:txBody>
      </p:sp>
      <p:sp>
        <p:nvSpPr>
          <p:cNvPr id="8" name="TextBox 7"/>
          <p:cNvSpPr txBox="1"/>
          <p:nvPr/>
        </p:nvSpPr>
        <p:spPr>
          <a:xfrm>
            <a:off x="533400" y="3352800"/>
            <a:ext cx="6019800" cy="369332"/>
          </a:xfrm>
          <a:prstGeom prst="rect">
            <a:avLst/>
          </a:prstGeom>
          <a:ln>
            <a:solidFill>
              <a:srgbClr val="C00000"/>
            </a:solidFill>
          </a:ln>
        </p:spPr>
        <p:style>
          <a:lnRef idx="2">
            <a:schemeClr val="dk1"/>
          </a:lnRef>
          <a:fillRef idx="1">
            <a:schemeClr val="lt1"/>
          </a:fillRef>
          <a:effectRef idx="0">
            <a:schemeClr val="dk1"/>
          </a:effectRef>
          <a:fontRef idx="minor">
            <a:schemeClr val="dk1"/>
          </a:fontRef>
        </p:style>
        <p:txBody>
          <a:bodyPr wrap="square" rtlCol="0">
            <a:spAutoFit/>
          </a:bodyPr>
          <a:lstStyle/>
          <a:p>
            <a:pPr fontAlgn="auto">
              <a:spcBef>
                <a:spcPts val="0"/>
              </a:spcBef>
              <a:spcAft>
                <a:spcPts val="0"/>
              </a:spcAft>
            </a:pPr>
            <a:endParaRPr lang="en-US" dirty="0">
              <a:solidFill>
                <a:prstClr val="black"/>
              </a:solidFill>
            </a:endParaRPr>
          </a:p>
        </p:txBody>
      </p:sp>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6146" name="Picture 2"/>
          <p:cNvPicPr>
            <a:picLocks noChangeAspect="1" noChangeArrowheads="1"/>
          </p:cNvPicPr>
          <p:nvPr/>
        </p:nvPicPr>
        <p:blipFill>
          <a:blip r:embed="rId2" cstate="print"/>
          <a:srcRect/>
          <a:stretch>
            <a:fillRect/>
          </a:stretch>
        </p:blipFill>
        <p:spPr bwMode="auto">
          <a:xfrm>
            <a:off x="0" y="0"/>
            <a:ext cx="9753600" cy="7315200"/>
          </a:xfrm>
          <a:prstGeom prst="rect">
            <a:avLst/>
          </a:prstGeom>
          <a:noFill/>
          <a:ln w="9525">
            <a:noFill/>
            <a:miter lim="800000"/>
            <a:headEnd/>
            <a:tailEnd/>
          </a:ln>
        </p:spPr>
      </p:pic>
      <p:pic>
        <p:nvPicPr>
          <p:cNvPr id="6147" name="Picture 3"/>
          <p:cNvPicPr>
            <a:picLocks noChangeAspect="1" noChangeArrowheads="1"/>
          </p:cNvPicPr>
          <p:nvPr/>
        </p:nvPicPr>
        <p:blipFill>
          <a:blip r:embed="rId3" cstate="print"/>
          <a:srcRect/>
          <a:stretch>
            <a:fillRect/>
          </a:stretch>
        </p:blipFill>
        <p:spPr bwMode="auto">
          <a:xfrm>
            <a:off x="0" y="0"/>
            <a:ext cx="9982200" cy="7486650"/>
          </a:xfrm>
          <a:prstGeom prst="rect">
            <a:avLst/>
          </a:prstGeom>
          <a:noFill/>
          <a:ln w="9525">
            <a:noFill/>
            <a:miter lim="800000"/>
            <a:headEnd/>
            <a:tailEnd/>
          </a:ln>
        </p:spPr>
      </p:pic>
      <p:sp>
        <p:nvSpPr>
          <p:cNvPr id="7" name="TextBox 6"/>
          <p:cNvSpPr txBox="1"/>
          <p:nvPr/>
        </p:nvSpPr>
        <p:spPr>
          <a:xfrm>
            <a:off x="6781800" y="3581400"/>
            <a:ext cx="1905000" cy="381000"/>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fontAlgn="auto">
              <a:spcBef>
                <a:spcPts val="0"/>
              </a:spcBef>
              <a:spcAft>
                <a:spcPts val="0"/>
              </a:spcAft>
            </a:pPr>
            <a:r>
              <a:rPr lang="en-US" dirty="0" smtClean="0">
                <a:solidFill>
                  <a:prstClr val="black"/>
                </a:solidFill>
              </a:rPr>
              <a:t>(Pages 62, 64-66)</a:t>
            </a:r>
            <a:endParaRPr lang="en-US" dirty="0">
              <a:solidFill>
                <a:prstClr val="black"/>
              </a:solidFill>
            </a:endParaRPr>
          </a:p>
        </p:txBody>
      </p:sp>
      <p:sp>
        <p:nvSpPr>
          <p:cNvPr id="10" name="Rectangle 9"/>
          <p:cNvSpPr/>
          <p:nvPr/>
        </p:nvSpPr>
        <p:spPr>
          <a:xfrm>
            <a:off x="685800" y="3429000"/>
            <a:ext cx="5867400" cy="533400"/>
          </a:xfrm>
          <a:prstGeom prst="rect">
            <a:avLst/>
          </a:prstGeom>
          <a:no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a:solidFill>
                <a:prstClr val="white"/>
              </a:solidFill>
            </a:endParaRPr>
          </a:p>
        </p:txBody>
      </p:sp>
      <p:sp>
        <p:nvSpPr>
          <p:cNvPr id="11" name="Slide Number Placeholder 10"/>
          <p:cNvSpPr>
            <a:spLocks noGrp="1"/>
          </p:cNvSpPr>
          <p:nvPr>
            <p:ph type="sldNum" sz="quarter" idx="12"/>
          </p:nvPr>
        </p:nvSpPr>
        <p:spPr/>
        <p:txBody>
          <a:bodyPr/>
          <a:lstStyle/>
          <a:p>
            <a:fld id="{FF947AC1-330B-4D78-9DAE-2A17147F34A1}" type="slidenum">
              <a:rPr lang="en-US" smtClean="0">
                <a:solidFill>
                  <a:prstClr val="black">
                    <a:tint val="75000"/>
                  </a:prstClr>
                </a:solidFill>
              </a:rPr>
              <a:pPr/>
              <a:t>47</a:t>
            </a:fld>
            <a:endParaRPr lang="en-US">
              <a:solidFill>
                <a:prstClr val="black">
                  <a:tint val="75000"/>
                </a:prstClr>
              </a:solidFill>
            </a:endParaRPr>
          </a:p>
        </p:txBody>
      </p:sp>
    </p:spTree>
    <p:extLst>
      <p:ext uri="{BB962C8B-B14F-4D97-AF65-F5344CB8AC3E}">
        <p14:creationId xmlns:p14="http://schemas.microsoft.com/office/powerpoint/2010/main" val="1381558226"/>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Oval 8"/>
          <p:cNvSpPr/>
          <p:nvPr/>
        </p:nvSpPr>
        <p:spPr>
          <a:xfrm>
            <a:off x="914400" y="152400"/>
            <a:ext cx="1752600" cy="762000"/>
          </a:xfrm>
          <a:prstGeom prst="ellipse">
            <a:avLst/>
          </a:prstGeom>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a:solidFill>
                <a:prstClr val="white"/>
              </a:solidFill>
            </a:endParaRPr>
          </a:p>
        </p:txBody>
      </p:sp>
      <p:sp>
        <p:nvSpPr>
          <p:cNvPr id="8" name="Oval 7"/>
          <p:cNvSpPr/>
          <p:nvPr/>
        </p:nvSpPr>
        <p:spPr>
          <a:xfrm>
            <a:off x="990600" y="152400"/>
            <a:ext cx="1752600" cy="609600"/>
          </a:xfrm>
          <a:prstGeom prst="ellipse">
            <a:avLst/>
          </a:prstGeom>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a:solidFill>
                <a:prstClr val="white"/>
              </a:solidFill>
            </a:endParaRPr>
          </a:p>
        </p:txBody>
      </p:sp>
      <p:sp>
        <p:nvSpPr>
          <p:cNvPr id="7" name="Oval 6"/>
          <p:cNvSpPr/>
          <p:nvPr/>
        </p:nvSpPr>
        <p:spPr>
          <a:xfrm>
            <a:off x="990600" y="228600"/>
            <a:ext cx="1752600" cy="533400"/>
          </a:xfrm>
          <a:prstGeom prst="ellipse">
            <a:avLst/>
          </a:prstGeom>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a:solidFill>
                <a:prstClr val="white"/>
              </a:solidFill>
            </a:endParaRPr>
          </a:p>
        </p:txBody>
      </p:sp>
      <p:sp>
        <p:nvSpPr>
          <p:cNvPr id="6" name="Oval 5"/>
          <p:cNvSpPr/>
          <p:nvPr/>
        </p:nvSpPr>
        <p:spPr>
          <a:xfrm>
            <a:off x="838200" y="228600"/>
            <a:ext cx="1981200" cy="381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a:solidFill>
                <a:prstClr val="white"/>
              </a:solidFill>
            </a:endParaRPr>
          </a:p>
        </p:txBody>
      </p:sp>
      <p:pic>
        <p:nvPicPr>
          <p:cNvPr id="32770" name="Picture 2"/>
          <p:cNvPicPr>
            <a:picLocks noChangeAspect="1" noChangeArrowheads="1"/>
          </p:cNvPicPr>
          <p:nvPr/>
        </p:nvPicPr>
        <p:blipFill>
          <a:blip r:embed="rId2" cstate="print"/>
          <a:srcRect/>
          <a:stretch>
            <a:fillRect/>
          </a:stretch>
        </p:blipFill>
        <p:spPr bwMode="auto">
          <a:xfrm>
            <a:off x="0" y="25649"/>
            <a:ext cx="9144000" cy="6832351"/>
          </a:xfrm>
          <a:prstGeom prst="rect">
            <a:avLst/>
          </a:prstGeom>
          <a:noFill/>
          <a:ln w="9525">
            <a:solidFill>
              <a:srgbClr val="0000FF"/>
            </a:solidFill>
            <a:miter lim="800000"/>
            <a:headEnd/>
            <a:tailEnd/>
          </a:ln>
        </p:spPr>
      </p:pic>
      <p:sp>
        <p:nvSpPr>
          <p:cNvPr id="4" name="Rectangle 3"/>
          <p:cNvSpPr/>
          <p:nvPr/>
        </p:nvSpPr>
        <p:spPr>
          <a:xfrm>
            <a:off x="152400" y="1219200"/>
            <a:ext cx="8686800" cy="533400"/>
          </a:xfrm>
          <a:prstGeom prst="rect">
            <a:avLst/>
          </a:prstGeom>
          <a:no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a:solidFill>
                <a:prstClr val="white"/>
              </a:solidFill>
            </a:endParaRPr>
          </a:p>
        </p:txBody>
      </p:sp>
      <p:sp>
        <p:nvSpPr>
          <p:cNvPr id="10" name="Rectangle 9"/>
          <p:cNvSpPr/>
          <p:nvPr/>
        </p:nvSpPr>
        <p:spPr>
          <a:xfrm>
            <a:off x="0" y="2362200"/>
            <a:ext cx="1828800" cy="228600"/>
          </a:xfrm>
          <a:prstGeom prst="rect">
            <a:avLst/>
          </a:prstGeom>
          <a:no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a:solidFill>
                <a:prstClr val="white"/>
              </a:solidFill>
            </a:endParaRPr>
          </a:p>
        </p:txBody>
      </p:sp>
      <p:sp>
        <p:nvSpPr>
          <p:cNvPr id="12" name="Rectangle 11"/>
          <p:cNvSpPr/>
          <p:nvPr/>
        </p:nvSpPr>
        <p:spPr>
          <a:xfrm>
            <a:off x="3581400" y="152400"/>
            <a:ext cx="1828800" cy="533400"/>
          </a:xfrm>
          <a:prstGeom prst="rect">
            <a:avLst/>
          </a:prstGeom>
          <a:no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a:solidFill>
                <a:prstClr val="white"/>
              </a:solidFill>
            </a:endParaRPr>
          </a:p>
        </p:txBody>
      </p:sp>
      <p:sp>
        <p:nvSpPr>
          <p:cNvPr id="15" name="Rectangle 14"/>
          <p:cNvSpPr/>
          <p:nvPr/>
        </p:nvSpPr>
        <p:spPr>
          <a:xfrm>
            <a:off x="6553200" y="152400"/>
            <a:ext cx="1828800" cy="533400"/>
          </a:xfrm>
          <a:prstGeom prst="rect">
            <a:avLst/>
          </a:prstGeom>
          <a:noFill/>
          <a:ln w="3810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b="1" dirty="0">
              <a:solidFill>
                <a:prstClr val="white"/>
              </a:solidFill>
            </a:endParaRPr>
          </a:p>
        </p:txBody>
      </p:sp>
      <p:sp>
        <p:nvSpPr>
          <p:cNvPr id="16" name="Rectangle 15"/>
          <p:cNvSpPr/>
          <p:nvPr/>
        </p:nvSpPr>
        <p:spPr>
          <a:xfrm>
            <a:off x="762000" y="152400"/>
            <a:ext cx="1828800" cy="533400"/>
          </a:xfrm>
          <a:prstGeom prst="rect">
            <a:avLst/>
          </a:prstGeom>
          <a:no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a:solidFill>
                <a:prstClr val="white"/>
              </a:solidFill>
            </a:endParaRPr>
          </a:p>
        </p:txBody>
      </p:sp>
      <p:sp>
        <p:nvSpPr>
          <p:cNvPr id="17" name="Rectangle 16"/>
          <p:cNvSpPr/>
          <p:nvPr/>
        </p:nvSpPr>
        <p:spPr>
          <a:xfrm>
            <a:off x="0" y="457200"/>
            <a:ext cx="1828800" cy="228600"/>
          </a:xfrm>
          <a:prstGeom prst="rect">
            <a:avLst/>
          </a:prstGeom>
          <a:no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a:solidFill>
                <a:prstClr val="white"/>
              </a:solidFill>
            </a:endParaRPr>
          </a:p>
        </p:txBody>
      </p:sp>
      <p:sp>
        <p:nvSpPr>
          <p:cNvPr id="18" name="Rectangle 17"/>
          <p:cNvSpPr/>
          <p:nvPr/>
        </p:nvSpPr>
        <p:spPr>
          <a:xfrm>
            <a:off x="0" y="4114800"/>
            <a:ext cx="2514600" cy="228600"/>
          </a:xfrm>
          <a:prstGeom prst="rect">
            <a:avLst/>
          </a:prstGeom>
          <a:no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a:solidFill>
                <a:prstClr val="white"/>
              </a:solidFill>
            </a:endParaRPr>
          </a:p>
        </p:txBody>
      </p:sp>
      <p:sp>
        <p:nvSpPr>
          <p:cNvPr id="19" name="Rectangle 18"/>
          <p:cNvSpPr/>
          <p:nvPr/>
        </p:nvSpPr>
        <p:spPr>
          <a:xfrm>
            <a:off x="0" y="6172200"/>
            <a:ext cx="3200400" cy="228600"/>
          </a:xfrm>
          <a:prstGeom prst="rect">
            <a:avLst/>
          </a:prstGeom>
          <a:no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a:solidFill>
                <a:prstClr val="white"/>
              </a:solidFill>
            </a:endParaRPr>
          </a:p>
        </p:txBody>
      </p:sp>
      <p:sp>
        <p:nvSpPr>
          <p:cNvPr id="20" name="Slide Number Placeholder 19"/>
          <p:cNvSpPr>
            <a:spLocks noGrp="1"/>
          </p:cNvSpPr>
          <p:nvPr>
            <p:ph type="sldNum" sz="quarter" idx="12"/>
          </p:nvPr>
        </p:nvSpPr>
        <p:spPr/>
        <p:txBody>
          <a:bodyPr/>
          <a:lstStyle/>
          <a:p>
            <a:fld id="{FF947AC1-330B-4D78-9DAE-2A17147F34A1}" type="slidenum">
              <a:rPr lang="en-US" smtClean="0">
                <a:solidFill>
                  <a:prstClr val="black">
                    <a:tint val="75000"/>
                  </a:prstClr>
                </a:solidFill>
              </a:rPr>
              <a:pPr/>
              <a:t>48</a:t>
            </a:fld>
            <a:endParaRPr lang="en-US">
              <a:solidFill>
                <a:prstClr val="black">
                  <a:tint val="75000"/>
                </a:prstClr>
              </a:solidFill>
            </a:endParaRPr>
          </a:p>
        </p:txBody>
      </p:sp>
    </p:spTree>
    <p:extLst>
      <p:ext uri="{BB962C8B-B14F-4D97-AF65-F5344CB8AC3E}">
        <p14:creationId xmlns:p14="http://schemas.microsoft.com/office/powerpoint/2010/main" val="1191194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box(in)">
                                      <p:cBhvr>
                                        <p:cTn id="7" dur="500"/>
                                        <p:tgtEl>
                                          <p:spTgt spid="16"/>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box(in)">
                                      <p:cBhvr>
                                        <p:cTn id="12" dur="500"/>
                                        <p:tgtEl>
                                          <p:spTgt spid="12"/>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grpId="0" nodeType="click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box(in)">
                                      <p:cBhvr>
                                        <p:cTn id="17" dur="500"/>
                                        <p:tgtEl>
                                          <p:spTgt spid="15"/>
                                        </p:tgtEl>
                                      </p:cBhvr>
                                    </p:animEffect>
                                  </p:childTnLst>
                                </p:cTn>
                              </p:par>
                            </p:childTnLst>
                          </p:cTn>
                        </p:par>
                      </p:childTnLst>
                    </p:cTn>
                  </p:par>
                  <p:par>
                    <p:cTn id="18" fill="hold">
                      <p:stCondLst>
                        <p:cond delay="indefinite"/>
                      </p:stCondLst>
                      <p:childTnLst>
                        <p:par>
                          <p:cTn id="19" fill="hold">
                            <p:stCondLst>
                              <p:cond delay="0"/>
                            </p:stCondLst>
                            <p:childTnLst>
                              <p:par>
                                <p:cTn id="20" presetID="4" presetClass="entr" presetSubtype="16" fill="hold" grpId="0" nodeType="clickEffect">
                                  <p:stCondLst>
                                    <p:cond delay="0"/>
                                  </p:stCondLst>
                                  <p:childTnLst>
                                    <p:set>
                                      <p:cBhvr>
                                        <p:cTn id="21" dur="1" fill="hold">
                                          <p:stCondLst>
                                            <p:cond delay="0"/>
                                          </p:stCondLst>
                                        </p:cTn>
                                        <p:tgtEl>
                                          <p:spTgt spid="17"/>
                                        </p:tgtEl>
                                        <p:attrNameLst>
                                          <p:attrName>style.visibility</p:attrName>
                                        </p:attrNameLst>
                                      </p:cBhvr>
                                      <p:to>
                                        <p:strVal val="visible"/>
                                      </p:to>
                                    </p:set>
                                    <p:animEffect transition="in" filter="box(in)">
                                      <p:cBhvr>
                                        <p:cTn id="22" dur="500"/>
                                        <p:tgtEl>
                                          <p:spTgt spid="17"/>
                                        </p:tgtEl>
                                      </p:cBhvr>
                                    </p:animEffect>
                                  </p:childTnLst>
                                </p:cTn>
                              </p:par>
                            </p:childTnLst>
                          </p:cTn>
                        </p:par>
                      </p:childTnLst>
                    </p:cTn>
                  </p:par>
                  <p:par>
                    <p:cTn id="23" fill="hold">
                      <p:stCondLst>
                        <p:cond delay="indefinite"/>
                      </p:stCondLst>
                      <p:childTnLst>
                        <p:par>
                          <p:cTn id="24" fill="hold">
                            <p:stCondLst>
                              <p:cond delay="0"/>
                            </p:stCondLst>
                            <p:childTnLst>
                              <p:par>
                                <p:cTn id="25" presetID="4" presetClass="entr" presetSubtype="16" fill="hold" grpId="0" nodeType="click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box(in)">
                                      <p:cBhvr>
                                        <p:cTn id="27" dur="500"/>
                                        <p:tgtEl>
                                          <p:spTgt spid="10"/>
                                        </p:tgtEl>
                                      </p:cBhvr>
                                    </p:animEffect>
                                  </p:childTnLst>
                                </p:cTn>
                              </p:par>
                            </p:childTnLst>
                          </p:cTn>
                        </p:par>
                      </p:childTnLst>
                    </p:cTn>
                  </p:par>
                  <p:par>
                    <p:cTn id="28" fill="hold">
                      <p:stCondLst>
                        <p:cond delay="indefinite"/>
                      </p:stCondLst>
                      <p:childTnLst>
                        <p:par>
                          <p:cTn id="29" fill="hold">
                            <p:stCondLst>
                              <p:cond delay="0"/>
                            </p:stCondLst>
                            <p:childTnLst>
                              <p:par>
                                <p:cTn id="30" presetID="4" presetClass="entr" presetSubtype="16" fill="hold" grpId="0" nodeType="clickEffect">
                                  <p:stCondLst>
                                    <p:cond delay="0"/>
                                  </p:stCondLst>
                                  <p:childTnLst>
                                    <p:set>
                                      <p:cBhvr>
                                        <p:cTn id="31" dur="1" fill="hold">
                                          <p:stCondLst>
                                            <p:cond delay="0"/>
                                          </p:stCondLst>
                                        </p:cTn>
                                        <p:tgtEl>
                                          <p:spTgt spid="18"/>
                                        </p:tgtEl>
                                        <p:attrNameLst>
                                          <p:attrName>style.visibility</p:attrName>
                                        </p:attrNameLst>
                                      </p:cBhvr>
                                      <p:to>
                                        <p:strVal val="visible"/>
                                      </p:to>
                                    </p:set>
                                    <p:animEffect transition="in" filter="box(in)">
                                      <p:cBhvr>
                                        <p:cTn id="32" dur="500"/>
                                        <p:tgtEl>
                                          <p:spTgt spid="18"/>
                                        </p:tgtEl>
                                      </p:cBhvr>
                                    </p:animEffect>
                                  </p:childTnLst>
                                </p:cTn>
                              </p:par>
                            </p:childTnLst>
                          </p:cTn>
                        </p:par>
                      </p:childTnLst>
                    </p:cTn>
                  </p:par>
                  <p:par>
                    <p:cTn id="33" fill="hold">
                      <p:stCondLst>
                        <p:cond delay="indefinite"/>
                      </p:stCondLst>
                      <p:childTnLst>
                        <p:par>
                          <p:cTn id="34" fill="hold">
                            <p:stCondLst>
                              <p:cond delay="0"/>
                            </p:stCondLst>
                            <p:childTnLst>
                              <p:par>
                                <p:cTn id="35" presetID="4" presetClass="entr" presetSubtype="16" fill="hold" grpId="0" nodeType="clickEffect">
                                  <p:stCondLst>
                                    <p:cond delay="0"/>
                                  </p:stCondLst>
                                  <p:childTnLst>
                                    <p:set>
                                      <p:cBhvr>
                                        <p:cTn id="36" dur="1" fill="hold">
                                          <p:stCondLst>
                                            <p:cond delay="0"/>
                                          </p:stCondLst>
                                        </p:cTn>
                                        <p:tgtEl>
                                          <p:spTgt spid="19"/>
                                        </p:tgtEl>
                                        <p:attrNameLst>
                                          <p:attrName>style.visibility</p:attrName>
                                        </p:attrNameLst>
                                      </p:cBhvr>
                                      <p:to>
                                        <p:strVal val="visible"/>
                                      </p:to>
                                    </p:set>
                                    <p:animEffect transition="in" filter="box(in)">
                                      <p:cBhvr>
                                        <p:cTn id="37" dur="500"/>
                                        <p:tgtEl>
                                          <p:spTgt spid="19"/>
                                        </p:tgtEl>
                                      </p:cBhvr>
                                    </p:animEffect>
                                  </p:childTnLst>
                                </p:cTn>
                              </p:par>
                            </p:childTnLst>
                          </p:cTn>
                        </p:par>
                      </p:childTnLst>
                    </p:cTn>
                  </p:par>
                  <p:par>
                    <p:cTn id="38" fill="hold">
                      <p:stCondLst>
                        <p:cond delay="indefinite"/>
                      </p:stCondLst>
                      <p:childTnLst>
                        <p:par>
                          <p:cTn id="39" fill="hold">
                            <p:stCondLst>
                              <p:cond delay="0"/>
                            </p:stCondLst>
                            <p:childTnLst>
                              <p:par>
                                <p:cTn id="40" presetID="4" presetClass="entr" presetSubtype="16" fill="hold" grpId="0" nodeType="clickEffect">
                                  <p:stCondLst>
                                    <p:cond delay="0"/>
                                  </p:stCondLst>
                                  <p:childTnLst>
                                    <p:set>
                                      <p:cBhvr>
                                        <p:cTn id="41" dur="1" fill="hold">
                                          <p:stCondLst>
                                            <p:cond delay="0"/>
                                          </p:stCondLst>
                                        </p:cTn>
                                        <p:tgtEl>
                                          <p:spTgt spid="4"/>
                                        </p:tgtEl>
                                        <p:attrNameLst>
                                          <p:attrName>style.visibility</p:attrName>
                                        </p:attrNameLst>
                                      </p:cBhvr>
                                      <p:to>
                                        <p:strVal val="visible"/>
                                      </p:to>
                                    </p:set>
                                    <p:animEffect transition="in" filter="box(in)">
                                      <p:cBhvr>
                                        <p:cTn id="4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10" grpId="0" animBg="1"/>
      <p:bldP spid="12" grpId="0" animBg="1"/>
      <p:bldP spid="15" grpId="0" animBg="1"/>
      <p:bldP spid="16" grpId="0" animBg="1"/>
      <p:bldP spid="17" grpId="0" animBg="1"/>
      <p:bldP spid="18" grpId="0" animBg="1"/>
      <p:bldP spid="19" grpId="0" animBg="1"/>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Picture 2"/>
          <p:cNvPicPr>
            <a:picLocks noChangeAspect="1" noChangeArrowheads="1"/>
          </p:cNvPicPr>
          <p:nvPr/>
        </p:nvPicPr>
        <p:blipFill>
          <a:blip r:embed="rId2" cstate="print"/>
          <a:srcRect/>
          <a:stretch>
            <a:fillRect/>
          </a:stretch>
        </p:blipFill>
        <p:spPr bwMode="auto">
          <a:xfrm>
            <a:off x="-51955" y="0"/>
            <a:ext cx="9195955" cy="6858000"/>
          </a:xfrm>
          <a:prstGeom prst="rect">
            <a:avLst/>
          </a:prstGeom>
          <a:noFill/>
          <a:ln w="9525">
            <a:noFill/>
            <a:miter lim="800000"/>
            <a:headEnd/>
            <a:tailEnd/>
          </a:ln>
        </p:spPr>
      </p:pic>
      <p:sp>
        <p:nvSpPr>
          <p:cNvPr id="5" name="Slide Number Placeholder 4"/>
          <p:cNvSpPr>
            <a:spLocks noGrp="1"/>
          </p:cNvSpPr>
          <p:nvPr>
            <p:ph type="sldNum" sz="quarter" idx="12"/>
          </p:nvPr>
        </p:nvSpPr>
        <p:spPr/>
        <p:txBody>
          <a:bodyPr/>
          <a:lstStyle/>
          <a:p>
            <a:fld id="{FF947AC1-330B-4D78-9DAE-2A17147F34A1}" type="slidenum">
              <a:rPr lang="en-US" smtClean="0">
                <a:solidFill>
                  <a:prstClr val="black">
                    <a:tint val="75000"/>
                  </a:prstClr>
                </a:solidFill>
              </a:rPr>
              <a:pPr/>
              <a:t>49</a:t>
            </a:fld>
            <a:endParaRPr lang="en-US">
              <a:solidFill>
                <a:prstClr val="black">
                  <a:tint val="75000"/>
                </a:prstClr>
              </a:solidFill>
            </a:endParaRPr>
          </a:p>
        </p:txBody>
      </p:sp>
    </p:spTree>
    <p:extLst>
      <p:ext uri="{BB962C8B-B14F-4D97-AF65-F5344CB8AC3E}">
        <p14:creationId xmlns:p14="http://schemas.microsoft.com/office/powerpoint/2010/main" val="412600555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457200" y="1524000"/>
            <a:ext cx="8229600" cy="4389438"/>
          </a:xfrm>
        </p:spPr>
        <p:txBody>
          <a:bodyPr/>
          <a:lstStyle/>
          <a:p>
            <a:pPr marL="0" indent="0" algn="ctr" fontAlgn="t">
              <a:buNone/>
            </a:pPr>
            <a:r>
              <a:rPr lang="en-US" sz="2800" b="1" dirty="0"/>
              <a:t>Marie </a:t>
            </a:r>
            <a:r>
              <a:rPr lang="en-US" sz="2800" b="1" dirty="0" err="1" smtClean="0"/>
              <a:t>Izquierdo</a:t>
            </a:r>
            <a:r>
              <a:rPr lang="en-US" sz="2800" b="1" dirty="0" smtClean="0"/>
              <a:t>, </a:t>
            </a:r>
            <a:r>
              <a:rPr lang="en-US" sz="2800" i="1" dirty="0" smtClean="0"/>
              <a:t>Assistant </a:t>
            </a:r>
            <a:r>
              <a:rPr lang="en-US" sz="2800" i="1" dirty="0"/>
              <a:t>Superintendent</a:t>
            </a:r>
          </a:p>
          <a:p>
            <a:pPr marL="0" indent="0" algn="ctr" fontAlgn="t">
              <a:buNone/>
            </a:pPr>
            <a:r>
              <a:rPr lang="en-US" sz="2800" dirty="0"/>
              <a:t> Division of Academics, Accountability </a:t>
            </a:r>
          </a:p>
          <a:p>
            <a:pPr marL="0" indent="0" algn="ctr" fontAlgn="t">
              <a:buNone/>
            </a:pPr>
            <a:r>
              <a:rPr lang="en-US" sz="2800" dirty="0"/>
              <a:t>&amp; School </a:t>
            </a:r>
            <a:r>
              <a:rPr lang="en-US" sz="2800" dirty="0" smtClean="0"/>
              <a:t>Improvement</a:t>
            </a:r>
          </a:p>
          <a:p>
            <a:pPr marL="0" indent="0" algn="ctr" fontAlgn="t">
              <a:buNone/>
            </a:pPr>
            <a:endParaRPr lang="en-US" sz="1600" b="1" dirty="0" smtClean="0"/>
          </a:p>
          <a:p>
            <a:pPr marL="1489075" indent="-349250" fontAlgn="t"/>
            <a:r>
              <a:rPr lang="en-US" sz="2400" dirty="0" smtClean="0"/>
              <a:t>Academics Departments</a:t>
            </a:r>
          </a:p>
          <a:p>
            <a:pPr marL="1489075" indent="-349250" fontAlgn="t"/>
            <a:r>
              <a:rPr lang="en-US" sz="2400" dirty="0"/>
              <a:t>Assessment, Research, </a:t>
            </a:r>
            <a:r>
              <a:rPr lang="en-US" sz="2400" dirty="0" smtClean="0"/>
              <a:t>and Data </a:t>
            </a:r>
            <a:r>
              <a:rPr lang="en-US" sz="2400" dirty="0"/>
              <a:t>Analysis </a:t>
            </a:r>
            <a:endParaRPr lang="en-US" sz="2400" dirty="0" smtClean="0"/>
          </a:p>
          <a:p>
            <a:pPr marL="1489075" indent="-349250" fontAlgn="t"/>
            <a:r>
              <a:rPr lang="en-US" sz="2400" dirty="0" smtClean="0"/>
              <a:t>Office of School </a:t>
            </a:r>
            <a:r>
              <a:rPr lang="en-US" sz="2400" dirty="0"/>
              <a:t>Improvement </a:t>
            </a:r>
          </a:p>
          <a:p>
            <a:pPr marL="1489075" indent="-349250" fontAlgn="t"/>
            <a:r>
              <a:rPr lang="en-US" sz="2400" dirty="0" smtClean="0"/>
              <a:t>And STEM</a:t>
            </a:r>
            <a:endParaRPr lang="en-US" sz="2400" dirty="0"/>
          </a:p>
          <a:p>
            <a:endParaRPr lang="en-US" dirty="0"/>
          </a:p>
        </p:txBody>
      </p:sp>
      <p:pic>
        <p:nvPicPr>
          <p:cNvPr id="6" name="Picture 2" descr="E:\My documents\Clipart\seal-new%20colors.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52401" y="228601"/>
            <a:ext cx="1142999" cy="11429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55488659"/>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5" name="Picture 3"/>
          <p:cNvPicPr>
            <a:picLocks noChangeAspect="1" noChangeArrowheads="1"/>
          </p:cNvPicPr>
          <p:nvPr/>
        </p:nvPicPr>
        <p:blipFill>
          <a:blip r:embed="rId2" cstate="print"/>
          <a:srcRect/>
          <a:stretch>
            <a:fillRect/>
          </a:stretch>
        </p:blipFill>
        <p:spPr bwMode="auto">
          <a:xfrm>
            <a:off x="457200" y="0"/>
            <a:ext cx="8012084" cy="6096000"/>
          </a:xfrm>
          <a:prstGeom prst="rect">
            <a:avLst/>
          </a:prstGeom>
          <a:noFill/>
          <a:ln w="9525">
            <a:noFill/>
            <a:miter lim="800000"/>
            <a:headEnd/>
            <a:tailEnd/>
          </a:ln>
        </p:spPr>
      </p:pic>
      <p:sp>
        <p:nvSpPr>
          <p:cNvPr id="4" name="TextBox 3"/>
          <p:cNvSpPr txBox="1"/>
          <p:nvPr/>
        </p:nvSpPr>
        <p:spPr>
          <a:xfrm>
            <a:off x="8382000" y="0"/>
            <a:ext cx="762000" cy="6186309"/>
          </a:xfrm>
          <a:prstGeom prst="rect">
            <a:avLst/>
          </a:prstGeom>
          <a:solidFill>
            <a:schemeClr val="bg1"/>
          </a:solidFill>
        </p:spPr>
        <p:txBody>
          <a:bodyPr wrap="square" rtlCol="0">
            <a:spAutoFit/>
          </a:bodyPr>
          <a:lstStyle/>
          <a:p>
            <a:pPr fontAlgn="auto">
              <a:spcBef>
                <a:spcPts val="0"/>
              </a:spcBef>
              <a:spcAft>
                <a:spcPts val="0"/>
              </a:spcAft>
            </a:pPr>
            <a:endParaRPr lang="en-US" dirty="0" smtClean="0">
              <a:solidFill>
                <a:prstClr val="black"/>
              </a:solidFill>
              <a:latin typeface="Calibri"/>
              <a:cs typeface="+mn-cs"/>
            </a:endParaRPr>
          </a:p>
          <a:p>
            <a:pPr fontAlgn="auto">
              <a:spcBef>
                <a:spcPts val="0"/>
              </a:spcBef>
              <a:spcAft>
                <a:spcPts val="0"/>
              </a:spcAft>
            </a:pPr>
            <a:endParaRPr lang="en-US" dirty="0" smtClean="0">
              <a:solidFill>
                <a:prstClr val="black"/>
              </a:solidFill>
              <a:latin typeface="Calibri"/>
              <a:cs typeface="+mn-cs"/>
            </a:endParaRPr>
          </a:p>
          <a:p>
            <a:pPr fontAlgn="auto">
              <a:spcBef>
                <a:spcPts val="0"/>
              </a:spcBef>
              <a:spcAft>
                <a:spcPts val="0"/>
              </a:spcAft>
            </a:pPr>
            <a:endParaRPr lang="en-US" dirty="0" smtClean="0">
              <a:solidFill>
                <a:prstClr val="black"/>
              </a:solidFill>
              <a:latin typeface="Calibri"/>
              <a:cs typeface="+mn-cs"/>
            </a:endParaRPr>
          </a:p>
          <a:p>
            <a:pPr fontAlgn="auto">
              <a:spcBef>
                <a:spcPts val="0"/>
              </a:spcBef>
              <a:spcAft>
                <a:spcPts val="0"/>
              </a:spcAft>
            </a:pPr>
            <a:endParaRPr lang="en-US" dirty="0" smtClean="0">
              <a:solidFill>
                <a:prstClr val="black"/>
              </a:solidFill>
              <a:latin typeface="Calibri"/>
              <a:cs typeface="+mn-cs"/>
            </a:endParaRPr>
          </a:p>
          <a:p>
            <a:pPr fontAlgn="auto">
              <a:spcBef>
                <a:spcPts val="0"/>
              </a:spcBef>
              <a:spcAft>
                <a:spcPts val="0"/>
              </a:spcAft>
            </a:pPr>
            <a:endParaRPr lang="en-US" dirty="0" smtClean="0">
              <a:solidFill>
                <a:prstClr val="black"/>
              </a:solidFill>
              <a:latin typeface="Calibri"/>
              <a:cs typeface="+mn-cs"/>
            </a:endParaRPr>
          </a:p>
          <a:p>
            <a:pPr fontAlgn="auto">
              <a:spcBef>
                <a:spcPts val="0"/>
              </a:spcBef>
              <a:spcAft>
                <a:spcPts val="0"/>
              </a:spcAft>
            </a:pPr>
            <a:endParaRPr lang="en-US" dirty="0" smtClean="0">
              <a:solidFill>
                <a:prstClr val="black"/>
              </a:solidFill>
              <a:latin typeface="Calibri"/>
              <a:cs typeface="+mn-cs"/>
            </a:endParaRPr>
          </a:p>
          <a:p>
            <a:pPr fontAlgn="auto">
              <a:spcBef>
                <a:spcPts val="0"/>
              </a:spcBef>
              <a:spcAft>
                <a:spcPts val="0"/>
              </a:spcAft>
            </a:pPr>
            <a:endParaRPr lang="en-US" dirty="0" smtClean="0">
              <a:solidFill>
                <a:prstClr val="black"/>
              </a:solidFill>
              <a:latin typeface="Calibri"/>
              <a:cs typeface="+mn-cs"/>
            </a:endParaRPr>
          </a:p>
          <a:p>
            <a:pPr fontAlgn="auto">
              <a:spcBef>
                <a:spcPts val="0"/>
              </a:spcBef>
              <a:spcAft>
                <a:spcPts val="0"/>
              </a:spcAft>
            </a:pPr>
            <a:endParaRPr lang="en-US" dirty="0" smtClean="0">
              <a:solidFill>
                <a:prstClr val="black"/>
              </a:solidFill>
              <a:latin typeface="Calibri"/>
              <a:cs typeface="+mn-cs"/>
            </a:endParaRPr>
          </a:p>
          <a:p>
            <a:pPr fontAlgn="auto">
              <a:spcBef>
                <a:spcPts val="0"/>
              </a:spcBef>
              <a:spcAft>
                <a:spcPts val="0"/>
              </a:spcAft>
            </a:pPr>
            <a:endParaRPr lang="en-US" dirty="0" smtClean="0">
              <a:solidFill>
                <a:prstClr val="black"/>
              </a:solidFill>
              <a:latin typeface="Calibri"/>
              <a:cs typeface="+mn-cs"/>
            </a:endParaRPr>
          </a:p>
          <a:p>
            <a:pPr fontAlgn="auto">
              <a:spcBef>
                <a:spcPts val="0"/>
              </a:spcBef>
              <a:spcAft>
                <a:spcPts val="0"/>
              </a:spcAft>
            </a:pPr>
            <a:endParaRPr lang="en-US" dirty="0" smtClean="0">
              <a:solidFill>
                <a:prstClr val="black"/>
              </a:solidFill>
              <a:latin typeface="Calibri"/>
              <a:cs typeface="+mn-cs"/>
            </a:endParaRPr>
          </a:p>
          <a:p>
            <a:pPr fontAlgn="auto">
              <a:spcBef>
                <a:spcPts val="0"/>
              </a:spcBef>
              <a:spcAft>
                <a:spcPts val="0"/>
              </a:spcAft>
            </a:pPr>
            <a:endParaRPr lang="en-US" dirty="0" smtClean="0">
              <a:solidFill>
                <a:prstClr val="black"/>
              </a:solidFill>
              <a:latin typeface="Calibri"/>
              <a:cs typeface="+mn-cs"/>
            </a:endParaRPr>
          </a:p>
          <a:p>
            <a:pPr fontAlgn="auto">
              <a:spcBef>
                <a:spcPts val="0"/>
              </a:spcBef>
              <a:spcAft>
                <a:spcPts val="0"/>
              </a:spcAft>
            </a:pPr>
            <a:endParaRPr lang="en-US" dirty="0" smtClean="0">
              <a:solidFill>
                <a:prstClr val="black"/>
              </a:solidFill>
              <a:latin typeface="Calibri"/>
              <a:cs typeface="+mn-cs"/>
            </a:endParaRPr>
          </a:p>
          <a:p>
            <a:pPr fontAlgn="auto">
              <a:spcBef>
                <a:spcPts val="0"/>
              </a:spcBef>
              <a:spcAft>
                <a:spcPts val="0"/>
              </a:spcAft>
            </a:pPr>
            <a:endParaRPr lang="en-US" dirty="0" smtClean="0">
              <a:solidFill>
                <a:prstClr val="black"/>
              </a:solidFill>
              <a:latin typeface="Calibri"/>
              <a:cs typeface="+mn-cs"/>
            </a:endParaRPr>
          </a:p>
          <a:p>
            <a:pPr fontAlgn="auto">
              <a:spcBef>
                <a:spcPts val="0"/>
              </a:spcBef>
              <a:spcAft>
                <a:spcPts val="0"/>
              </a:spcAft>
            </a:pPr>
            <a:endParaRPr lang="en-US" dirty="0" smtClean="0">
              <a:solidFill>
                <a:prstClr val="black"/>
              </a:solidFill>
              <a:latin typeface="Calibri"/>
              <a:cs typeface="+mn-cs"/>
            </a:endParaRPr>
          </a:p>
          <a:p>
            <a:pPr fontAlgn="auto">
              <a:spcBef>
                <a:spcPts val="0"/>
              </a:spcBef>
              <a:spcAft>
                <a:spcPts val="0"/>
              </a:spcAft>
            </a:pPr>
            <a:endParaRPr lang="en-US" dirty="0" smtClean="0">
              <a:solidFill>
                <a:prstClr val="black"/>
              </a:solidFill>
              <a:latin typeface="Calibri"/>
              <a:cs typeface="+mn-cs"/>
            </a:endParaRPr>
          </a:p>
          <a:p>
            <a:pPr fontAlgn="auto">
              <a:spcBef>
                <a:spcPts val="0"/>
              </a:spcBef>
              <a:spcAft>
                <a:spcPts val="0"/>
              </a:spcAft>
            </a:pPr>
            <a:endParaRPr lang="en-US" dirty="0" smtClean="0">
              <a:solidFill>
                <a:prstClr val="black"/>
              </a:solidFill>
              <a:latin typeface="Calibri"/>
              <a:cs typeface="+mn-cs"/>
            </a:endParaRPr>
          </a:p>
          <a:p>
            <a:pPr fontAlgn="auto">
              <a:spcBef>
                <a:spcPts val="0"/>
              </a:spcBef>
              <a:spcAft>
                <a:spcPts val="0"/>
              </a:spcAft>
            </a:pPr>
            <a:endParaRPr lang="en-US" dirty="0" smtClean="0">
              <a:solidFill>
                <a:prstClr val="black"/>
              </a:solidFill>
              <a:latin typeface="Calibri"/>
              <a:cs typeface="+mn-cs"/>
            </a:endParaRPr>
          </a:p>
          <a:p>
            <a:pPr fontAlgn="auto">
              <a:spcBef>
                <a:spcPts val="0"/>
              </a:spcBef>
              <a:spcAft>
                <a:spcPts val="0"/>
              </a:spcAft>
            </a:pPr>
            <a:endParaRPr lang="en-US" dirty="0" smtClean="0">
              <a:solidFill>
                <a:prstClr val="black"/>
              </a:solidFill>
              <a:latin typeface="Calibri"/>
              <a:cs typeface="+mn-cs"/>
            </a:endParaRPr>
          </a:p>
          <a:p>
            <a:pPr fontAlgn="auto">
              <a:spcBef>
                <a:spcPts val="0"/>
              </a:spcBef>
              <a:spcAft>
                <a:spcPts val="0"/>
              </a:spcAft>
            </a:pPr>
            <a:endParaRPr lang="en-US" dirty="0" smtClean="0">
              <a:solidFill>
                <a:prstClr val="black"/>
              </a:solidFill>
              <a:latin typeface="Calibri"/>
              <a:cs typeface="+mn-cs"/>
            </a:endParaRPr>
          </a:p>
          <a:p>
            <a:pPr fontAlgn="auto">
              <a:spcBef>
                <a:spcPts val="0"/>
              </a:spcBef>
              <a:spcAft>
                <a:spcPts val="0"/>
              </a:spcAft>
            </a:pPr>
            <a:endParaRPr lang="en-US" dirty="0" smtClean="0">
              <a:solidFill>
                <a:prstClr val="black"/>
              </a:solidFill>
              <a:latin typeface="Calibri"/>
              <a:cs typeface="+mn-cs"/>
            </a:endParaRPr>
          </a:p>
          <a:p>
            <a:pPr fontAlgn="auto">
              <a:spcBef>
                <a:spcPts val="0"/>
              </a:spcBef>
              <a:spcAft>
                <a:spcPts val="0"/>
              </a:spcAft>
            </a:pPr>
            <a:endParaRPr lang="en-US" dirty="0" smtClean="0">
              <a:solidFill>
                <a:prstClr val="black"/>
              </a:solidFill>
              <a:latin typeface="Calibri"/>
              <a:cs typeface="+mn-cs"/>
            </a:endParaRPr>
          </a:p>
          <a:p>
            <a:pPr fontAlgn="auto">
              <a:spcBef>
                <a:spcPts val="0"/>
              </a:spcBef>
              <a:spcAft>
                <a:spcPts val="0"/>
              </a:spcAft>
            </a:pPr>
            <a:endParaRPr lang="en-US" dirty="0" smtClean="0">
              <a:solidFill>
                <a:prstClr val="black"/>
              </a:solidFill>
              <a:latin typeface="Calibri"/>
              <a:cs typeface="+mn-cs"/>
            </a:endParaRPr>
          </a:p>
        </p:txBody>
      </p:sp>
      <p:sp>
        <p:nvSpPr>
          <p:cNvPr id="5" name="Slide Number Placeholder 4"/>
          <p:cNvSpPr>
            <a:spLocks noGrp="1"/>
          </p:cNvSpPr>
          <p:nvPr>
            <p:ph type="sldNum" sz="quarter" idx="12"/>
          </p:nvPr>
        </p:nvSpPr>
        <p:spPr/>
        <p:txBody>
          <a:bodyPr/>
          <a:lstStyle/>
          <a:p>
            <a:fld id="{FF947AC1-330B-4D78-9DAE-2A17147F34A1}" type="slidenum">
              <a:rPr lang="en-US" smtClean="0">
                <a:solidFill>
                  <a:prstClr val="black">
                    <a:tint val="75000"/>
                  </a:prstClr>
                </a:solidFill>
              </a:rPr>
              <a:pPr/>
              <a:t>50</a:t>
            </a:fld>
            <a:endParaRPr lang="en-US">
              <a:solidFill>
                <a:prstClr val="black">
                  <a:tint val="75000"/>
                </a:prstClr>
              </a:solidFill>
            </a:endParaRPr>
          </a:p>
        </p:txBody>
      </p:sp>
    </p:spTree>
    <p:extLst>
      <p:ext uri="{BB962C8B-B14F-4D97-AF65-F5344CB8AC3E}">
        <p14:creationId xmlns:p14="http://schemas.microsoft.com/office/powerpoint/2010/main" val="846741612"/>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818" name="Picture 2"/>
          <p:cNvPicPr>
            <a:picLocks noChangeAspect="1" noChangeArrowheads="1"/>
          </p:cNvPicPr>
          <p:nvPr/>
        </p:nvPicPr>
        <p:blipFill>
          <a:blip r:embed="rId2" cstate="print"/>
          <a:srcRect/>
          <a:stretch>
            <a:fillRect/>
          </a:stretch>
        </p:blipFill>
        <p:spPr bwMode="auto">
          <a:xfrm>
            <a:off x="-254624" y="0"/>
            <a:ext cx="9398623" cy="6857999"/>
          </a:xfrm>
          <a:prstGeom prst="rect">
            <a:avLst/>
          </a:prstGeom>
          <a:noFill/>
          <a:ln w="9525">
            <a:noFill/>
            <a:miter lim="800000"/>
            <a:headEnd/>
            <a:tailEnd/>
          </a:ln>
        </p:spPr>
      </p:pic>
      <p:sp>
        <p:nvSpPr>
          <p:cNvPr id="4" name="Slide Number Placeholder 3"/>
          <p:cNvSpPr>
            <a:spLocks noGrp="1"/>
          </p:cNvSpPr>
          <p:nvPr>
            <p:ph type="sldNum" sz="quarter" idx="12"/>
          </p:nvPr>
        </p:nvSpPr>
        <p:spPr/>
        <p:txBody>
          <a:bodyPr/>
          <a:lstStyle/>
          <a:p>
            <a:fld id="{FF947AC1-330B-4D78-9DAE-2A17147F34A1}" type="slidenum">
              <a:rPr lang="en-US" smtClean="0">
                <a:solidFill>
                  <a:prstClr val="black">
                    <a:tint val="75000"/>
                  </a:prstClr>
                </a:solidFill>
              </a:rPr>
              <a:pPr/>
              <a:t>51</a:t>
            </a:fld>
            <a:endParaRPr lang="en-US">
              <a:solidFill>
                <a:prstClr val="black">
                  <a:tint val="75000"/>
                </a:prstClr>
              </a:solidFill>
            </a:endParaRPr>
          </a:p>
        </p:txBody>
      </p:sp>
    </p:spTree>
    <p:extLst>
      <p:ext uri="{BB962C8B-B14F-4D97-AF65-F5344CB8AC3E}">
        <p14:creationId xmlns:p14="http://schemas.microsoft.com/office/powerpoint/2010/main" val="2042415818"/>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229600" cy="1143000"/>
          </a:xfrm>
        </p:spPr>
        <p:txBody>
          <a:bodyPr>
            <a:noAutofit/>
          </a:bodyPr>
          <a:lstStyle/>
          <a:p>
            <a:r>
              <a:rPr lang="en-US" sz="3600" dirty="0" smtClean="0"/>
              <a:t>Florida’s Numbering of</a:t>
            </a:r>
            <a:br>
              <a:rPr lang="en-US" sz="3600" dirty="0" smtClean="0"/>
            </a:br>
            <a:r>
              <a:rPr lang="en-US" sz="3600" dirty="0" smtClean="0"/>
              <a:t>the Common Core State Standards</a:t>
            </a:r>
            <a:endParaRPr lang="en-US" sz="3600" dirty="0"/>
          </a:p>
        </p:txBody>
      </p:sp>
      <p:sp>
        <p:nvSpPr>
          <p:cNvPr id="3" name="Content Placeholder 2"/>
          <p:cNvSpPr>
            <a:spLocks noGrp="1"/>
          </p:cNvSpPr>
          <p:nvPr>
            <p:ph idx="1"/>
          </p:nvPr>
        </p:nvSpPr>
        <p:spPr>
          <a:xfrm>
            <a:off x="304800" y="1676401"/>
            <a:ext cx="8229600" cy="3047999"/>
          </a:xfrm>
        </p:spPr>
        <p:txBody>
          <a:bodyPr>
            <a:normAutofit fontScale="85000" lnSpcReduction="20000"/>
          </a:bodyPr>
          <a:lstStyle/>
          <a:p>
            <a:pPr algn="ctr">
              <a:buNone/>
            </a:pPr>
            <a:r>
              <a:rPr lang="en-US" dirty="0" smtClean="0"/>
              <a:t>English Language Arts</a:t>
            </a:r>
          </a:p>
          <a:p>
            <a:pPr algn="ctr">
              <a:buNone/>
            </a:pPr>
            <a:endParaRPr lang="en-US" dirty="0" smtClean="0"/>
          </a:p>
          <a:p>
            <a:pPr algn="ctr">
              <a:buNone/>
            </a:pPr>
            <a:r>
              <a:rPr lang="en-US" sz="4400" dirty="0" smtClean="0"/>
              <a:t>LACC.910.RST.1.1</a:t>
            </a:r>
            <a:endParaRPr lang="en-US" sz="4400" dirty="0" smtClean="0"/>
          </a:p>
          <a:p>
            <a:pPr>
              <a:buNone/>
            </a:pPr>
            <a:endParaRPr lang="en-US" sz="4600" dirty="0" smtClean="0"/>
          </a:p>
          <a:p>
            <a:pPr>
              <a:buNone/>
            </a:pPr>
            <a:r>
              <a:rPr lang="en-US" sz="4400" dirty="0" smtClean="0"/>
              <a:t>        </a:t>
            </a:r>
            <a:r>
              <a:rPr lang="en-US" dirty="0" smtClean="0"/>
              <a:t>  Subject   Grade   Domain   Cluster   Standard</a:t>
            </a:r>
          </a:p>
          <a:p>
            <a:pPr>
              <a:buNone/>
            </a:pPr>
            <a:r>
              <a:rPr lang="en-US" dirty="0" smtClean="0"/>
              <a:t>		</a:t>
            </a:r>
          </a:p>
        </p:txBody>
      </p:sp>
      <p:cxnSp>
        <p:nvCxnSpPr>
          <p:cNvPr id="15" name="Straight Arrow Connector 14"/>
          <p:cNvCxnSpPr/>
          <p:nvPr/>
        </p:nvCxnSpPr>
        <p:spPr>
          <a:xfrm flipV="1">
            <a:off x="2209800" y="2971800"/>
            <a:ext cx="533400" cy="762000"/>
          </a:xfrm>
          <a:prstGeom prst="straightConnector1">
            <a:avLst/>
          </a:prstGeom>
          <a:ln>
            <a:solidFill>
              <a:srgbClr val="C00000"/>
            </a:solidFill>
            <a:tailEnd type="arrow"/>
          </a:ln>
          <a:effectLst>
            <a:glow rad="101600">
              <a:schemeClr val="accent2">
                <a:satMod val="175000"/>
                <a:alpha val="40000"/>
              </a:schemeClr>
            </a:glow>
          </a:effectLst>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p:nvPr/>
        </p:nvCxnSpPr>
        <p:spPr>
          <a:xfrm flipV="1">
            <a:off x="3352800" y="2971800"/>
            <a:ext cx="533400" cy="762000"/>
          </a:xfrm>
          <a:prstGeom prst="straightConnector1">
            <a:avLst/>
          </a:prstGeom>
          <a:ln>
            <a:solidFill>
              <a:srgbClr val="C00000"/>
            </a:solidFill>
            <a:tailEnd type="arrow"/>
          </a:ln>
          <a:effectLst>
            <a:glow rad="139700">
              <a:schemeClr val="accent2">
                <a:satMod val="175000"/>
                <a:alpha val="40000"/>
              </a:schemeClr>
            </a:glow>
          </a:effectLst>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p:nvPr/>
        </p:nvCxnSpPr>
        <p:spPr>
          <a:xfrm flipV="1">
            <a:off x="4343400" y="3048000"/>
            <a:ext cx="457200" cy="762000"/>
          </a:xfrm>
          <a:prstGeom prst="straightConnector1">
            <a:avLst/>
          </a:prstGeom>
          <a:ln>
            <a:solidFill>
              <a:srgbClr val="C00000"/>
            </a:solidFill>
            <a:tailEnd type="arrow"/>
          </a:ln>
          <a:effectLst>
            <a:glow rad="139700">
              <a:schemeClr val="accent2">
                <a:satMod val="175000"/>
                <a:alpha val="40000"/>
              </a:schemeClr>
            </a:glow>
          </a:effectLst>
        </p:spPr>
        <p:style>
          <a:lnRef idx="1">
            <a:schemeClr val="accent1"/>
          </a:lnRef>
          <a:fillRef idx="0">
            <a:schemeClr val="accent1"/>
          </a:fillRef>
          <a:effectRef idx="0">
            <a:schemeClr val="accent1"/>
          </a:effectRef>
          <a:fontRef idx="minor">
            <a:schemeClr val="tx1"/>
          </a:fontRef>
        </p:style>
      </p:cxnSp>
      <p:cxnSp>
        <p:nvCxnSpPr>
          <p:cNvPr id="22" name="Straight Arrow Connector 21"/>
          <p:cNvCxnSpPr/>
          <p:nvPr/>
        </p:nvCxnSpPr>
        <p:spPr>
          <a:xfrm flipV="1">
            <a:off x="5486400" y="3048000"/>
            <a:ext cx="95250" cy="762000"/>
          </a:xfrm>
          <a:prstGeom prst="straightConnector1">
            <a:avLst/>
          </a:prstGeom>
          <a:ln>
            <a:solidFill>
              <a:srgbClr val="C00000"/>
            </a:solidFill>
            <a:tailEnd type="arrow"/>
          </a:ln>
          <a:effectLst>
            <a:glow rad="139700">
              <a:schemeClr val="accent2">
                <a:satMod val="175000"/>
                <a:alpha val="40000"/>
              </a:schemeClr>
            </a:glow>
          </a:effectLst>
        </p:spPr>
        <p:style>
          <a:lnRef idx="1">
            <a:schemeClr val="accent1"/>
          </a:lnRef>
          <a:fillRef idx="0">
            <a:schemeClr val="accent1"/>
          </a:fillRef>
          <a:effectRef idx="0">
            <a:schemeClr val="accent1"/>
          </a:effectRef>
          <a:fontRef idx="minor">
            <a:schemeClr val="tx1"/>
          </a:fontRef>
        </p:style>
      </p:cxnSp>
      <p:cxnSp>
        <p:nvCxnSpPr>
          <p:cNvPr id="25" name="Straight Arrow Connector 24"/>
          <p:cNvCxnSpPr/>
          <p:nvPr/>
        </p:nvCxnSpPr>
        <p:spPr>
          <a:xfrm flipH="1" flipV="1">
            <a:off x="6153150" y="3048000"/>
            <a:ext cx="628650" cy="762000"/>
          </a:xfrm>
          <a:prstGeom prst="straightConnector1">
            <a:avLst/>
          </a:prstGeom>
          <a:ln>
            <a:solidFill>
              <a:srgbClr val="C00000"/>
            </a:solidFill>
            <a:tailEnd type="arrow"/>
          </a:ln>
          <a:effectLst>
            <a:glow rad="139700">
              <a:schemeClr val="accent2">
                <a:satMod val="175000"/>
                <a:alpha val="40000"/>
              </a:schemeClr>
            </a:glow>
          </a:effectLst>
        </p:spPr>
        <p:style>
          <a:lnRef idx="1">
            <a:schemeClr val="accent1"/>
          </a:lnRef>
          <a:fillRef idx="0">
            <a:schemeClr val="accent1"/>
          </a:fillRef>
          <a:effectRef idx="0">
            <a:schemeClr val="accent1"/>
          </a:effectRef>
          <a:fontRef idx="minor">
            <a:schemeClr val="tx1"/>
          </a:fontRef>
        </p:style>
      </p:cxnSp>
      <p:sp>
        <p:nvSpPr>
          <p:cNvPr id="9" name="Slide Number Placeholder 8"/>
          <p:cNvSpPr>
            <a:spLocks noGrp="1"/>
          </p:cNvSpPr>
          <p:nvPr>
            <p:ph type="sldNum" sz="quarter" idx="12"/>
          </p:nvPr>
        </p:nvSpPr>
        <p:spPr/>
        <p:txBody>
          <a:bodyPr/>
          <a:lstStyle/>
          <a:p>
            <a:fld id="{FF947AC1-330B-4D78-9DAE-2A17147F34A1}" type="slidenum">
              <a:rPr lang="en-US" smtClean="0">
                <a:solidFill>
                  <a:prstClr val="black">
                    <a:tint val="75000"/>
                  </a:prstClr>
                </a:solidFill>
              </a:rPr>
              <a:pPr/>
              <a:t>52</a:t>
            </a:fld>
            <a:endParaRPr lang="en-US">
              <a:solidFill>
                <a:prstClr val="black">
                  <a:tint val="75000"/>
                </a:prstClr>
              </a:solidFill>
            </a:endParaRPr>
          </a:p>
        </p:txBody>
      </p:sp>
      <p:sp>
        <p:nvSpPr>
          <p:cNvPr id="7" name="Rectangle 6"/>
          <p:cNvSpPr/>
          <p:nvPr/>
        </p:nvSpPr>
        <p:spPr>
          <a:xfrm>
            <a:off x="1371600" y="4191000"/>
            <a:ext cx="1104900" cy="369332"/>
          </a:xfrm>
          <a:prstGeom prst="rect">
            <a:avLst/>
          </a:prstGeom>
        </p:spPr>
        <p:txBody>
          <a:bodyPr wrap="square">
            <a:spAutoFit/>
          </a:bodyPr>
          <a:lstStyle/>
          <a:p>
            <a:pPr algn="ctr" fontAlgn="auto">
              <a:spcBef>
                <a:spcPts val="0"/>
              </a:spcBef>
              <a:spcAft>
                <a:spcPts val="0"/>
              </a:spcAft>
            </a:pPr>
            <a:r>
              <a:rPr lang="en-US" dirty="0" smtClean="0">
                <a:solidFill>
                  <a:srgbClr val="FF0000"/>
                </a:solidFill>
                <a:latin typeface="Calibri"/>
                <a:cs typeface="+mn-cs"/>
              </a:rPr>
              <a:t>Lang. </a:t>
            </a:r>
            <a:r>
              <a:rPr lang="en-US" dirty="0">
                <a:solidFill>
                  <a:srgbClr val="FF0000"/>
                </a:solidFill>
                <a:latin typeface="Calibri"/>
                <a:cs typeface="+mn-cs"/>
              </a:rPr>
              <a:t>Arts </a:t>
            </a:r>
          </a:p>
        </p:txBody>
      </p:sp>
      <p:sp>
        <p:nvSpPr>
          <p:cNvPr id="8" name="Rectangle 7"/>
          <p:cNvSpPr/>
          <p:nvPr/>
        </p:nvSpPr>
        <p:spPr>
          <a:xfrm>
            <a:off x="2743200" y="4191000"/>
            <a:ext cx="606256" cy="369332"/>
          </a:xfrm>
          <a:prstGeom prst="rect">
            <a:avLst/>
          </a:prstGeom>
        </p:spPr>
        <p:txBody>
          <a:bodyPr wrap="none">
            <a:spAutoFit/>
          </a:bodyPr>
          <a:lstStyle/>
          <a:p>
            <a:pPr fontAlgn="auto">
              <a:spcBef>
                <a:spcPts val="0"/>
              </a:spcBef>
              <a:spcAft>
                <a:spcPts val="0"/>
              </a:spcAft>
            </a:pPr>
            <a:r>
              <a:rPr lang="en-US" dirty="0" smtClean="0">
                <a:solidFill>
                  <a:srgbClr val="FF0000"/>
                </a:solidFill>
                <a:latin typeface="Calibri"/>
                <a:cs typeface="+mn-cs"/>
              </a:rPr>
              <a:t>9-10</a:t>
            </a:r>
            <a:endParaRPr lang="en-US" dirty="0">
              <a:solidFill>
                <a:srgbClr val="FF0000"/>
              </a:solidFill>
              <a:latin typeface="Calibri"/>
              <a:cs typeface="+mn-cs"/>
            </a:endParaRPr>
          </a:p>
        </p:txBody>
      </p:sp>
      <p:sp>
        <p:nvSpPr>
          <p:cNvPr id="10" name="Rectangle 9"/>
          <p:cNvSpPr/>
          <p:nvPr/>
        </p:nvSpPr>
        <p:spPr>
          <a:xfrm>
            <a:off x="3733800" y="4181475"/>
            <a:ext cx="1143000" cy="1477328"/>
          </a:xfrm>
          <a:prstGeom prst="rect">
            <a:avLst/>
          </a:prstGeom>
        </p:spPr>
        <p:txBody>
          <a:bodyPr wrap="square">
            <a:spAutoFit/>
          </a:bodyPr>
          <a:lstStyle/>
          <a:p>
            <a:pPr algn="ctr" fontAlgn="auto">
              <a:spcBef>
                <a:spcPts val="0"/>
              </a:spcBef>
              <a:spcAft>
                <a:spcPts val="0"/>
              </a:spcAft>
            </a:pPr>
            <a:r>
              <a:rPr lang="en-US" dirty="0" smtClean="0">
                <a:solidFill>
                  <a:srgbClr val="FF0000"/>
                </a:solidFill>
                <a:latin typeface="Calibri"/>
                <a:cs typeface="+mn-cs"/>
              </a:rPr>
              <a:t>Reading in </a:t>
            </a:r>
            <a:r>
              <a:rPr lang="en-US" dirty="0">
                <a:solidFill>
                  <a:srgbClr val="FF0000"/>
                </a:solidFill>
                <a:latin typeface="Calibri"/>
                <a:cs typeface="+mn-cs"/>
              </a:rPr>
              <a:t>Science </a:t>
            </a:r>
            <a:r>
              <a:rPr lang="en-US" dirty="0" smtClean="0">
                <a:solidFill>
                  <a:srgbClr val="FF0000"/>
                </a:solidFill>
                <a:latin typeface="Calibri"/>
                <a:cs typeface="+mn-cs"/>
              </a:rPr>
              <a:t>&amp; </a:t>
            </a:r>
            <a:r>
              <a:rPr lang="en-US" dirty="0">
                <a:solidFill>
                  <a:srgbClr val="FF0000"/>
                </a:solidFill>
                <a:latin typeface="Calibri"/>
                <a:cs typeface="+mn-cs"/>
              </a:rPr>
              <a:t>Technical Subjects</a:t>
            </a:r>
          </a:p>
        </p:txBody>
      </p:sp>
      <p:sp>
        <p:nvSpPr>
          <p:cNvPr id="11" name="Rectangle 10"/>
          <p:cNvSpPr/>
          <p:nvPr/>
        </p:nvSpPr>
        <p:spPr>
          <a:xfrm>
            <a:off x="5010150" y="4191000"/>
            <a:ext cx="1143000" cy="369332"/>
          </a:xfrm>
          <a:prstGeom prst="rect">
            <a:avLst/>
          </a:prstGeom>
        </p:spPr>
        <p:txBody>
          <a:bodyPr wrap="square">
            <a:spAutoFit/>
          </a:bodyPr>
          <a:lstStyle/>
          <a:p>
            <a:pPr algn="ctr" fontAlgn="auto">
              <a:spcBef>
                <a:spcPts val="0"/>
              </a:spcBef>
              <a:spcAft>
                <a:spcPts val="0"/>
              </a:spcAft>
            </a:pPr>
            <a:r>
              <a:rPr lang="en-US" dirty="0" smtClean="0">
                <a:solidFill>
                  <a:srgbClr val="FF0000"/>
                </a:solidFill>
                <a:latin typeface="Calibri"/>
                <a:cs typeface="+mn-cs"/>
              </a:rPr>
              <a:t>ONE</a:t>
            </a:r>
            <a:endParaRPr lang="en-US" dirty="0">
              <a:solidFill>
                <a:srgbClr val="FF0000"/>
              </a:solidFill>
              <a:latin typeface="Calibri"/>
              <a:cs typeface="+mn-cs"/>
            </a:endParaRPr>
          </a:p>
        </p:txBody>
      </p:sp>
      <p:sp>
        <p:nvSpPr>
          <p:cNvPr id="12" name="Rectangle 11"/>
          <p:cNvSpPr/>
          <p:nvPr/>
        </p:nvSpPr>
        <p:spPr>
          <a:xfrm>
            <a:off x="6381750" y="4191000"/>
            <a:ext cx="651140" cy="369332"/>
          </a:xfrm>
          <a:prstGeom prst="rect">
            <a:avLst/>
          </a:prstGeom>
        </p:spPr>
        <p:txBody>
          <a:bodyPr wrap="none">
            <a:spAutoFit/>
          </a:bodyPr>
          <a:lstStyle/>
          <a:p>
            <a:pPr fontAlgn="auto">
              <a:spcBef>
                <a:spcPts val="0"/>
              </a:spcBef>
              <a:spcAft>
                <a:spcPts val="0"/>
              </a:spcAft>
            </a:pPr>
            <a:r>
              <a:rPr lang="en-US" dirty="0" smtClean="0">
                <a:solidFill>
                  <a:srgbClr val="FF0000"/>
                </a:solidFill>
                <a:latin typeface="Calibri"/>
                <a:cs typeface="+mn-cs"/>
              </a:rPr>
              <a:t>ONE </a:t>
            </a:r>
            <a:endParaRPr lang="en-US" dirty="0">
              <a:solidFill>
                <a:srgbClr val="FF0000"/>
              </a:solidFill>
              <a:latin typeface="Calibri"/>
              <a:cs typeface="+mn-cs"/>
            </a:endParaRPr>
          </a:p>
        </p:txBody>
      </p:sp>
      <p:sp>
        <p:nvSpPr>
          <p:cNvPr id="13" name="Rectangle 12"/>
          <p:cNvSpPr/>
          <p:nvPr/>
        </p:nvSpPr>
        <p:spPr>
          <a:xfrm>
            <a:off x="200025" y="4181474"/>
            <a:ext cx="1037219" cy="646331"/>
          </a:xfrm>
          <a:prstGeom prst="rect">
            <a:avLst/>
          </a:prstGeom>
        </p:spPr>
        <p:txBody>
          <a:bodyPr wrap="square">
            <a:spAutoFit/>
          </a:bodyPr>
          <a:lstStyle/>
          <a:p>
            <a:pPr fontAlgn="auto">
              <a:spcBef>
                <a:spcPts val="0"/>
              </a:spcBef>
              <a:spcAft>
                <a:spcPts val="0"/>
              </a:spcAft>
            </a:pPr>
            <a:r>
              <a:rPr lang="en-US" dirty="0">
                <a:solidFill>
                  <a:srgbClr val="FF0000"/>
                </a:solidFill>
                <a:latin typeface="Calibri"/>
                <a:cs typeface="+mn-cs"/>
              </a:rPr>
              <a:t>For this example</a:t>
            </a:r>
          </a:p>
        </p:txBody>
      </p:sp>
    </p:spTree>
    <p:extLst>
      <p:ext uri="{BB962C8B-B14F-4D97-AF65-F5344CB8AC3E}">
        <p14:creationId xmlns:p14="http://schemas.microsoft.com/office/powerpoint/2010/main" val="23183804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blinds(horizontal)">
                                      <p:cBhvr>
                                        <p:cTn id="7" dur="500"/>
                                        <p:tgtEl>
                                          <p:spTgt spid="15"/>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20"/>
                                        </p:tgtEl>
                                        <p:attrNameLst>
                                          <p:attrName>style.visibility</p:attrName>
                                        </p:attrNameLst>
                                      </p:cBhvr>
                                      <p:to>
                                        <p:strVal val="visible"/>
                                      </p:to>
                                    </p:set>
                                    <p:animEffect transition="in" filter="blinds(horizontal)">
                                      <p:cBhvr>
                                        <p:cTn id="12" dur="500"/>
                                        <p:tgtEl>
                                          <p:spTgt spid="20"/>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21"/>
                                        </p:tgtEl>
                                        <p:attrNameLst>
                                          <p:attrName>style.visibility</p:attrName>
                                        </p:attrNameLst>
                                      </p:cBhvr>
                                      <p:to>
                                        <p:strVal val="visible"/>
                                      </p:to>
                                    </p:set>
                                    <p:animEffect transition="in" filter="blinds(horizontal)">
                                      <p:cBhvr>
                                        <p:cTn id="17" dur="500"/>
                                        <p:tgtEl>
                                          <p:spTgt spid="21"/>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22"/>
                                        </p:tgtEl>
                                        <p:attrNameLst>
                                          <p:attrName>style.visibility</p:attrName>
                                        </p:attrNameLst>
                                      </p:cBhvr>
                                      <p:to>
                                        <p:strVal val="visible"/>
                                      </p:to>
                                    </p:set>
                                    <p:animEffect transition="in" filter="blinds(horizontal)">
                                      <p:cBhvr>
                                        <p:cTn id="22" dur="500"/>
                                        <p:tgtEl>
                                          <p:spTgt spid="22"/>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25"/>
                                        </p:tgtEl>
                                        <p:attrNameLst>
                                          <p:attrName>style.visibility</p:attrName>
                                        </p:attrNameLst>
                                      </p:cBhvr>
                                      <p:to>
                                        <p:strVal val="visible"/>
                                      </p:to>
                                    </p:set>
                                    <p:animEffect transition="in" filter="blinds(horizontal)">
                                      <p:cBhvr>
                                        <p:cTn id="27"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229600" cy="1143000"/>
          </a:xfrm>
        </p:spPr>
        <p:txBody>
          <a:bodyPr>
            <a:noAutofit/>
          </a:bodyPr>
          <a:lstStyle/>
          <a:p>
            <a:r>
              <a:rPr lang="en-US" sz="3600" dirty="0" smtClean="0"/>
              <a:t>Florida’s Numbering of</a:t>
            </a:r>
            <a:br>
              <a:rPr lang="en-US" sz="3600" dirty="0" smtClean="0"/>
            </a:br>
            <a:r>
              <a:rPr lang="en-US" sz="3600" dirty="0" smtClean="0"/>
              <a:t>the Common Core State Standards</a:t>
            </a:r>
            <a:endParaRPr lang="en-US" sz="3600" dirty="0"/>
          </a:p>
        </p:txBody>
      </p:sp>
      <p:sp>
        <p:nvSpPr>
          <p:cNvPr id="3" name="Content Placeholder 2"/>
          <p:cNvSpPr>
            <a:spLocks noGrp="1"/>
          </p:cNvSpPr>
          <p:nvPr>
            <p:ph idx="1"/>
          </p:nvPr>
        </p:nvSpPr>
        <p:spPr>
          <a:xfrm>
            <a:off x="304800" y="1676401"/>
            <a:ext cx="8229600" cy="3047999"/>
          </a:xfrm>
        </p:spPr>
        <p:txBody>
          <a:bodyPr>
            <a:normAutofit fontScale="85000" lnSpcReduction="20000"/>
          </a:bodyPr>
          <a:lstStyle/>
          <a:p>
            <a:pPr algn="ctr">
              <a:buNone/>
            </a:pPr>
            <a:r>
              <a:rPr lang="en-US" dirty="0" smtClean="0"/>
              <a:t>English Language Arts</a:t>
            </a:r>
          </a:p>
          <a:p>
            <a:pPr algn="ctr">
              <a:buNone/>
            </a:pPr>
            <a:endParaRPr lang="en-US" dirty="0" smtClean="0"/>
          </a:p>
          <a:p>
            <a:pPr algn="ctr">
              <a:buNone/>
            </a:pPr>
            <a:r>
              <a:rPr lang="en-US" sz="4400" dirty="0" smtClean="0"/>
              <a:t>LACC.1112.WHST.1.1</a:t>
            </a:r>
          </a:p>
          <a:p>
            <a:pPr>
              <a:buNone/>
            </a:pPr>
            <a:endParaRPr lang="en-US" sz="4600" dirty="0" smtClean="0"/>
          </a:p>
          <a:p>
            <a:pPr>
              <a:buNone/>
            </a:pPr>
            <a:r>
              <a:rPr lang="en-US" sz="4400" dirty="0" smtClean="0"/>
              <a:t>        </a:t>
            </a:r>
            <a:r>
              <a:rPr lang="en-US" dirty="0" smtClean="0"/>
              <a:t>  Subject   Grade   Domain   Cluster   Standard</a:t>
            </a:r>
          </a:p>
          <a:p>
            <a:pPr>
              <a:buNone/>
            </a:pPr>
            <a:r>
              <a:rPr lang="en-US" dirty="0" smtClean="0"/>
              <a:t>		</a:t>
            </a:r>
          </a:p>
        </p:txBody>
      </p:sp>
      <p:cxnSp>
        <p:nvCxnSpPr>
          <p:cNvPr id="15" name="Straight Arrow Connector 14"/>
          <p:cNvCxnSpPr/>
          <p:nvPr/>
        </p:nvCxnSpPr>
        <p:spPr>
          <a:xfrm flipV="1">
            <a:off x="2209800" y="2971800"/>
            <a:ext cx="533400" cy="762000"/>
          </a:xfrm>
          <a:prstGeom prst="straightConnector1">
            <a:avLst/>
          </a:prstGeom>
          <a:ln>
            <a:solidFill>
              <a:srgbClr val="C00000"/>
            </a:solidFill>
            <a:tailEnd type="arrow"/>
          </a:ln>
          <a:effectLst>
            <a:glow rad="101600">
              <a:schemeClr val="accent2">
                <a:satMod val="175000"/>
                <a:alpha val="40000"/>
              </a:schemeClr>
            </a:glow>
          </a:effectLst>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p:nvPr/>
        </p:nvCxnSpPr>
        <p:spPr>
          <a:xfrm flipV="1">
            <a:off x="3352800" y="2971800"/>
            <a:ext cx="533400" cy="762000"/>
          </a:xfrm>
          <a:prstGeom prst="straightConnector1">
            <a:avLst/>
          </a:prstGeom>
          <a:ln>
            <a:solidFill>
              <a:srgbClr val="C00000"/>
            </a:solidFill>
            <a:tailEnd type="arrow"/>
          </a:ln>
          <a:effectLst>
            <a:glow rad="139700">
              <a:schemeClr val="accent2">
                <a:satMod val="175000"/>
                <a:alpha val="40000"/>
              </a:schemeClr>
            </a:glow>
          </a:effectLst>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p:nvPr/>
        </p:nvCxnSpPr>
        <p:spPr>
          <a:xfrm flipV="1">
            <a:off x="4343400" y="3048000"/>
            <a:ext cx="457200" cy="762000"/>
          </a:xfrm>
          <a:prstGeom prst="straightConnector1">
            <a:avLst/>
          </a:prstGeom>
          <a:ln>
            <a:solidFill>
              <a:srgbClr val="C00000"/>
            </a:solidFill>
            <a:tailEnd type="arrow"/>
          </a:ln>
          <a:effectLst>
            <a:glow rad="139700">
              <a:schemeClr val="accent2">
                <a:satMod val="175000"/>
                <a:alpha val="40000"/>
              </a:schemeClr>
            </a:glow>
          </a:effectLst>
        </p:spPr>
        <p:style>
          <a:lnRef idx="1">
            <a:schemeClr val="accent1"/>
          </a:lnRef>
          <a:fillRef idx="0">
            <a:schemeClr val="accent1"/>
          </a:fillRef>
          <a:effectRef idx="0">
            <a:schemeClr val="accent1"/>
          </a:effectRef>
          <a:fontRef idx="minor">
            <a:schemeClr val="tx1"/>
          </a:fontRef>
        </p:style>
      </p:cxnSp>
      <p:cxnSp>
        <p:nvCxnSpPr>
          <p:cNvPr id="22" name="Straight Arrow Connector 21"/>
          <p:cNvCxnSpPr/>
          <p:nvPr/>
        </p:nvCxnSpPr>
        <p:spPr>
          <a:xfrm flipV="1">
            <a:off x="5486400" y="3048000"/>
            <a:ext cx="381000" cy="762000"/>
          </a:xfrm>
          <a:prstGeom prst="straightConnector1">
            <a:avLst/>
          </a:prstGeom>
          <a:ln>
            <a:solidFill>
              <a:srgbClr val="C00000"/>
            </a:solidFill>
            <a:tailEnd type="arrow"/>
          </a:ln>
          <a:effectLst>
            <a:glow rad="139700">
              <a:schemeClr val="accent2">
                <a:satMod val="175000"/>
                <a:alpha val="40000"/>
              </a:schemeClr>
            </a:glow>
          </a:effectLst>
        </p:spPr>
        <p:style>
          <a:lnRef idx="1">
            <a:schemeClr val="accent1"/>
          </a:lnRef>
          <a:fillRef idx="0">
            <a:schemeClr val="accent1"/>
          </a:fillRef>
          <a:effectRef idx="0">
            <a:schemeClr val="accent1"/>
          </a:effectRef>
          <a:fontRef idx="minor">
            <a:schemeClr val="tx1"/>
          </a:fontRef>
        </p:style>
      </p:cxnSp>
      <p:cxnSp>
        <p:nvCxnSpPr>
          <p:cNvPr id="25" name="Straight Arrow Connector 24"/>
          <p:cNvCxnSpPr/>
          <p:nvPr/>
        </p:nvCxnSpPr>
        <p:spPr>
          <a:xfrm flipH="1" flipV="1">
            <a:off x="6324600" y="2971800"/>
            <a:ext cx="457200" cy="838200"/>
          </a:xfrm>
          <a:prstGeom prst="straightConnector1">
            <a:avLst/>
          </a:prstGeom>
          <a:ln>
            <a:solidFill>
              <a:srgbClr val="C00000"/>
            </a:solidFill>
            <a:tailEnd type="arrow"/>
          </a:ln>
          <a:effectLst>
            <a:glow rad="139700">
              <a:schemeClr val="accent2">
                <a:satMod val="175000"/>
                <a:alpha val="40000"/>
              </a:schemeClr>
            </a:glow>
          </a:effectLst>
        </p:spPr>
        <p:style>
          <a:lnRef idx="1">
            <a:schemeClr val="accent1"/>
          </a:lnRef>
          <a:fillRef idx="0">
            <a:schemeClr val="accent1"/>
          </a:fillRef>
          <a:effectRef idx="0">
            <a:schemeClr val="accent1"/>
          </a:effectRef>
          <a:fontRef idx="minor">
            <a:schemeClr val="tx1"/>
          </a:fontRef>
        </p:style>
      </p:cxnSp>
      <p:sp>
        <p:nvSpPr>
          <p:cNvPr id="9" name="Slide Number Placeholder 8"/>
          <p:cNvSpPr>
            <a:spLocks noGrp="1"/>
          </p:cNvSpPr>
          <p:nvPr>
            <p:ph type="sldNum" sz="quarter" idx="12"/>
          </p:nvPr>
        </p:nvSpPr>
        <p:spPr/>
        <p:txBody>
          <a:bodyPr/>
          <a:lstStyle/>
          <a:p>
            <a:fld id="{FF947AC1-330B-4D78-9DAE-2A17147F34A1}" type="slidenum">
              <a:rPr lang="en-US" smtClean="0">
                <a:solidFill>
                  <a:prstClr val="black">
                    <a:tint val="75000"/>
                  </a:prstClr>
                </a:solidFill>
              </a:rPr>
              <a:pPr/>
              <a:t>53</a:t>
            </a:fld>
            <a:endParaRPr lang="en-US">
              <a:solidFill>
                <a:prstClr val="black">
                  <a:tint val="75000"/>
                </a:prstClr>
              </a:solidFill>
            </a:endParaRPr>
          </a:p>
        </p:txBody>
      </p:sp>
      <p:sp>
        <p:nvSpPr>
          <p:cNvPr id="7" name="Rectangle 6"/>
          <p:cNvSpPr/>
          <p:nvPr/>
        </p:nvSpPr>
        <p:spPr>
          <a:xfrm>
            <a:off x="1371600" y="4191000"/>
            <a:ext cx="1104900" cy="369332"/>
          </a:xfrm>
          <a:prstGeom prst="rect">
            <a:avLst/>
          </a:prstGeom>
        </p:spPr>
        <p:txBody>
          <a:bodyPr wrap="square">
            <a:spAutoFit/>
          </a:bodyPr>
          <a:lstStyle/>
          <a:p>
            <a:pPr algn="ctr" fontAlgn="auto">
              <a:spcBef>
                <a:spcPts val="0"/>
              </a:spcBef>
              <a:spcAft>
                <a:spcPts val="0"/>
              </a:spcAft>
            </a:pPr>
            <a:r>
              <a:rPr lang="en-US" dirty="0" smtClean="0">
                <a:solidFill>
                  <a:srgbClr val="FF0000"/>
                </a:solidFill>
                <a:latin typeface="Calibri"/>
                <a:cs typeface="+mn-cs"/>
              </a:rPr>
              <a:t>Lang. </a:t>
            </a:r>
            <a:r>
              <a:rPr lang="en-US" dirty="0">
                <a:solidFill>
                  <a:srgbClr val="FF0000"/>
                </a:solidFill>
                <a:latin typeface="Calibri"/>
                <a:cs typeface="+mn-cs"/>
              </a:rPr>
              <a:t>Arts </a:t>
            </a:r>
          </a:p>
        </p:txBody>
      </p:sp>
      <p:sp>
        <p:nvSpPr>
          <p:cNvPr id="8" name="Rectangle 7"/>
          <p:cNvSpPr/>
          <p:nvPr/>
        </p:nvSpPr>
        <p:spPr>
          <a:xfrm>
            <a:off x="2743200" y="4191000"/>
            <a:ext cx="723275" cy="369332"/>
          </a:xfrm>
          <a:prstGeom prst="rect">
            <a:avLst/>
          </a:prstGeom>
        </p:spPr>
        <p:txBody>
          <a:bodyPr wrap="none">
            <a:spAutoFit/>
          </a:bodyPr>
          <a:lstStyle/>
          <a:p>
            <a:pPr fontAlgn="auto">
              <a:spcBef>
                <a:spcPts val="0"/>
              </a:spcBef>
              <a:spcAft>
                <a:spcPts val="0"/>
              </a:spcAft>
            </a:pPr>
            <a:r>
              <a:rPr lang="en-US" dirty="0">
                <a:solidFill>
                  <a:srgbClr val="FF0000"/>
                </a:solidFill>
                <a:latin typeface="Calibri"/>
                <a:cs typeface="+mn-cs"/>
              </a:rPr>
              <a:t>11-12</a:t>
            </a:r>
          </a:p>
        </p:txBody>
      </p:sp>
      <p:sp>
        <p:nvSpPr>
          <p:cNvPr id="10" name="Rectangle 9"/>
          <p:cNvSpPr/>
          <p:nvPr/>
        </p:nvSpPr>
        <p:spPr>
          <a:xfrm>
            <a:off x="3733800" y="4181475"/>
            <a:ext cx="1143000" cy="1477328"/>
          </a:xfrm>
          <a:prstGeom prst="rect">
            <a:avLst/>
          </a:prstGeom>
        </p:spPr>
        <p:txBody>
          <a:bodyPr wrap="square">
            <a:spAutoFit/>
          </a:bodyPr>
          <a:lstStyle/>
          <a:p>
            <a:pPr algn="ctr" fontAlgn="auto">
              <a:spcBef>
                <a:spcPts val="0"/>
              </a:spcBef>
              <a:spcAft>
                <a:spcPts val="0"/>
              </a:spcAft>
            </a:pPr>
            <a:r>
              <a:rPr lang="en-US" dirty="0">
                <a:solidFill>
                  <a:srgbClr val="FF0000"/>
                </a:solidFill>
                <a:latin typeface="Calibri"/>
                <a:cs typeface="+mn-cs"/>
              </a:rPr>
              <a:t>Writing in History, Science </a:t>
            </a:r>
            <a:r>
              <a:rPr lang="en-US" dirty="0" smtClean="0">
                <a:solidFill>
                  <a:srgbClr val="FF0000"/>
                </a:solidFill>
                <a:latin typeface="Calibri"/>
                <a:cs typeface="+mn-cs"/>
              </a:rPr>
              <a:t>&amp; </a:t>
            </a:r>
            <a:r>
              <a:rPr lang="en-US" dirty="0">
                <a:solidFill>
                  <a:srgbClr val="FF0000"/>
                </a:solidFill>
                <a:latin typeface="Calibri"/>
                <a:cs typeface="+mn-cs"/>
              </a:rPr>
              <a:t>Technical Subjects</a:t>
            </a:r>
          </a:p>
        </p:txBody>
      </p:sp>
      <p:sp>
        <p:nvSpPr>
          <p:cNvPr id="11" name="Rectangle 10"/>
          <p:cNvSpPr/>
          <p:nvPr/>
        </p:nvSpPr>
        <p:spPr>
          <a:xfrm>
            <a:off x="5010150" y="4191000"/>
            <a:ext cx="1143000" cy="923330"/>
          </a:xfrm>
          <a:prstGeom prst="rect">
            <a:avLst/>
          </a:prstGeom>
        </p:spPr>
        <p:txBody>
          <a:bodyPr wrap="square">
            <a:spAutoFit/>
          </a:bodyPr>
          <a:lstStyle/>
          <a:p>
            <a:pPr algn="ctr" fontAlgn="auto">
              <a:spcBef>
                <a:spcPts val="0"/>
              </a:spcBef>
              <a:spcAft>
                <a:spcPts val="0"/>
              </a:spcAft>
            </a:pPr>
            <a:r>
              <a:rPr lang="en-US" dirty="0">
                <a:solidFill>
                  <a:srgbClr val="FF0000"/>
                </a:solidFill>
                <a:latin typeface="Calibri"/>
                <a:cs typeface="+mn-cs"/>
              </a:rPr>
              <a:t>Text Types and Purposes</a:t>
            </a:r>
          </a:p>
        </p:txBody>
      </p:sp>
      <p:sp>
        <p:nvSpPr>
          <p:cNvPr id="12" name="Rectangle 11"/>
          <p:cNvSpPr/>
          <p:nvPr/>
        </p:nvSpPr>
        <p:spPr>
          <a:xfrm>
            <a:off x="6381750" y="4191000"/>
            <a:ext cx="1251112" cy="369332"/>
          </a:xfrm>
          <a:prstGeom prst="rect">
            <a:avLst/>
          </a:prstGeom>
        </p:spPr>
        <p:txBody>
          <a:bodyPr wrap="none">
            <a:spAutoFit/>
          </a:bodyPr>
          <a:lstStyle/>
          <a:p>
            <a:pPr fontAlgn="auto">
              <a:spcBef>
                <a:spcPts val="0"/>
              </a:spcBef>
              <a:spcAft>
                <a:spcPts val="0"/>
              </a:spcAft>
            </a:pPr>
            <a:r>
              <a:rPr lang="en-US" dirty="0">
                <a:solidFill>
                  <a:srgbClr val="FF0000"/>
                </a:solidFill>
                <a:latin typeface="Calibri"/>
                <a:cs typeface="+mn-cs"/>
              </a:rPr>
              <a:t>Standard 1 </a:t>
            </a:r>
          </a:p>
        </p:txBody>
      </p:sp>
      <p:sp>
        <p:nvSpPr>
          <p:cNvPr id="13" name="Rectangle 12"/>
          <p:cNvSpPr/>
          <p:nvPr/>
        </p:nvSpPr>
        <p:spPr>
          <a:xfrm>
            <a:off x="200025" y="4181474"/>
            <a:ext cx="1037219" cy="646331"/>
          </a:xfrm>
          <a:prstGeom prst="rect">
            <a:avLst/>
          </a:prstGeom>
        </p:spPr>
        <p:txBody>
          <a:bodyPr wrap="square">
            <a:spAutoFit/>
          </a:bodyPr>
          <a:lstStyle/>
          <a:p>
            <a:pPr fontAlgn="auto">
              <a:spcBef>
                <a:spcPts val="0"/>
              </a:spcBef>
              <a:spcAft>
                <a:spcPts val="0"/>
              </a:spcAft>
            </a:pPr>
            <a:r>
              <a:rPr lang="en-US" dirty="0">
                <a:solidFill>
                  <a:srgbClr val="FF0000"/>
                </a:solidFill>
                <a:latin typeface="Calibri"/>
                <a:cs typeface="+mn-cs"/>
              </a:rPr>
              <a:t>For this example</a:t>
            </a:r>
          </a:p>
        </p:txBody>
      </p:sp>
    </p:spTree>
    <p:extLst>
      <p:ext uri="{BB962C8B-B14F-4D97-AF65-F5344CB8AC3E}">
        <p14:creationId xmlns:p14="http://schemas.microsoft.com/office/powerpoint/2010/main" val="36713251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blinds(horizontal)">
                                      <p:cBhvr>
                                        <p:cTn id="7" dur="500"/>
                                        <p:tgtEl>
                                          <p:spTgt spid="15"/>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20"/>
                                        </p:tgtEl>
                                        <p:attrNameLst>
                                          <p:attrName>style.visibility</p:attrName>
                                        </p:attrNameLst>
                                      </p:cBhvr>
                                      <p:to>
                                        <p:strVal val="visible"/>
                                      </p:to>
                                    </p:set>
                                    <p:animEffect transition="in" filter="blinds(horizontal)">
                                      <p:cBhvr>
                                        <p:cTn id="12" dur="500"/>
                                        <p:tgtEl>
                                          <p:spTgt spid="20"/>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21"/>
                                        </p:tgtEl>
                                        <p:attrNameLst>
                                          <p:attrName>style.visibility</p:attrName>
                                        </p:attrNameLst>
                                      </p:cBhvr>
                                      <p:to>
                                        <p:strVal val="visible"/>
                                      </p:to>
                                    </p:set>
                                    <p:animEffect transition="in" filter="blinds(horizontal)">
                                      <p:cBhvr>
                                        <p:cTn id="17" dur="500"/>
                                        <p:tgtEl>
                                          <p:spTgt spid="21"/>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22"/>
                                        </p:tgtEl>
                                        <p:attrNameLst>
                                          <p:attrName>style.visibility</p:attrName>
                                        </p:attrNameLst>
                                      </p:cBhvr>
                                      <p:to>
                                        <p:strVal val="visible"/>
                                      </p:to>
                                    </p:set>
                                    <p:animEffect transition="in" filter="blinds(horizontal)">
                                      <p:cBhvr>
                                        <p:cTn id="22" dur="500"/>
                                        <p:tgtEl>
                                          <p:spTgt spid="22"/>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25"/>
                                        </p:tgtEl>
                                        <p:attrNameLst>
                                          <p:attrName>style.visibility</p:attrName>
                                        </p:attrNameLst>
                                      </p:cBhvr>
                                      <p:to>
                                        <p:strVal val="visible"/>
                                      </p:to>
                                    </p:set>
                                    <p:animEffect transition="in" filter="blinds(horizontal)">
                                      <p:cBhvr>
                                        <p:cTn id="27"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nvGraphicFramePr>
        <p:xfrm>
          <a:off x="152400" y="609600"/>
          <a:ext cx="8991600" cy="6280348"/>
        </p:xfrm>
        <a:graphic>
          <a:graphicData uri="http://schemas.openxmlformats.org/drawingml/2006/table">
            <a:tbl>
              <a:tblPr/>
              <a:tblGrid>
                <a:gridCol w="3061313"/>
                <a:gridCol w="5930287"/>
              </a:tblGrid>
              <a:tr h="216564">
                <a:tc>
                  <a:txBody>
                    <a:bodyPr/>
                    <a:lstStyle/>
                    <a:p>
                      <a:pPr marL="0" marR="0" algn="just">
                        <a:lnSpc>
                          <a:spcPct val="115000"/>
                        </a:lnSpc>
                        <a:spcBef>
                          <a:spcPts val="0"/>
                        </a:spcBef>
                        <a:spcAft>
                          <a:spcPts val="0"/>
                        </a:spcAft>
                      </a:pPr>
                      <a:r>
                        <a:rPr lang="en-US" sz="1200" b="1" dirty="0">
                          <a:solidFill>
                            <a:srgbClr val="000000"/>
                          </a:solidFill>
                          <a:latin typeface="Calibri"/>
                          <a:ea typeface="Calibri"/>
                          <a:cs typeface="ClearlyGothicBold"/>
                        </a:rPr>
                        <a:t>Title: </a:t>
                      </a:r>
                      <a:endParaRPr lang="en-US" sz="1200" dirty="0">
                        <a:latin typeface="Calibri"/>
                        <a:ea typeface="Calibri"/>
                        <a:cs typeface="Times New Roman"/>
                      </a:endParaRPr>
                    </a:p>
                  </a:txBody>
                  <a:tcPr marL="54461" marR="5446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nSpc>
                          <a:spcPct val="115000"/>
                        </a:lnSpc>
                        <a:spcBef>
                          <a:spcPts val="0"/>
                        </a:spcBef>
                        <a:spcAft>
                          <a:spcPts val="0"/>
                        </a:spcAft>
                      </a:pPr>
                      <a:r>
                        <a:rPr lang="en-US" sz="1200" b="1" dirty="0">
                          <a:latin typeface="Calibri"/>
                          <a:ea typeface="Calibri"/>
                          <a:cs typeface="Times New Roman"/>
                        </a:rPr>
                        <a:t>Digital Video Production 1</a:t>
                      </a:r>
                      <a:endParaRPr lang="en-US" sz="1200" dirty="0">
                        <a:latin typeface="Calibri"/>
                        <a:ea typeface="Calibri"/>
                        <a:cs typeface="Times New Roman"/>
                      </a:endParaRPr>
                    </a:p>
                  </a:txBody>
                  <a:tcPr marL="54461" marR="5446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r>
              <a:tr h="3898147">
                <a:tc>
                  <a:txBody>
                    <a:bodyPr/>
                    <a:lstStyle/>
                    <a:p>
                      <a:pPr marL="0" marR="0" algn="just">
                        <a:spcBef>
                          <a:spcPts val="0"/>
                        </a:spcBef>
                        <a:spcAft>
                          <a:spcPts val="0"/>
                        </a:spcAft>
                      </a:pPr>
                      <a:r>
                        <a:rPr lang="en-US" sz="1200" b="1" dirty="0">
                          <a:solidFill>
                            <a:srgbClr val="000000"/>
                          </a:solidFill>
                          <a:latin typeface="Calibri"/>
                          <a:ea typeface="Times New Roman"/>
                          <a:cs typeface="ClearlyGothicBold"/>
                        </a:rPr>
                        <a:t>CTE Standards/Benchmarks:</a:t>
                      </a:r>
                      <a:endParaRPr lang="en-US" sz="1200" dirty="0">
                        <a:latin typeface="Arial"/>
                        <a:ea typeface="Times New Roman"/>
                      </a:endParaRPr>
                    </a:p>
                  </a:txBody>
                  <a:tcPr marL="54461" marR="5446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nSpc>
                          <a:spcPct val="115000"/>
                        </a:lnSpc>
                        <a:spcBef>
                          <a:spcPts val="0"/>
                        </a:spcBef>
                        <a:spcAft>
                          <a:spcPts val="0"/>
                        </a:spcAft>
                        <a:tabLst>
                          <a:tab pos="5943600" algn="r"/>
                        </a:tabLst>
                      </a:pPr>
                      <a:r>
                        <a:rPr lang="en-US" sz="1200" dirty="0">
                          <a:latin typeface="Calibri"/>
                          <a:ea typeface="Calibri"/>
                          <a:cs typeface="Times New Roman"/>
                        </a:rPr>
                        <a:t> </a:t>
                      </a:r>
                      <a:r>
                        <a:rPr lang="en-US" sz="1200" b="1" dirty="0">
                          <a:latin typeface="Calibri"/>
                          <a:ea typeface="Calibri"/>
                          <a:cs typeface="Arial"/>
                        </a:rPr>
                        <a:t>17.0 </a:t>
                      </a:r>
                      <a:r>
                        <a:rPr lang="en-US" sz="1200" dirty="0">
                          <a:latin typeface="Calibri"/>
                          <a:ea typeface="Calibri"/>
                          <a:cs typeface="Arial"/>
                        </a:rPr>
                        <a:t>Demonstrate language arts knowledge and skills</a:t>
                      </a:r>
                      <a:r>
                        <a:rPr lang="en-US" sz="1200" b="1" dirty="0">
                          <a:latin typeface="Calibri"/>
                          <a:ea typeface="Calibri"/>
                          <a:cs typeface="Arial"/>
                        </a:rPr>
                        <a:t> </a:t>
                      </a:r>
                      <a:endParaRPr lang="en-US" sz="1200" dirty="0">
                        <a:latin typeface="Calibri"/>
                        <a:ea typeface="Calibri"/>
                        <a:cs typeface="Times New Roman"/>
                      </a:endParaRPr>
                    </a:p>
                    <a:p>
                      <a:pPr marL="800100" marR="0" lvl="1" indent="-342900">
                        <a:lnSpc>
                          <a:spcPct val="115000"/>
                        </a:lnSpc>
                        <a:spcBef>
                          <a:spcPts val="0"/>
                        </a:spcBef>
                        <a:spcAft>
                          <a:spcPts val="0"/>
                        </a:spcAft>
                        <a:buFont typeface="Symbol"/>
                        <a:buChar char=""/>
                      </a:pPr>
                      <a:r>
                        <a:rPr lang="en-US" sz="1200" b="1" dirty="0">
                          <a:latin typeface="Calibri"/>
                          <a:ea typeface="Calibri"/>
                          <a:cs typeface="Arial"/>
                        </a:rPr>
                        <a:t>17.01</a:t>
                      </a:r>
                      <a:r>
                        <a:rPr lang="en-US" sz="1200" dirty="0">
                          <a:latin typeface="Calibri"/>
                          <a:ea typeface="Calibri"/>
                          <a:cs typeface="Arial"/>
                        </a:rPr>
                        <a:t>: Locate, comprehend and evaluate key elements of oral and written information.</a:t>
                      </a:r>
                      <a:endParaRPr lang="en-US" sz="1200" dirty="0">
                        <a:latin typeface="Calibri"/>
                        <a:ea typeface="Calibri"/>
                        <a:cs typeface="Times New Roman"/>
                      </a:endParaRPr>
                    </a:p>
                    <a:p>
                      <a:pPr marL="800100" marR="0" lvl="1" indent="-342900">
                        <a:lnSpc>
                          <a:spcPct val="115000"/>
                        </a:lnSpc>
                        <a:spcBef>
                          <a:spcPts val="0"/>
                        </a:spcBef>
                        <a:spcAft>
                          <a:spcPts val="0"/>
                        </a:spcAft>
                        <a:buFont typeface="Symbol"/>
                        <a:buChar char=""/>
                      </a:pPr>
                      <a:r>
                        <a:rPr lang="en-US" sz="1200" b="1" dirty="0">
                          <a:latin typeface="Calibri"/>
                          <a:ea typeface="Calibri"/>
                          <a:cs typeface="Arial"/>
                        </a:rPr>
                        <a:t>17.02</a:t>
                      </a:r>
                      <a:r>
                        <a:rPr lang="en-US" sz="1200" dirty="0">
                          <a:latin typeface="Calibri"/>
                          <a:ea typeface="Calibri"/>
                          <a:cs typeface="Arial"/>
                        </a:rPr>
                        <a:t>: Draft, revise, and edit written documents using correct grammar, punctuation and vocabulary. </a:t>
                      </a:r>
                      <a:endParaRPr lang="en-US" sz="1200" dirty="0">
                        <a:latin typeface="Calibri"/>
                        <a:ea typeface="Calibri"/>
                        <a:cs typeface="Times New Roman"/>
                      </a:endParaRPr>
                    </a:p>
                    <a:p>
                      <a:pPr marL="800100" marR="0" lvl="1" indent="-342900">
                        <a:lnSpc>
                          <a:spcPct val="115000"/>
                        </a:lnSpc>
                        <a:spcBef>
                          <a:spcPts val="0"/>
                        </a:spcBef>
                        <a:spcAft>
                          <a:spcPts val="0"/>
                        </a:spcAft>
                        <a:buFont typeface="Symbol"/>
                        <a:buChar char=""/>
                        <a:tabLst>
                          <a:tab pos="971550" algn="l"/>
                        </a:tabLst>
                      </a:pPr>
                      <a:r>
                        <a:rPr lang="en-US" sz="1200" b="1" dirty="0">
                          <a:latin typeface="Calibri"/>
                          <a:ea typeface="Calibri"/>
                          <a:cs typeface="Arial"/>
                        </a:rPr>
                        <a:t>17.03</a:t>
                      </a:r>
                      <a:r>
                        <a:rPr lang="en-US" sz="1200" dirty="0">
                          <a:latin typeface="Calibri"/>
                          <a:ea typeface="Calibri"/>
                          <a:cs typeface="Arial"/>
                        </a:rPr>
                        <a:t>: Present information formally and informally for specific purposes and audiences. </a:t>
                      </a:r>
                      <a:endParaRPr lang="en-US" sz="1200" dirty="0">
                        <a:latin typeface="Calibri"/>
                        <a:ea typeface="Calibri"/>
                        <a:cs typeface="Times New Roman"/>
                      </a:endParaRPr>
                    </a:p>
                    <a:p>
                      <a:pPr marL="457200" marR="0" indent="-417195">
                        <a:lnSpc>
                          <a:spcPct val="115000"/>
                        </a:lnSpc>
                        <a:spcBef>
                          <a:spcPts val="0"/>
                        </a:spcBef>
                        <a:spcAft>
                          <a:spcPts val="0"/>
                        </a:spcAft>
                      </a:pPr>
                      <a:r>
                        <a:rPr lang="en-US" sz="1200" b="1" dirty="0">
                          <a:latin typeface="Calibri"/>
                          <a:ea typeface="Calibri"/>
                          <a:cs typeface="Times New Roman"/>
                        </a:rPr>
                        <a:t>18.0</a:t>
                      </a:r>
                      <a:r>
                        <a:rPr lang="en-US" sz="1200" dirty="0">
                          <a:latin typeface="Calibri"/>
                          <a:ea typeface="Calibri"/>
                          <a:cs typeface="Times New Roman"/>
                        </a:rPr>
                        <a:t> Solve problems using critical thinking skills, creativity and</a:t>
                      </a:r>
                    </a:p>
                    <a:p>
                      <a:pPr marL="457200" marR="0" indent="-417195">
                        <a:lnSpc>
                          <a:spcPct val="115000"/>
                        </a:lnSpc>
                        <a:spcBef>
                          <a:spcPts val="0"/>
                        </a:spcBef>
                        <a:spcAft>
                          <a:spcPts val="0"/>
                        </a:spcAft>
                      </a:pPr>
                      <a:r>
                        <a:rPr lang="en-US" sz="1200" dirty="0">
                          <a:latin typeface="Calibri"/>
                          <a:ea typeface="Calibri"/>
                          <a:cs typeface="Times New Roman"/>
                        </a:rPr>
                        <a:t>Innovation</a:t>
                      </a:r>
                    </a:p>
                    <a:p>
                      <a:pPr marL="800100" marR="0" lvl="1" indent="-342900">
                        <a:lnSpc>
                          <a:spcPct val="115000"/>
                        </a:lnSpc>
                        <a:spcBef>
                          <a:spcPts val="0"/>
                        </a:spcBef>
                        <a:spcAft>
                          <a:spcPts val="0"/>
                        </a:spcAft>
                        <a:buFont typeface="Symbol"/>
                        <a:buChar char=""/>
                      </a:pPr>
                      <a:r>
                        <a:rPr lang="en-US" sz="1200" b="1" dirty="0">
                          <a:latin typeface="Calibri"/>
                          <a:ea typeface="Calibri"/>
                          <a:cs typeface="Arial"/>
                        </a:rPr>
                        <a:t>18.01</a:t>
                      </a:r>
                      <a:r>
                        <a:rPr lang="en-US" sz="1200" dirty="0">
                          <a:latin typeface="Calibri"/>
                          <a:ea typeface="Calibri"/>
                          <a:cs typeface="Arial"/>
                        </a:rPr>
                        <a:t> Employ critical thinking skills independently and in teams to solve problems and make decisions</a:t>
                      </a:r>
                      <a:endParaRPr lang="en-US" sz="1200" dirty="0">
                        <a:latin typeface="Calibri"/>
                        <a:ea typeface="Calibri"/>
                        <a:cs typeface="Times New Roman"/>
                      </a:endParaRPr>
                    </a:p>
                    <a:p>
                      <a:pPr marL="497205" marR="0" indent="-457200">
                        <a:lnSpc>
                          <a:spcPct val="115000"/>
                        </a:lnSpc>
                        <a:spcBef>
                          <a:spcPts val="0"/>
                        </a:spcBef>
                        <a:spcAft>
                          <a:spcPts val="0"/>
                        </a:spcAft>
                      </a:pPr>
                      <a:r>
                        <a:rPr lang="en-US" sz="1200" b="1" dirty="0">
                          <a:latin typeface="Calibri"/>
                          <a:ea typeface="Calibri"/>
                          <a:cs typeface="Arial"/>
                        </a:rPr>
                        <a:t>24.0 </a:t>
                      </a:r>
                      <a:r>
                        <a:rPr lang="en-US" sz="1200" dirty="0">
                          <a:latin typeface="Calibri"/>
                          <a:ea typeface="Calibri"/>
                          <a:cs typeface="Times New Roman"/>
                        </a:rPr>
                        <a:t>Demonstrate leadership and teamwork skills needed to accomplish team</a:t>
                      </a:r>
                    </a:p>
                    <a:p>
                      <a:pPr marL="497205" marR="0" indent="-457200">
                        <a:lnSpc>
                          <a:spcPct val="115000"/>
                        </a:lnSpc>
                        <a:spcBef>
                          <a:spcPts val="0"/>
                        </a:spcBef>
                        <a:spcAft>
                          <a:spcPts val="0"/>
                        </a:spcAft>
                      </a:pPr>
                      <a:r>
                        <a:rPr lang="en-US" sz="1200" dirty="0">
                          <a:latin typeface="Calibri"/>
                          <a:ea typeface="Calibri"/>
                          <a:cs typeface="Times New Roman"/>
                        </a:rPr>
                        <a:t>goals and objectives</a:t>
                      </a:r>
                    </a:p>
                    <a:p>
                      <a:pPr marL="800100" marR="0" lvl="1" indent="-342900">
                        <a:lnSpc>
                          <a:spcPct val="115000"/>
                        </a:lnSpc>
                        <a:spcBef>
                          <a:spcPts val="0"/>
                        </a:spcBef>
                        <a:spcAft>
                          <a:spcPts val="0"/>
                        </a:spcAft>
                        <a:buFont typeface="Symbol"/>
                        <a:buChar char=""/>
                      </a:pPr>
                      <a:r>
                        <a:rPr lang="en-US" sz="1200" b="1" dirty="0">
                          <a:latin typeface="Calibri"/>
                          <a:ea typeface="Calibri"/>
                          <a:cs typeface="Arial"/>
                        </a:rPr>
                        <a:t>24.01</a:t>
                      </a:r>
                      <a:r>
                        <a:rPr lang="en-US" sz="1200" dirty="0">
                          <a:latin typeface="Calibri"/>
                          <a:ea typeface="Calibri"/>
                          <a:cs typeface="Arial"/>
                        </a:rPr>
                        <a:t> Employ leadership skills to accomplish organizational goals and objectives.  LT1.0</a:t>
                      </a:r>
                      <a:endParaRPr lang="en-US" sz="1200" dirty="0">
                        <a:latin typeface="Calibri"/>
                        <a:ea typeface="Calibri"/>
                        <a:cs typeface="Times New Roman"/>
                      </a:endParaRPr>
                    </a:p>
                    <a:p>
                      <a:pPr marL="800100" marR="0" lvl="1" indent="-342900">
                        <a:lnSpc>
                          <a:spcPct val="115000"/>
                        </a:lnSpc>
                        <a:spcBef>
                          <a:spcPts val="0"/>
                        </a:spcBef>
                        <a:spcAft>
                          <a:spcPts val="0"/>
                        </a:spcAft>
                        <a:buFont typeface="Symbol"/>
                        <a:buChar char=""/>
                        <a:tabLst>
                          <a:tab pos="5943600" algn="r"/>
                        </a:tabLst>
                      </a:pPr>
                      <a:r>
                        <a:rPr lang="en-US" sz="1200" b="1" dirty="0">
                          <a:latin typeface="Calibri"/>
                          <a:ea typeface="Calibri"/>
                          <a:cs typeface="Arial"/>
                        </a:rPr>
                        <a:t>24.02</a:t>
                      </a:r>
                      <a:r>
                        <a:rPr lang="en-US" sz="1200" dirty="0">
                          <a:latin typeface="Calibri"/>
                          <a:ea typeface="Calibri"/>
                          <a:cs typeface="Arial"/>
                        </a:rPr>
                        <a:t> Establish and maintain effective working relationships with others in order to accomplish objectives and tasks.  LT3.0</a:t>
                      </a:r>
                      <a:endParaRPr lang="en-US" sz="1200" dirty="0">
                        <a:latin typeface="Calibri"/>
                        <a:ea typeface="Calibri"/>
                        <a:cs typeface="Times New Roman"/>
                      </a:endParaRPr>
                    </a:p>
                    <a:p>
                      <a:pPr marL="800100" marR="0" lvl="1" indent="-342900">
                        <a:lnSpc>
                          <a:spcPct val="115000"/>
                        </a:lnSpc>
                        <a:spcBef>
                          <a:spcPts val="0"/>
                        </a:spcBef>
                        <a:spcAft>
                          <a:spcPts val="0"/>
                        </a:spcAft>
                        <a:buFont typeface="Symbol"/>
                        <a:buChar char=""/>
                      </a:pPr>
                      <a:r>
                        <a:rPr lang="en-US" sz="1200" b="1" dirty="0">
                          <a:latin typeface="Calibri"/>
                          <a:ea typeface="Calibri"/>
                          <a:cs typeface="Arial"/>
                        </a:rPr>
                        <a:t>24.03</a:t>
                      </a:r>
                      <a:r>
                        <a:rPr lang="en-US" sz="1200" dirty="0">
                          <a:latin typeface="Calibri"/>
                          <a:ea typeface="Calibri"/>
                          <a:cs typeface="Arial"/>
                        </a:rPr>
                        <a:t> Conduct and participate in meetings to accomplish work tasks</a:t>
                      </a:r>
                      <a:endParaRPr lang="en-US" sz="1200" dirty="0">
                        <a:latin typeface="Calibri"/>
                        <a:ea typeface="Calibri"/>
                        <a:cs typeface="Times New Roman"/>
                      </a:endParaRPr>
                    </a:p>
                  </a:txBody>
                  <a:tcPr marL="54461" marR="5446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r>
              <a:tr h="2165637">
                <a:tc>
                  <a:txBody>
                    <a:bodyPr/>
                    <a:lstStyle/>
                    <a:p>
                      <a:pPr marL="0" marR="0">
                        <a:lnSpc>
                          <a:spcPct val="100000"/>
                        </a:lnSpc>
                        <a:spcBef>
                          <a:spcPts val="0"/>
                        </a:spcBef>
                        <a:spcAft>
                          <a:spcPts val="0"/>
                        </a:spcAft>
                      </a:pPr>
                      <a:r>
                        <a:rPr lang="en-US" sz="1200" b="1" dirty="0">
                          <a:latin typeface="Calibri"/>
                          <a:ea typeface="Calibri"/>
                          <a:cs typeface="Times New Roman"/>
                        </a:rPr>
                        <a:t>CCSS </a:t>
                      </a:r>
                      <a:r>
                        <a:rPr lang="en-US" sz="1200" b="1" dirty="0">
                          <a:solidFill>
                            <a:srgbClr val="000000"/>
                          </a:solidFill>
                          <a:latin typeface="Calibri"/>
                          <a:ea typeface="Calibri"/>
                          <a:cs typeface="ClearlyGothicBold"/>
                        </a:rPr>
                        <a:t>ELA </a:t>
                      </a:r>
                      <a:r>
                        <a:rPr lang="en-US" sz="1200" b="1" dirty="0">
                          <a:latin typeface="Calibri"/>
                          <a:ea typeface="Calibri"/>
                          <a:cs typeface="Times New Roman"/>
                        </a:rPr>
                        <a:t>&amp; Literacy in History/Social Studies, Science, and Technical Subjects</a:t>
                      </a:r>
                      <a:endParaRPr lang="en-US" sz="1200" dirty="0">
                        <a:latin typeface="Calibri"/>
                        <a:ea typeface="Calibri"/>
                        <a:cs typeface="Times New Roman"/>
                      </a:endParaRPr>
                    </a:p>
                  </a:txBody>
                  <a:tcPr marL="54461" marR="5446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457200" marR="0" indent="-457200">
                        <a:lnSpc>
                          <a:spcPct val="115000"/>
                        </a:lnSpc>
                        <a:spcBef>
                          <a:spcPts val="0"/>
                        </a:spcBef>
                        <a:spcAft>
                          <a:spcPts val="0"/>
                        </a:spcAft>
                      </a:pPr>
                      <a:r>
                        <a:rPr lang="en-US" sz="1200" b="1" dirty="0">
                          <a:solidFill>
                            <a:srgbClr val="C00000"/>
                          </a:solidFill>
                          <a:latin typeface="Calibri"/>
                          <a:ea typeface="Times New Roman"/>
                          <a:cs typeface="Arial"/>
                        </a:rPr>
                        <a:t>LACC.910.WHST.2.4- Produce clear and coherent writing in which the</a:t>
                      </a:r>
                      <a:endParaRPr lang="en-US" sz="1200" b="1" dirty="0">
                        <a:solidFill>
                          <a:srgbClr val="C00000"/>
                        </a:solidFill>
                        <a:latin typeface="Calibri"/>
                        <a:ea typeface="Calibri"/>
                        <a:cs typeface="Times New Roman"/>
                      </a:endParaRPr>
                    </a:p>
                    <a:p>
                      <a:pPr marL="457200" marR="0" indent="-457200">
                        <a:lnSpc>
                          <a:spcPct val="115000"/>
                        </a:lnSpc>
                        <a:spcBef>
                          <a:spcPts val="0"/>
                        </a:spcBef>
                        <a:spcAft>
                          <a:spcPts val="0"/>
                        </a:spcAft>
                      </a:pPr>
                      <a:r>
                        <a:rPr lang="en-US" sz="1200" b="1" dirty="0">
                          <a:solidFill>
                            <a:srgbClr val="C00000"/>
                          </a:solidFill>
                          <a:latin typeface="Calibri"/>
                          <a:ea typeface="Times New Roman"/>
                          <a:cs typeface="Arial"/>
                        </a:rPr>
                        <a:t>development, organization, and style are appropriate to task, purpose, and</a:t>
                      </a:r>
                      <a:endParaRPr lang="en-US" sz="1200" b="1" dirty="0">
                        <a:solidFill>
                          <a:srgbClr val="C00000"/>
                        </a:solidFill>
                        <a:latin typeface="Calibri"/>
                        <a:ea typeface="Calibri"/>
                        <a:cs typeface="Times New Roman"/>
                      </a:endParaRPr>
                    </a:p>
                    <a:p>
                      <a:pPr marL="457200" marR="0" indent="-457200">
                        <a:lnSpc>
                          <a:spcPct val="115000"/>
                        </a:lnSpc>
                        <a:spcBef>
                          <a:spcPts val="0"/>
                        </a:spcBef>
                        <a:spcAft>
                          <a:spcPts val="0"/>
                        </a:spcAft>
                      </a:pPr>
                      <a:r>
                        <a:rPr lang="en-US" sz="1200" b="1" dirty="0">
                          <a:solidFill>
                            <a:srgbClr val="C00000"/>
                          </a:solidFill>
                          <a:latin typeface="Calibri"/>
                          <a:ea typeface="Times New Roman"/>
                          <a:cs typeface="Arial"/>
                        </a:rPr>
                        <a:t>audience.</a:t>
                      </a:r>
                      <a:endParaRPr lang="en-US" sz="1200" b="1" dirty="0">
                        <a:solidFill>
                          <a:srgbClr val="C00000"/>
                        </a:solidFill>
                        <a:latin typeface="Calibri"/>
                        <a:ea typeface="Calibri"/>
                        <a:cs typeface="Times New Roman"/>
                      </a:endParaRPr>
                    </a:p>
                    <a:p>
                      <a:pPr marL="457200" marR="0" indent="-457200">
                        <a:lnSpc>
                          <a:spcPct val="115000"/>
                        </a:lnSpc>
                        <a:spcBef>
                          <a:spcPts val="0"/>
                        </a:spcBef>
                        <a:spcAft>
                          <a:spcPts val="0"/>
                        </a:spcAft>
                      </a:pPr>
                      <a:r>
                        <a:rPr lang="en-US" sz="1200" b="1" dirty="0">
                          <a:solidFill>
                            <a:srgbClr val="C00000"/>
                          </a:solidFill>
                          <a:latin typeface="Calibri"/>
                          <a:ea typeface="Calibri"/>
                          <a:cs typeface="Arial"/>
                        </a:rPr>
                        <a:t>LACC.910.WHST.2.5- Develop and strengthen writing as needed by planning,</a:t>
                      </a:r>
                      <a:endParaRPr lang="en-US" sz="1200" b="1" dirty="0">
                        <a:solidFill>
                          <a:srgbClr val="C00000"/>
                        </a:solidFill>
                        <a:latin typeface="Calibri"/>
                        <a:ea typeface="Calibri"/>
                        <a:cs typeface="Times New Roman"/>
                      </a:endParaRPr>
                    </a:p>
                    <a:p>
                      <a:pPr marL="457200" marR="0" indent="-457200">
                        <a:lnSpc>
                          <a:spcPct val="115000"/>
                        </a:lnSpc>
                        <a:spcBef>
                          <a:spcPts val="0"/>
                        </a:spcBef>
                        <a:spcAft>
                          <a:spcPts val="0"/>
                        </a:spcAft>
                      </a:pPr>
                      <a:r>
                        <a:rPr lang="en-US" sz="1200" b="1" dirty="0">
                          <a:solidFill>
                            <a:srgbClr val="C00000"/>
                          </a:solidFill>
                          <a:latin typeface="Calibri"/>
                          <a:ea typeface="Calibri"/>
                          <a:cs typeface="Arial"/>
                        </a:rPr>
                        <a:t>revising, editing, rewriting, or trying a new approach, focusing on addressing</a:t>
                      </a:r>
                      <a:endParaRPr lang="en-US" sz="1200" b="1" dirty="0">
                        <a:solidFill>
                          <a:srgbClr val="C00000"/>
                        </a:solidFill>
                        <a:latin typeface="Calibri"/>
                        <a:ea typeface="Calibri"/>
                        <a:cs typeface="Times New Roman"/>
                      </a:endParaRPr>
                    </a:p>
                    <a:p>
                      <a:pPr marL="457200" marR="0" indent="-457200">
                        <a:lnSpc>
                          <a:spcPct val="115000"/>
                        </a:lnSpc>
                        <a:spcBef>
                          <a:spcPts val="0"/>
                        </a:spcBef>
                        <a:spcAft>
                          <a:spcPts val="0"/>
                        </a:spcAft>
                      </a:pPr>
                      <a:r>
                        <a:rPr lang="en-US" sz="1200" b="1" dirty="0">
                          <a:solidFill>
                            <a:srgbClr val="C00000"/>
                          </a:solidFill>
                          <a:latin typeface="Calibri"/>
                          <a:ea typeface="Calibri"/>
                          <a:cs typeface="Arial"/>
                        </a:rPr>
                        <a:t>what is most significant for a specific purpose and audience.</a:t>
                      </a:r>
                      <a:endParaRPr lang="en-US" sz="1200" b="1" dirty="0">
                        <a:solidFill>
                          <a:srgbClr val="C00000"/>
                        </a:solidFill>
                        <a:latin typeface="Calibri"/>
                        <a:ea typeface="Calibri"/>
                        <a:cs typeface="Times New Roman"/>
                      </a:endParaRPr>
                    </a:p>
                    <a:p>
                      <a:pPr marL="457200" marR="0" indent="-457200">
                        <a:lnSpc>
                          <a:spcPct val="115000"/>
                        </a:lnSpc>
                        <a:spcBef>
                          <a:spcPts val="0"/>
                        </a:spcBef>
                        <a:spcAft>
                          <a:spcPts val="0"/>
                        </a:spcAft>
                      </a:pPr>
                      <a:r>
                        <a:rPr lang="en-US" sz="1200" b="1" dirty="0">
                          <a:solidFill>
                            <a:srgbClr val="C00000"/>
                          </a:solidFill>
                          <a:latin typeface="Calibri"/>
                          <a:ea typeface="Calibri"/>
                          <a:cs typeface="Arial"/>
                        </a:rPr>
                        <a:t>LACC.910.WHST.2.6- Use technology, including the Internet, to produce,</a:t>
                      </a:r>
                      <a:endParaRPr lang="en-US" sz="1200" b="1" dirty="0">
                        <a:solidFill>
                          <a:srgbClr val="C00000"/>
                        </a:solidFill>
                        <a:latin typeface="Calibri"/>
                        <a:ea typeface="Calibri"/>
                        <a:cs typeface="Times New Roman"/>
                      </a:endParaRPr>
                    </a:p>
                    <a:p>
                      <a:pPr marL="457200" marR="0" indent="-457200">
                        <a:lnSpc>
                          <a:spcPct val="115000"/>
                        </a:lnSpc>
                        <a:spcBef>
                          <a:spcPts val="0"/>
                        </a:spcBef>
                        <a:spcAft>
                          <a:spcPts val="0"/>
                        </a:spcAft>
                      </a:pPr>
                      <a:r>
                        <a:rPr lang="en-US" sz="1200" b="1" dirty="0">
                          <a:solidFill>
                            <a:srgbClr val="C00000"/>
                          </a:solidFill>
                          <a:latin typeface="Calibri"/>
                          <a:ea typeface="Calibri"/>
                          <a:cs typeface="Arial"/>
                        </a:rPr>
                        <a:t>publish, and update individual or shared writing products, taking advantage of</a:t>
                      </a:r>
                      <a:endParaRPr lang="en-US" sz="1200" b="1" dirty="0">
                        <a:solidFill>
                          <a:srgbClr val="C00000"/>
                        </a:solidFill>
                        <a:latin typeface="Calibri"/>
                        <a:ea typeface="Calibri"/>
                        <a:cs typeface="Times New Roman"/>
                      </a:endParaRPr>
                    </a:p>
                    <a:p>
                      <a:pPr marL="457200" marR="0" indent="-457200">
                        <a:lnSpc>
                          <a:spcPct val="115000"/>
                        </a:lnSpc>
                        <a:spcBef>
                          <a:spcPts val="0"/>
                        </a:spcBef>
                        <a:spcAft>
                          <a:spcPts val="0"/>
                        </a:spcAft>
                      </a:pPr>
                      <a:r>
                        <a:rPr lang="en-US" sz="1200" b="1" dirty="0">
                          <a:solidFill>
                            <a:srgbClr val="C00000"/>
                          </a:solidFill>
                          <a:latin typeface="Calibri"/>
                          <a:ea typeface="Calibri"/>
                          <a:cs typeface="Arial"/>
                        </a:rPr>
                        <a:t>technology’s capacity to link to other information and to display information</a:t>
                      </a:r>
                      <a:endParaRPr lang="en-US" sz="1200" b="1" dirty="0">
                        <a:solidFill>
                          <a:srgbClr val="C00000"/>
                        </a:solidFill>
                        <a:latin typeface="Calibri"/>
                        <a:ea typeface="Calibri"/>
                        <a:cs typeface="Times New Roman"/>
                      </a:endParaRPr>
                    </a:p>
                    <a:p>
                      <a:pPr marL="457200" marR="0" indent="-457200">
                        <a:lnSpc>
                          <a:spcPct val="115000"/>
                        </a:lnSpc>
                        <a:spcBef>
                          <a:spcPts val="0"/>
                        </a:spcBef>
                        <a:spcAft>
                          <a:spcPts val="0"/>
                        </a:spcAft>
                      </a:pPr>
                      <a:r>
                        <a:rPr lang="en-US" sz="1200" b="1" dirty="0">
                          <a:solidFill>
                            <a:srgbClr val="C00000"/>
                          </a:solidFill>
                          <a:latin typeface="Calibri"/>
                          <a:ea typeface="Calibri"/>
                          <a:cs typeface="Arial"/>
                        </a:rPr>
                        <a:t>flexibly and dynamically.</a:t>
                      </a:r>
                      <a:endParaRPr lang="en-US" sz="1200" b="1" dirty="0">
                        <a:solidFill>
                          <a:srgbClr val="C00000"/>
                        </a:solidFill>
                        <a:latin typeface="Calibri"/>
                        <a:ea typeface="Calibri"/>
                        <a:cs typeface="Times New Roman"/>
                      </a:endParaRPr>
                    </a:p>
                  </a:txBody>
                  <a:tcPr marL="54461" marR="5446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r>
            </a:tbl>
          </a:graphicData>
        </a:graphic>
      </p:graphicFrame>
      <p:sp>
        <p:nvSpPr>
          <p:cNvPr id="3" name="TextBox 2"/>
          <p:cNvSpPr txBox="1"/>
          <p:nvPr/>
        </p:nvSpPr>
        <p:spPr>
          <a:xfrm>
            <a:off x="228600" y="228600"/>
            <a:ext cx="5181600" cy="381000"/>
          </a:xfrm>
          <a:prstGeom prst="rect">
            <a:avLst/>
          </a:prstGeom>
          <a:noFill/>
        </p:spPr>
        <p:txBody>
          <a:bodyPr wrap="square" rtlCol="0">
            <a:spAutoFit/>
          </a:bodyPr>
          <a:lstStyle/>
          <a:p>
            <a:pPr fontAlgn="auto">
              <a:spcBef>
                <a:spcPts val="0"/>
              </a:spcBef>
              <a:spcAft>
                <a:spcPts val="0"/>
              </a:spcAft>
            </a:pPr>
            <a:r>
              <a:rPr lang="en-US" dirty="0" smtClean="0">
                <a:solidFill>
                  <a:prstClr val="black"/>
                </a:solidFill>
                <a:latin typeface="Calibri"/>
                <a:cs typeface="+mn-cs"/>
              </a:rPr>
              <a:t>Digital Video Production Lesson Plan Sample</a:t>
            </a:r>
            <a:endParaRPr lang="en-US" dirty="0">
              <a:solidFill>
                <a:prstClr val="black"/>
              </a:solidFill>
              <a:latin typeface="Calibri"/>
              <a:cs typeface="+mn-cs"/>
            </a:endParaRPr>
          </a:p>
        </p:txBody>
      </p:sp>
      <p:sp>
        <p:nvSpPr>
          <p:cNvPr id="4" name="Slide Number Placeholder 3"/>
          <p:cNvSpPr>
            <a:spLocks noGrp="1"/>
          </p:cNvSpPr>
          <p:nvPr>
            <p:ph type="sldNum" sz="quarter" idx="12"/>
          </p:nvPr>
        </p:nvSpPr>
        <p:spPr/>
        <p:txBody>
          <a:bodyPr/>
          <a:lstStyle/>
          <a:p>
            <a:fld id="{FF947AC1-330B-4D78-9DAE-2A17147F34A1}" type="slidenum">
              <a:rPr lang="en-US" smtClean="0">
                <a:solidFill>
                  <a:prstClr val="black">
                    <a:tint val="75000"/>
                  </a:prstClr>
                </a:solidFill>
              </a:rPr>
              <a:pPr/>
              <a:t>54</a:t>
            </a:fld>
            <a:endParaRPr lang="en-US">
              <a:solidFill>
                <a:prstClr val="black">
                  <a:tint val="75000"/>
                </a:prstClr>
              </a:solidFill>
            </a:endParaRPr>
          </a:p>
        </p:txBody>
      </p:sp>
    </p:spTree>
    <p:extLst>
      <p:ext uri="{BB962C8B-B14F-4D97-AF65-F5344CB8AC3E}">
        <p14:creationId xmlns:p14="http://schemas.microsoft.com/office/powerpoint/2010/main" val="706601803"/>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ounded Rectangle 4"/>
          <p:cNvSpPr/>
          <p:nvPr/>
        </p:nvSpPr>
        <p:spPr>
          <a:xfrm>
            <a:off x="4876800" y="4191000"/>
            <a:ext cx="1600200" cy="304800"/>
          </a:xfrm>
          <a:prstGeom prst="roundRect">
            <a:avLst/>
          </a:prstGeom>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a:solidFill>
                <a:prstClr val="white"/>
              </a:solidFill>
            </a:endParaRPr>
          </a:p>
        </p:txBody>
      </p:sp>
      <p:pic>
        <p:nvPicPr>
          <p:cNvPr id="2050" name="Picture 2"/>
          <p:cNvPicPr>
            <a:picLocks noChangeAspect="1" noChangeArrowheads="1"/>
          </p:cNvPicPr>
          <p:nvPr/>
        </p:nvPicPr>
        <p:blipFill>
          <a:blip r:embed="rId3" cstate="print"/>
          <a:srcRect/>
          <a:stretch>
            <a:fillRect/>
          </a:stretch>
        </p:blipFill>
        <p:spPr bwMode="auto">
          <a:xfrm>
            <a:off x="0" y="0"/>
            <a:ext cx="9753600" cy="7315200"/>
          </a:xfrm>
          <a:prstGeom prst="rect">
            <a:avLst/>
          </a:prstGeom>
          <a:noFill/>
          <a:ln w="9525">
            <a:noFill/>
            <a:miter lim="800000"/>
            <a:headEnd/>
            <a:tailEnd/>
          </a:ln>
        </p:spPr>
      </p:pic>
      <p:sp>
        <p:nvSpPr>
          <p:cNvPr id="6" name="Rounded Rectangle 5"/>
          <p:cNvSpPr/>
          <p:nvPr/>
        </p:nvSpPr>
        <p:spPr>
          <a:xfrm>
            <a:off x="4800600" y="4191000"/>
            <a:ext cx="1752600" cy="304800"/>
          </a:xfrm>
          <a:prstGeom prst="roundRect">
            <a:avLst/>
          </a:prstGeom>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a:solidFill>
                <a:prstClr val="white"/>
              </a:solidFill>
            </a:endParaRPr>
          </a:p>
        </p:txBody>
      </p:sp>
      <p:pic>
        <p:nvPicPr>
          <p:cNvPr id="2051" name="Picture 3"/>
          <p:cNvPicPr>
            <a:picLocks noChangeAspect="1" noChangeArrowheads="1"/>
          </p:cNvPicPr>
          <p:nvPr/>
        </p:nvPicPr>
        <p:blipFill>
          <a:blip r:embed="rId4" cstate="print"/>
          <a:srcRect/>
          <a:stretch>
            <a:fillRect/>
          </a:stretch>
        </p:blipFill>
        <p:spPr bwMode="auto">
          <a:xfrm>
            <a:off x="-228600" y="0"/>
            <a:ext cx="9982200" cy="7372350"/>
          </a:xfrm>
          <a:prstGeom prst="rect">
            <a:avLst/>
          </a:prstGeom>
          <a:noFill/>
          <a:ln w="9525">
            <a:noFill/>
            <a:miter lim="800000"/>
            <a:headEnd/>
            <a:tailEnd/>
          </a:ln>
        </p:spPr>
      </p:pic>
      <p:sp>
        <p:nvSpPr>
          <p:cNvPr id="8" name="Rectangle 7"/>
          <p:cNvSpPr/>
          <p:nvPr/>
        </p:nvSpPr>
        <p:spPr>
          <a:xfrm>
            <a:off x="3200400" y="4191000"/>
            <a:ext cx="1752600" cy="304800"/>
          </a:xfrm>
          <a:prstGeom prst="rect">
            <a:avLst/>
          </a:prstGeom>
          <a:noFill/>
          <a:ln w="5715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a:solidFill>
                <a:prstClr val="white"/>
              </a:solidFill>
            </a:endParaRPr>
          </a:p>
        </p:txBody>
      </p:sp>
      <p:sp>
        <p:nvSpPr>
          <p:cNvPr id="9" name="Slide Number Placeholder 8"/>
          <p:cNvSpPr>
            <a:spLocks noGrp="1"/>
          </p:cNvSpPr>
          <p:nvPr>
            <p:ph type="sldNum" sz="quarter" idx="12"/>
          </p:nvPr>
        </p:nvSpPr>
        <p:spPr/>
        <p:txBody>
          <a:bodyPr/>
          <a:lstStyle/>
          <a:p>
            <a:fld id="{FF947AC1-330B-4D78-9DAE-2A17147F34A1}" type="slidenum">
              <a:rPr lang="en-US" smtClean="0">
                <a:solidFill>
                  <a:prstClr val="black">
                    <a:tint val="75000"/>
                  </a:prstClr>
                </a:solidFill>
              </a:rPr>
              <a:pPr/>
              <a:t>55</a:t>
            </a:fld>
            <a:endParaRPr lang="en-US">
              <a:solidFill>
                <a:prstClr val="black">
                  <a:tint val="75000"/>
                </a:prstClr>
              </a:solidFill>
            </a:endParaRPr>
          </a:p>
        </p:txBody>
      </p:sp>
    </p:spTree>
    <p:extLst>
      <p:ext uri="{BB962C8B-B14F-4D97-AF65-F5344CB8AC3E}">
        <p14:creationId xmlns:p14="http://schemas.microsoft.com/office/powerpoint/2010/main" val="2761533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ox(in)">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cstate="print"/>
          <a:srcRect/>
          <a:stretch>
            <a:fillRect/>
          </a:stretch>
        </p:blipFill>
        <p:spPr bwMode="auto">
          <a:xfrm>
            <a:off x="0" y="0"/>
            <a:ext cx="9753600" cy="7315200"/>
          </a:xfrm>
          <a:prstGeom prst="rect">
            <a:avLst/>
          </a:prstGeom>
          <a:noFill/>
          <a:ln w="9525">
            <a:noFill/>
            <a:miter lim="800000"/>
            <a:headEnd/>
            <a:tailEnd/>
          </a:ln>
        </p:spPr>
      </p:pic>
      <p:pic>
        <p:nvPicPr>
          <p:cNvPr id="3075" name="Picture 3"/>
          <p:cNvPicPr>
            <a:picLocks noChangeAspect="1" noChangeArrowheads="1"/>
          </p:cNvPicPr>
          <p:nvPr/>
        </p:nvPicPr>
        <p:blipFill>
          <a:blip r:embed="rId3" cstate="print"/>
          <a:srcRect/>
          <a:stretch>
            <a:fillRect/>
          </a:stretch>
        </p:blipFill>
        <p:spPr bwMode="auto">
          <a:xfrm>
            <a:off x="-228600" y="0"/>
            <a:ext cx="10134600" cy="7315200"/>
          </a:xfrm>
          <a:prstGeom prst="rect">
            <a:avLst/>
          </a:prstGeom>
          <a:noFill/>
          <a:ln w="9525">
            <a:noFill/>
            <a:miter lim="800000"/>
            <a:headEnd/>
            <a:tailEnd/>
          </a:ln>
        </p:spPr>
      </p:pic>
      <p:sp>
        <p:nvSpPr>
          <p:cNvPr id="5" name="Rectangle 4"/>
          <p:cNvSpPr/>
          <p:nvPr/>
        </p:nvSpPr>
        <p:spPr>
          <a:xfrm>
            <a:off x="3200400" y="2667000"/>
            <a:ext cx="6096000" cy="838200"/>
          </a:xfrm>
          <a:prstGeom prst="rect">
            <a:avLst/>
          </a:prstGeom>
          <a:noFill/>
          <a:ln w="5715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a:solidFill>
                <a:prstClr val="white"/>
              </a:solidFill>
            </a:endParaRPr>
          </a:p>
        </p:txBody>
      </p:sp>
      <p:sp>
        <p:nvSpPr>
          <p:cNvPr id="7" name="Slide Number Placeholder 6"/>
          <p:cNvSpPr>
            <a:spLocks noGrp="1"/>
          </p:cNvSpPr>
          <p:nvPr>
            <p:ph type="sldNum" sz="quarter" idx="12"/>
          </p:nvPr>
        </p:nvSpPr>
        <p:spPr/>
        <p:txBody>
          <a:bodyPr/>
          <a:lstStyle/>
          <a:p>
            <a:fld id="{FF947AC1-330B-4D78-9DAE-2A17147F34A1}" type="slidenum">
              <a:rPr lang="en-US" smtClean="0">
                <a:solidFill>
                  <a:prstClr val="black">
                    <a:tint val="75000"/>
                  </a:prstClr>
                </a:solidFill>
              </a:rPr>
              <a:pPr/>
              <a:t>56</a:t>
            </a:fld>
            <a:endParaRPr lang="en-US">
              <a:solidFill>
                <a:prstClr val="black">
                  <a:tint val="75000"/>
                </a:prstClr>
              </a:solidFill>
            </a:endParaRPr>
          </a:p>
        </p:txBody>
      </p:sp>
    </p:spTree>
    <p:extLst>
      <p:ext uri="{BB962C8B-B14F-4D97-AF65-F5344CB8AC3E}">
        <p14:creationId xmlns:p14="http://schemas.microsoft.com/office/powerpoint/2010/main" val="34057124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ox(in)">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304800"/>
            <a:ext cx="8229600" cy="1143000"/>
          </a:xfrm>
        </p:spPr>
        <p:txBody>
          <a:bodyPr>
            <a:noAutofit/>
          </a:bodyPr>
          <a:lstStyle/>
          <a:p>
            <a:r>
              <a:rPr lang="en-US" sz="3600" dirty="0" smtClean="0"/>
              <a:t>Florida’s Numbering of the Common Core State Standards</a:t>
            </a:r>
            <a:endParaRPr lang="en-US" sz="3600" dirty="0"/>
          </a:p>
        </p:txBody>
      </p:sp>
      <p:sp>
        <p:nvSpPr>
          <p:cNvPr id="3" name="Content Placeholder 2"/>
          <p:cNvSpPr>
            <a:spLocks noGrp="1"/>
          </p:cNvSpPr>
          <p:nvPr>
            <p:ph idx="1"/>
          </p:nvPr>
        </p:nvSpPr>
        <p:spPr>
          <a:xfrm>
            <a:off x="304800" y="1600200"/>
            <a:ext cx="8458200" cy="4190999"/>
          </a:xfrm>
        </p:spPr>
        <p:txBody>
          <a:bodyPr>
            <a:normAutofit fontScale="92500" lnSpcReduction="10000"/>
          </a:bodyPr>
          <a:lstStyle/>
          <a:p>
            <a:pPr algn="ctr">
              <a:buNone/>
            </a:pPr>
            <a:r>
              <a:rPr lang="en-US" dirty="0" smtClean="0"/>
              <a:t>Mathematics</a:t>
            </a:r>
          </a:p>
          <a:p>
            <a:pPr algn="ctr">
              <a:buNone/>
            </a:pPr>
            <a:endParaRPr lang="en-US" dirty="0" smtClean="0"/>
          </a:p>
          <a:p>
            <a:pPr algn="ctr">
              <a:buNone/>
            </a:pPr>
            <a:r>
              <a:rPr lang="en-US" sz="4800" dirty="0" smtClean="0"/>
              <a:t>MACC.K12.MP.4.1</a:t>
            </a:r>
          </a:p>
          <a:p>
            <a:pPr algn="ctr">
              <a:buNone/>
            </a:pPr>
            <a:endParaRPr lang="en-US" dirty="0" smtClean="0"/>
          </a:p>
          <a:p>
            <a:pPr>
              <a:buNone/>
            </a:pPr>
            <a:r>
              <a:rPr lang="en-US" dirty="0" smtClean="0"/>
              <a:t>   Subject  Grade  Domain  Standard  </a:t>
            </a:r>
            <a:r>
              <a:rPr lang="en-US" sz="1900" b="1" dirty="0" smtClean="0"/>
              <a:t>5</a:t>
            </a:r>
            <a:r>
              <a:rPr lang="en-US" sz="1900" b="1" baseline="30000" dirty="0" smtClean="0"/>
              <a:t>th</a:t>
            </a:r>
            <a:r>
              <a:rPr lang="en-US" sz="1900" b="1" dirty="0" smtClean="0"/>
              <a:t> digit for FL’s code system</a:t>
            </a:r>
          </a:p>
          <a:p>
            <a:pPr>
              <a:buNone/>
            </a:pPr>
            <a:endParaRPr lang="en-US" sz="2800" dirty="0" smtClean="0"/>
          </a:p>
          <a:p>
            <a:pPr>
              <a:buNone/>
            </a:pPr>
            <a:r>
              <a:rPr lang="en-US" sz="2800" dirty="0" smtClean="0"/>
              <a:t>For this example:  Mathematics Common Core; Grades K-12;</a:t>
            </a:r>
          </a:p>
          <a:p>
            <a:pPr>
              <a:buNone/>
            </a:pPr>
            <a:r>
              <a:rPr lang="en-US" sz="2800" dirty="0" smtClean="0"/>
              <a:t>Mathematical Practices; </a:t>
            </a:r>
            <a:r>
              <a:rPr lang="en-US" sz="2800" dirty="0" smtClean="0">
                <a:ea typeface="Calibri" pitchFamily="34" charset="0"/>
                <a:cs typeface="Times New Roman" pitchFamily="18" charset="0"/>
              </a:rPr>
              <a:t>Model with mathematics.</a:t>
            </a:r>
            <a:endParaRPr lang="en-US" sz="2800" dirty="0" smtClean="0"/>
          </a:p>
          <a:p>
            <a:pPr>
              <a:buNone/>
            </a:pPr>
            <a:endParaRPr lang="en-US" sz="2800" dirty="0"/>
          </a:p>
        </p:txBody>
      </p:sp>
      <p:cxnSp>
        <p:nvCxnSpPr>
          <p:cNvPr id="5" name="Straight Arrow Connector 4"/>
          <p:cNvCxnSpPr/>
          <p:nvPr/>
        </p:nvCxnSpPr>
        <p:spPr>
          <a:xfrm flipV="1">
            <a:off x="1219200" y="3124200"/>
            <a:ext cx="1219200" cy="685800"/>
          </a:xfrm>
          <a:prstGeom prst="straightConnector1">
            <a:avLst/>
          </a:prstGeom>
          <a:ln>
            <a:solidFill>
              <a:srgbClr val="C00000"/>
            </a:solidFill>
            <a:tailEnd type="arrow"/>
          </a:ln>
          <a:effectLst>
            <a:glow rad="139700">
              <a:schemeClr val="accent2">
                <a:satMod val="175000"/>
                <a:alpha val="40000"/>
              </a:schemeClr>
            </a:glow>
          </a:effectLst>
        </p:spPr>
        <p:style>
          <a:lnRef idx="1">
            <a:schemeClr val="accent1"/>
          </a:lnRef>
          <a:fillRef idx="0">
            <a:schemeClr val="accent1"/>
          </a:fillRef>
          <a:effectRef idx="0">
            <a:schemeClr val="accent1"/>
          </a:effectRef>
          <a:fontRef idx="minor">
            <a:schemeClr val="tx1"/>
          </a:fontRef>
        </p:style>
      </p:cxnSp>
      <p:cxnSp>
        <p:nvCxnSpPr>
          <p:cNvPr id="6" name="Straight Arrow Connector 5"/>
          <p:cNvCxnSpPr/>
          <p:nvPr/>
        </p:nvCxnSpPr>
        <p:spPr>
          <a:xfrm flipV="1">
            <a:off x="2133600" y="3124200"/>
            <a:ext cx="2133600" cy="838200"/>
          </a:xfrm>
          <a:prstGeom prst="straightConnector1">
            <a:avLst/>
          </a:prstGeom>
          <a:ln>
            <a:solidFill>
              <a:srgbClr val="C00000"/>
            </a:solidFill>
            <a:tailEnd type="arrow"/>
          </a:ln>
          <a:effectLst>
            <a:glow rad="139700">
              <a:schemeClr val="accent2">
                <a:satMod val="175000"/>
                <a:alpha val="40000"/>
              </a:schemeClr>
            </a:glow>
          </a:effectLst>
        </p:spPr>
        <p:style>
          <a:lnRef idx="1">
            <a:schemeClr val="accent1"/>
          </a:lnRef>
          <a:fillRef idx="0">
            <a:schemeClr val="accent1"/>
          </a:fillRef>
          <a:effectRef idx="0">
            <a:schemeClr val="accent1"/>
          </a:effectRef>
          <a:fontRef idx="minor">
            <a:schemeClr val="tx1"/>
          </a:fontRef>
        </p:style>
      </p:cxnSp>
      <p:cxnSp>
        <p:nvCxnSpPr>
          <p:cNvPr id="7" name="Straight Arrow Connector 6"/>
          <p:cNvCxnSpPr/>
          <p:nvPr/>
        </p:nvCxnSpPr>
        <p:spPr>
          <a:xfrm flipV="1">
            <a:off x="3581400" y="3200400"/>
            <a:ext cx="1676400" cy="838200"/>
          </a:xfrm>
          <a:prstGeom prst="straightConnector1">
            <a:avLst/>
          </a:prstGeom>
          <a:ln>
            <a:solidFill>
              <a:srgbClr val="C00000"/>
            </a:solidFill>
            <a:tailEnd type="arrow"/>
          </a:ln>
          <a:effectLst>
            <a:glow rad="139700">
              <a:schemeClr val="accent2">
                <a:satMod val="175000"/>
                <a:alpha val="40000"/>
              </a:schemeClr>
            </a:glow>
          </a:effectLst>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flipV="1">
            <a:off x="5029200" y="3200400"/>
            <a:ext cx="990600" cy="838200"/>
          </a:xfrm>
          <a:prstGeom prst="straightConnector1">
            <a:avLst/>
          </a:prstGeom>
          <a:ln>
            <a:solidFill>
              <a:srgbClr val="C00000"/>
            </a:solidFill>
            <a:tailEnd type="arrow"/>
          </a:ln>
          <a:effectLst>
            <a:glow rad="139700">
              <a:schemeClr val="accent2">
                <a:satMod val="175000"/>
                <a:alpha val="40000"/>
              </a:schemeClr>
            </a:glow>
          </a:effectLst>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flipH="1" flipV="1">
            <a:off x="6705600" y="3200400"/>
            <a:ext cx="914400" cy="838200"/>
          </a:xfrm>
          <a:prstGeom prst="straightConnector1">
            <a:avLst/>
          </a:prstGeom>
          <a:ln>
            <a:solidFill>
              <a:srgbClr val="C00000"/>
            </a:solidFill>
            <a:tailEnd type="arrow"/>
          </a:ln>
          <a:effectLst>
            <a:glow rad="139700">
              <a:schemeClr val="accent2">
                <a:satMod val="175000"/>
                <a:alpha val="40000"/>
              </a:schemeClr>
            </a:glow>
          </a:effectLst>
        </p:spPr>
        <p:style>
          <a:lnRef idx="1">
            <a:schemeClr val="accent1"/>
          </a:lnRef>
          <a:fillRef idx="0">
            <a:schemeClr val="accent1"/>
          </a:fillRef>
          <a:effectRef idx="0">
            <a:schemeClr val="accent1"/>
          </a:effectRef>
          <a:fontRef idx="minor">
            <a:schemeClr val="tx1"/>
          </a:fontRef>
        </p:style>
      </p:cxnSp>
      <p:sp>
        <p:nvSpPr>
          <p:cNvPr id="9" name="Slide Number Placeholder 8"/>
          <p:cNvSpPr>
            <a:spLocks noGrp="1"/>
          </p:cNvSpPr>
          <p:nvPr>
            <p:ph type="sldNum" sz="quarter" idx="12"/>
          </p:nvPr>
        </p:nvSpPr>
        <p:spPr/>
        <p:txBody>
          <a:bodyPr/>
          <a:lstStyle/>
          <a:p>
            <a:fld id="{FF947AC1-330B-4D78-9DAE-2A17147F34A1}" type="slidenum">
              <a:rPr lang="en-US" smtClean="0">
                <a:solidFill>
                  <a:prstClr val="black">
                    <a:tint val="75000"/>
                  </a:prstClr>
                </a:solidFill>
              </a:rPr>
              <a:pPr/>
              <a:t>57</a:t>
            </a:fld>
            <a:endParaRPr lang="en-US">
              <a:solidFill>
                <a:prstClr val="black">
                  <a:tint val="75000"/>
                </a:prstClr>
              </a:solidFill>
            </a:endParaRPr>
          </a:p>
        </p:txBody>
      </p:sp>
    </p:spTree>
    <p:extLst>
      <p:ext uri="{BB962C8B-B14F-4D97-AF65-F5344CB8AC3E}">
        <p14:creationId xmlns:p14="http://schemas.microsoft.com/office/powerpoint/2010/main" val="7805169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linds(horizont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linds(horizontal)">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blinds(horizontal)">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blinds(horizontal)">
                                      <p:cBhvr>
                                        <p:cTn id="22" dur="500"/>
                                        <p:tgtEl>
                                          <p:spTgt spid="10"/>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blinds(horizontal)">
                                      <p:cBhvr>
                                        <p:cTn id="2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6"/>
          <p:cNvGrpSpPr/>
          <p:nvPr/>
        </p:nvGrpSpPr>
        <p:grpSpPr>
          <a:xfrm>
            <a:off x="4800600" y="1905000"/>
            <a:ext cx="3886200" cy="962063"/>
            <a:chOff x="804294" y="231633"/>
            <a:chExt cx="7570522" cy="1471238"/>
          </a:xfrm>
        </p:grpSpPr>
        <p:sp>
          <p:nvSpPr>
            <p:cNvPr id="6" name="Freeform 5"/>
            <p:cNvSpPr/>
            <p:nvPr/>
          </p:nvSpPr>
          <p:spPr>
            <a:xfrm>
              <a:off x="804294" y="231633"/>
              <a:ext cx="7570522" cy="1471238"/>
            </a:xfrm>
            <a:custGeom>
              <a:avLst/>
              <a:gdLst>
                <a:gd name="connsiteX0" fmla="*/ 0 w 1471238"/>
                <a:gd name="connsiteY0" fmla="*/ 0 h 7570522"/>
                <a:gd name="connsiteX1" fmla="*/ 1226027 w 1471238"/>
                <a:gd name="connsiteY1" fmla="*/ 0 h 7570522"/>
                <a:gd name="connsiteX2" fmla="*/ 1471238 w 1471238"/>
                <a:gd name="connsiteY2" fmla="*/ 245211 h 7570522"/>
                <a:gd name="connsiteX3" fmla="*/ 1471238 w 1471238"/>
                <a:gd name="connsiteY3" fmla="*/ 7570522 h 7570522"/>
                <a:gd name="connsiteX4" fmla="*/ 1471238 w 1471238"/>
                <a:gd name="connsiteY4" fmla="*/ 7570522 h 7570522"/>
                <a:gd name="connsiteX5" fmla="*/ 245211 w 1471238"/>
                <a:gd name="connsiteY5" fmla="*/ 7570522 h 7570522"/>
                <a:gd name="connsiteX6" fmla="*/ 0 w 1471238"/>
                <a:gd name="connsiteY6" fmla="*/ 7325311 h 7570522"/>
                <a:gd name="connsiteX7" fmla="*/ 0 w 1471238"/>
                <a:gd name="connsiteY7" fmla="*/ 0 h 75705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71238" h="7570522">
                  <a:moveTo>
                    <a:pt x="1471238" y="0"/>
                  </a:moveTo>
                  <a:lnTo>
                    <a:pt x="1471238" y="6308744"/>
                  </a:lnTo>
                  <a:lnTo>
                    <a:pt x="1423584" y="7570522"/>
                  </a:lnTo>
                  <a:lnTo>
                    <a:pt x="0" y="7570522"/>
                  </a:lnTo>
                  <a:lnTo>
                    <a:pt x="0" y="7570522"/>
                  </a:lnTo>
                  <a:lnTo>
                    <a:pt x="0" y="1261778"/>
                  </a:lnTo>
                  <a:lnTo>
                    <a:pt x="47654" y="0"/>
                  </a:lnTo>
                  <a:lnTo>
                    <a:pt x="1471238" y="0"/>
                  </a:lnTo>
                  <a:close/>
                </a:path>
              </a:pathLst>
            </a:custGeom>
            <a:solidFill>
              <a:schemeClr val="bg1"/>
            </a:solidFill>
            <a:ln>
              <a:solidFill>
                <a:srgbClr val="0000FF"/>
              </a:solidFill>
            </a:ln>
            <a:scene3d>
              <a:camera prst="orthographicFront"/>
              <a:lightRig rig="flat" dir="t"/>
            </a:scene3d>
            <a:sp3d extrusionH="12700" prstMaterial="plastic">
              <a:bevelT w="50800" h="50800"/>
            </a:sp3d>
          </p:spPr>
          <p:style>
            <a:lnRef idx="1">
              <a:scrgbClr r="0" g="0" b="0"/>
            </a:lnRef>
            <a:fillRef idx="1">
              <a:scrgbClr r="0" g="0" b="0"/>
            </a:fillRef>
            <a:effectRef idx="2">
              <a:schemeClr val="accent2">
                <a:tint val="40000"/>
                <a:alpha val="90000"/>
                <a:hueOff val="0"/>
                <a:satOff val="0"/>
                <a:lumOff val="0"/>
                <a:alphaOff val="0"/>
              </a:schemeClr>
            </a:effectRef>
            <a:fontRef idx="minor">
              <a:schemeClr val="dk1">
                <a:hueOff val="0"/>
                <a:satOff val="0"/>
                <a:lumOff val="0"/>
                <a:alphaOff val="0"/>
              </a:schemeClr>
            </a:fontRef>
          </p:style>
          <p:txBody>
            <a:bodyPr spcFirstLastPara="0" vert="horz" wrap="square" lIns="370256" tIns="246431" rIns="370256" bIns="246431" numCol="1" spcCol="1270" anchor="ctr" anchorCtr="0">
              <a:noAutofit/>
            </a:bodyPr>
            <a:lstStyle/>
            <a:p>
              <a:pPr marL="577850" fontAlgn="auto">
                <a:spcBef>
                  <a:spcPts val="0"/>
                </a:spcBef>
                <a:spcAft>
                  <a:spcPts val="0"/>
                </a:spcAft>
              </a:pPr>
              <a:r>
                <a:rPr lang="en-US" sz="1600" dirty="0" smtClean="0">
                  <a:solidFill>
                    <a:prstClr val="black"/>
                  </a:solidFill>
                  <a:latin typeface="Arial" pitchFamily="34" charset="0"/>
                  <a:cs typeface="Arial" pitchFamily="34" charset="0"/>
                </a:rPr>
                <a:t>Use appropriate tools strategically</a:t>
              </a:r>
              <a:endParaRPr lang="en-US" sz="1600" dirty="0">
                <a:solidFill>
                  <a:prstClr val="black"/>
                </a:solidFill>
                <a:latin typeface="Arial" pitchFamily="34" charset="0"/>
                <a:cs typeface="Arial" pitchFamily="34" charset="0"/>
              </a:endParaRPr>
            </a:p>
          </p:txBody>
        </p:sp>
        <p:sp>
          <p:nvSpPr>
            <p:cNvPr id="4" name="Freeform 3"/>
            <p:cNvSpPr/>
            <p:nvPr/>
          </p:nvSpPr>
          <p:spPr>
            <a:xfrm>
              <a:off x="914400" y="381000"/>
              <a:ext cx="990600" cy="1143000"/>
            </a:xfrm>
            <a:custGeom>
              <a:avLst/>
              <a:gdLst>
                <a:gd name="connsiteX0" fmla="*/ 0 w 774462"/>
                <a:gd name="connsiteY0" fmla="*/ 429676 h 859351"/>
                <a:gd name="connsiteX1" fmla="*/ 99579 w 774462"/>
                <a:gd name="connsiteY1" fmla="*/ 142023 h 859351"/>
                <a:gd name="connsiteX2" fmla="*/ 387232 w 774462"/>
                <a:gd name="connsiteY2" fmla="*/ 0 h 859351"/>
                <a:gd name="connsiteX3" fmla="*/ 674884 w 774462"/>
                <a:gd name="connsiteY3" fmla="*/ 142024 h 859351"/>
                <a:gd name="connsiteX4" fmla="*/ 774462 w 774462"/>
                <a:gd name="connsiteY4" fmla="*/ 429677 h 859351"/>
                <a:gd name="connsiteX5" fmla="*/ 674883 w 774462"/>
                <a:gd name="connsiteY5" fmla="*/ 717330 h 859351"/>
                <a:gd name="connsiteX6" fmla="*/ 387230 w 774462"/>
                <a:gd name="connsiteY6" fmla="*/ 859353 h 859351"/>
                <a:gd name="connsiteX7" fmla="*/ 99578 w 774462"/>
                <a:gd name="connsiteY7" fmla="*/ 717329 h 859351"/>
                <a:gd name="connsiteX8" fmla="*/ 0 w 774462"/>
                <a:gd name="connsiteY8" fmla="*/ 429676 h 8593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74462" h="859351">
                  <a:moveTo>
                    <a:pt x="0" y="429676"/>
                  </a:moveTo>
                  <a:cubicBezTo>
                    <a:pt x="0" y="323429"/>
                    <a:pt x="35476" y="220949"/>
                    <a:pt x="99579" y="142023"/>
                  </a:cubicBezTo>
                  <a:cubicBezTo>
                    <a:pt x="173009" y="51614"/>
                    <a:pt x="277548" y="0"/>
                    <a:pt x="387232" y="0"/>
                  </a:cubicBezTo>
                  <a:cubicBezTo>
                    <a:pt x="496916" y="0"/>
                    <a:pt x="601455" y="51615"/>
                    <a:pt x="674884" y="142024"/>
                  </a:cubicBezTo>
                  <a:cubicBezTo>
                    <a:pt x="738986" y="220949"/>
                    <a:pt x="774462" y="323429"/>
                    <a:pt x="774462" y="429677"/>
                  </a:cubicBezTo>
                  <a:cubicBezTo>
                    <a:pt x="774462" y="535924"/>
                    <a:pt x="738986" y="638404"/>
                    <a:pt x="674883" y="717330"/>
                  </a:cubicBezTo>
                  <a:cubicBezTo>
                    <a:pt x="601453" y="807739"/>
                    <a:pt x="496915" y="859353"/>
                    <a:pt x="387230" y="859353"/>
                  </a:cubicBezTo>
                  <a:cubicBezTo>
                    <a:pt x="277546" y="859353"/>
                    <a:pt x="173007" y="807739"/>
                    <a:pt x="99578" y="717329"/>
                  </a:cubicBezTo>
                  <a:cubicBezTo>
                    <a:pt x="35476" y="638404"/>
                    <a:pt x="0" y="535924"/>
                    <a:pt x="0" y="429676"/>
                  </a:cubicBezTo>
                  <a:close/>
                </a:path>
              </a:pathLst>
            </a:custGeom>
            <a:gradFill flip="none" rotWithShape="0">
              <a:gsLst>
                <a:gs pos="0">
                  <a:srgbClr val="0000FF">
                    <a:tint val="66000"/>
                    <a:satMod val="160000"/>
                  </a:srgbClr>
                </a:gs>
                <a:gs pos="50000">
                  <a:srgbClr val="0000FF">
                    <a:tint val="44500"/>
                    <a:satMod val="160000"/>
                  </a:srgbClr>
                </a:gs>
                <a:gs pos="100000">
                  <a:srgbClr val="0000FF">
                    <a:tint val="23500"/>
                    <a:satMod val="160000"/>
                  </a:srgbClr>
                </a:gs>
              </a:gsLst>
              <a:lin ang="18900000" scaled="1"/>
              <a:tileRect/>
            </a:gradFill>
            <a:ln w="28575" cap="rnd" cmpd="dbl">
              <a:solidFill>
                <a:srgbClr val="0000FF"/>
              </a:solidFill>
            </a:ln>
            <a:scene3d>
              <a:camera prst="orthographicFront"/>
              <a:lightRig rig="flat" dir="t"/>
            </a:scene3d>
            <a:sp3d prstMaterial="plastic">
              <a:bevelT w="120900" h="88900"/>
              <a:bevelB w="88900" h="31750" prst="angle"/>
            </a:sp3d>
          </p:spPr>
          <p:style>
            <a:lnRef idx="0">
              <a:scrgbClr r="0" g="0" b="0"/>
            </a:lnRef>
            <a:fillRef idx="3">
              <a:scrgbClr r="0" g="0" b="0"/>
            </a:fillRef>
            <a:effectRef idx="2">
              <a:schemeClr val="accent2">
                <a:hueOff val="0"/>
                <a:satOff val="0"/>
                <a:lumOff val="0"/>
                <a:alphaOff val="0"/>
              </a:schemeClr>
            </a:effectRef>
            <a:fontRef idx="minor">
              <a:schemeClr val="lt1"/>
            </a:fontRef>
          </p:style>
          <p:txBody>
            <a:bodyPr spcFirstLastPara="0" vert="horz" wrap="square" lIns="242957" tIns="190619" rIns="242957" bIns="190619" numCol="1" spcCol="1270" anchor="ctr" anchorCtr="0">
              <a:noAutofit/>
            </a:bodyPr>
            <a:lstStyle/>
            <a:p>
              <a:pPr algn="ctr" defTabSz="1511300" fontAlgn="auto">
                <a:lnSpc>
                  <a:spcPct val="90000"/>
                </a:lnSpc>
                <a:spcAft>
                  <a:spcPct val="35000"/>
                </a:spcAft>
              </a:pPr>
              <a:r>
                <a:rPr lang="en-US" sz="1600" dirty="0" smtClean="0">
                  <a:ln>
                    <a:solidFill>
                      <a:prstClr val="black"/>
                    </a:solidFill>
                  </a:ln>
                  <a:solidFill>
                    <a:prstClr val="white">
                      <a:lumMod val="50000"/>
                    </a:prstClr>
                  </a:solidFill>
                </a:rPr>
                <a:t>5</a:t>
              </a:r>
              <a:endParaRPr lang="en-US" sz="1600" dirty="0">
                <a:ln>
                  <a:solidFill>
                    <a:prstClr val="black"/>
                  </a:solidFill>
                </a:ln>
                <a:solidFill>
                  <a:prstClr val="white">
                    <a:lumMod val="50000"/>
                  </a:prstClr>
                </a:solidFill>
              </a:endParaRPr>
            </a:p>
          </p:txBody>
        </p:sp>
      </p:grpSp>
      <p:grpSp>
        <p:nvGrpSpPr>
          <p:cNvPr id="3" name="Group 17"/>
          <p:cNvGrpSpPr/>
          <p:nvPr/>
        </p:nvGrpSpPr>
        <p:grpSpPr>
          <a:xfrm>
            <a:off x="4800600" y="3030838"/>
            <a:ext cx="3886200" cy="962063"/>
            <a:chOff x="804294" y="1847398"/>
            <a:chExt cx="7570522" cy="1471238"/>
          </a:xfrm>
        </p:grpSpPr>
        <p:sp>
          <p:nvSpPr>
            <p:cNvPr id="8" name="Freeform 7"/>
            <p:cNvSpPr/>
            <p:nvPr/>
          </p:nvSpPr>
          <p:spPr>
            <a:xfrm>
              <a:off x="804294" y="1847398"/>
              <a:ext cx="7570522" cy="1471238"/>
            </a:xfrm>
            <a:custGeom>
              <a:avLst/>
              <a:gdLst>
                <a:gd name="connsiteX0" fmla="*/ 0 w 1471238"/>
                <a:gd name="connsiteY0" fmla="*/ 0 h 7570522"/>
                <a:gd name="connsiteX1" fmla="*/ 1226027 w 1471238"/>
                <a:gd name="connsiteY1" fmla="*/ 0 h 7570522"/>
                <a:gd name="connsiteX2" fmla="*/ 1471238 w 1471238"/>
                <a:gd name="connsiteY2" fmla="*/ 245211 h 7570522"/>
                <a:gd name="connsiteX3" fmla="*/ 1471238 w 1471238"/>
                <a:gd name="connsiteY3" fmla="*/ 7570522 h 7570522"/>
                <a:gd name="connsiteX4" fmla="*/ 1471238 w 1471238"/>
                <a:gd name="connsiteY4" fmla="*/ 7570522 h 7570522"/>
                <a:gd name="connsiteX5" fmla="*/ 245211 w 1471238"/>
                <a:gd name="connsiteY5" fmla="*/ 7570522 h 7570522"/>
                <a:gd name="connsiteX6" fmla="*/ 0 w 1471238"/>
                <a:gd name="connsiteY6" fmla="*/ 7325311 h 7570522"/>
                <a:gd name="connsiteX7" fmla="*/ 0 w 1471238"/>
                <a:gd name="connsiteY7" fmla="*/ 0 h 75705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71238" h="7570522">
                  <a:moveTo>
                    <a:pt x="1471238" y="0"/>
                  </a:moveTo>
                  <a:lnTo>
                    <a:pt x="1471238" y="6308744"/>
                  </a:lnTo>
                  <a:lnTo>
                    <a:pt x="1423584" y="7570522"/>
                  </a:lnTo>
                  <a:lnTo>
                    <a:pt x="0" y="7570522"/>
                  </a:lnTo>
                  <a:lnTo>
                    <a:pt x="0" y="7570522"/>
                  </a:lnTo>
                  <a:lnTo>
                    <a:pt x="0" y="1261778"/>
                  </a:lnTo>
                  <a:lnTo>
                    <a:pt x="47654" y="0"/>
                  </a:lnTo>
                  <a:lnTo>
                    <a:pt x="1471238" y="0"/>
                  </a:lnTo>
                  <a:close/>
                </a:path>
              </a:pathLst>
            </a:custGeom>
            <a:solidFill>
              <a:schemeClr val="bg1"/>
            </a:solidFill>
            <a:ln>
              <a:solidFill>
                <a:srgbClr val="0000FF"/>
              </a:solidFill>
            </a:ln>
            <a:scene3d>
              <a:camera prst="orthographicFront"/>
              <a:lightRig rig="flat" dir="t"/>
            </a:scene3d>
            <a:sp3d extrusionH="12700" prstMaterial="plastic">
              <a:bevelT w="50800" h="50800"/>
            </a:sp3d>
          </p:spPr>
          <p:style>
            <a:lnRef idx="1">
              <a:scrgbClr r="0" g="0" b="0"/>
            </a:lnRef>
            <a:fillRef idx="1">
              <a:scrgbClr r="0" g="0" b="0"/>
            </a:fillRef>
            <a:effectRef idx="2">
              <a:schemeClr val="accent3">
                <a:tint val="40000"/>
                <a:alpha val="90000"/>
                <a:hueOff val="0"/>
                <a:satOff val="0"/>
                <a:lumOff val="0"/>
                <a:alphaOff val="0"/>
              </a:schemeClr>
            </a:effectRef>
            <a:fontRef idx="minor">
              <a:schemeClr val="dk1">
                <a:hueOff val="0"/>
                <a:satOff val="0"/>
                <a:lumOff val="0"/>
                <a:alphaOff val="0"/>
              </a:schemeClr>
            </a:fontRef>
          </p:style>
          <p:txBody>
            <a:bodyPr spcFirstLastPara="0" vert="horz" wrap="square" lIns="370256" tIns="246431" rIns="370256" bIns="246431" numCol="1" spcCol="1270" anchor="ctr" anchorCtr="0">
              <a:noAutofit/>
            </a:bodyPr>
            <a:lstStyle/>
            <a:p>
              <a:pPr marL="457200" fontAlgn="auto">
                <a:spcBef>
                  <a:spcPts val="0"/>
                </a:spcBef>
                <a:spcAft>
                  <a:spcPts val="0"/>
                </a:spcAft>
              </a:pPr>
              <a:r>
                <a:rPr lang="en-US" sz="1600" dirty="0" smtClean="0">
                  <a:solidFill>
                    <a:prstClr val="black"/>
                  </a:solidFill>
                </a:rPr>
                <a:t>  </a:t>
              </a:r>
              <a:r>
                <a:rPr lang="en-US" sz="1600" dirty="0" smtClean="0">
                  <a:solidFill>
                    <a:prstClr val="black"/>
                  </a:solidFill>
                  <a:latin typeface="Arial" pitchFamily="34" charset="0"/>
                  <a:cs typeface="Arial" pitchFamily="34" charset="0"/>
                </a:rPr>
                <a:t>Attend to precision</a:t>
              </a:r>
              <a:endParaRPr lang="en-US" sz="1600" dirty="0">
                <a:solidFill>
                  <a:prstClr val="black"/>
                </a:solidFill>
                <a:latin typeface="Arial" pitchFamily="34" charset="0"/>
                <a:cs typeface="Arial" pitchFamily="34" charset="0"/>
              </a:endParaRPr>
            </a:p>
          </p:txBody>
        </p:sp>
        <p:sp>
          <p:nvSpPr>
            <p:cNvPr id="14" name="Freeform 13"/>
            <p:cNvSpPr/>
            <p:nvPr/>
          </p:nvSpPr>
          <p:spPr>
            <a:xfrm>
              <a:off x="914400" y="1981200"/>
              <a:ext cx="990600" cy="1143000"/>
            </a:xfrm>
            <a:custGeom>
              <a:avLst/>
              <a:gdLst>
                <a:gd name="connsiteX0" fmla="*/ 0 w 774462"/>
                <a:gd name="connsiteY0" fmla="*/ 429676 h 859351"/>
                <a:gd name="connsiteX1" fmla="*/ 99579 w 774462"/>
                <a:gd name="connsiteY1" fmla="*/ 142023 h 859351"/>
                <a:gd name="connsiteX2" fmla="*/ 387232 w 774462"/>
                <a:gd name="connsiteY2" fmla="*/ 0 h 859351"/>
                <a:gd name="connsiteX3" fmla="*/ 674884 w 774462"/>
                <a:gd name="connsiteY3" fmla="*/ 142024 h 859351"/>
                <a:gd name="connsiteX4" fmla="*/ 774462 w 774462"/>
                <a:gd name="connsiteY4" fmla="*/ 429677 h 859351"/>
                <a:gd name="connsiteX5" fmla="*/ 674883 w 774462"/>
                <a:gd name="connsiteY5" fmla="*/ 717330 h 859351"/>
                <a:gd name="connsiteX6" fmla="*/ 387230 w 774462"/>
                <a:gd name="connsiteY6" fmla="*/ 859353 h 859351"/>
                <a:gd name="connsiteX7" fmla="*/ 99578 w 774462"/>
                <a:gd name="connsiteY7" fmla="*/ 717329 h 859351"/>
                <a:gd name="connsiteX8" fmla="*/ 0 w 774462"/>
                <a:gd name="connsiteY8" fmla="*/ 429676 h 8593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74462" h="859351">
                  <a:moveTo>
                    <a:pt x="0" y="429676"/>
                  </a:moveTo>
                  <a:cubicBezTo>
                    <a:pt x="0" y="323429"/>
                    <a:pt x="35476" y="220949"/>
                    <a:pt x="99579" y="142023"/>
                  </a:cubicBezTo>
                  <a:cubicBezTo>
                    <a:pt x="173009" y="51614"/>
                    <a:pt x="277548" y="0"/>
                    <a:pt x="387232" y="0"/>
                  </a:cubicBezTo>
                  <a:cubicBezTo>
                    <a:pt x="496916" y="0"/>
                    <a:pt x="601455" y="51615"/>
                    <a:pt x="674884" y="142024"/>
                  </a:cubicBezTo>
                  <a:cubicBezTo>
                    <a:pt x="738986" y="220949"/>
                    <a:pt x="774462" y="323429"/>
                    <a:pt x="774462" y="429677"/>
                  </a:cubicBezTo>
                  <a:cubicBezTo>
                    <a:pt x="774462" y="535924"/>
                    <a:pt x="738986" y="638404"/>
                    <a:pt x="674883" y="717330"/>
                  </a:cubicBezTo>
                  <a:cubicBezTo>
                    <a:pt x="601453" y="807739"/>
                    <a:pt x="496915" y="859353"/>
                    <a:pt x="387230" y="859353"/>
                  </a:cubicBezTo>
                  <a:cubicBezTo>
                    <a:pt x="277546" y="859353"/>
                    <a:pt x="173007" y="807739"/>
                    <a:pt x="99578" y="717329"/>
                  </a:cubicBezTo>
                  <a:cubicBezTo>
                    <a:pt x="35476" y="638404"/>
                    <a:pt x="0" y="535924"/>
                    <a:pt x="0" y="429676"/>
                  </a:cubicBezTo>
                  <a:close/>
                </a:path>
              </a:pathLst>
            </a:custGeom>
            <a:gradFill flip="none" rotWithShape="0">
              <a:gsLst>
                <a:gs pos="0">
                  <a:srgbClr val="0000FF">
                    <a:tint val="66000"/>
                    <a:satMod val="160000"/>
                  </a:srgbClr>
                </a:gs>
                <a:gs pos="50000">
                  <a:srgbClr val="0000FF">
                    <a:tint val="44500"/>
                    <a:satMod val="160000"/>
                  </a:srgbClr>
                </a:gs>
                <a:gs pos="100000">
                  <a:srgbClr val="0000FF">
                    <a:tint val="23500"/>
                    <a:satMod val="160000"/>
                  </a:srgbClr>
                </a:gs>
              </a:gsLst>
              <a:lin ang="18900000" scaled="1"/>
              <a:tileRect/>
            </a:gradFill>
            <a:ln w="28575" cap="rnd" cmpd="dbl">
              <a:solidFill>
                <a:srgbClr val="0000FF"/>
              </a:solidFill>
            </a:ln>
            <a:scene3d>
              <a:camera prst="orthographicFront"/>
              <a:lightRig rig="flat" dir="t"/>
            </a:scene3d>
            <a:sp3d prstMaterial="plastic">
              <a:bevelT w="120900" h="88900"/>
              <a:bevelB w="88900" h="31750" prst="angle"/>
            </a:sp3d>
          </p:spPr>
          <p:style>
            <a:lnRef idx="0">
              <a:scrgbClr r="0" g="0" b="0"/>
            </a:lnRef>
            <a:fillRef idx="3">
              <a:scrgbClr r="0" g="0" b="0"/>
            </a:fillRef>
            <a:effectRef idx="2">
              <a:schemeClr val="accent2">
                <a:hueOff val="0"/>
                <a:satOff val="0"/>
                <a:lumOff val="0"/>
                <a:alphaOff val="0"/>
              </a:schemeClr>
            </a:effectRef>
            <a:fontRef idx="minor">
              <a:schemeClr val="lt1"/>
            </a:fontRef>
          </p:style>
          <p:txBody>
            <a:bodyPr spcFirstLastPara="0" vert="horz" wrap="square" lIns="242957" tIns="190619" rIns="242957" bIns="190619" numCol="1" spcCol="1270" anchor="ctr" anchorCtr="0">
              <a:noAutofit/>
            </a:bodyPr>
            <a:lstStyle/>
            <a:p>
              <a:pPr algn="ctr" defTabSz="1511300" fontAlgn="auto">
                <a:lnSpc>
                  <a:spcPct val="90000"/>
                </a:lnSpc>
                <a:spcAft>
                  <a:spcPct val="35000"/>
                </a:spcAft>
              </a:pPr>
              <a:r>
                <a:rPr lang="en-US" sz="1600" dirty="0" smtClean="0">
                  <a:ln>
                    <a:solidFill>
                      <a:prstClr val="black"/>
                    </a:solidFill>
                  </a:ln>
                  <a:solidFill>
                    <a:prstClr val="white">
                      <a:lumMod val="50000"/>
                    </a:prstClr>
                  </a:solidFill>
                </a:rPr>
                <a:t>6</a:t>
              </a:r>
              <a:endParaRPr lang="en-US" sz="1600" dirty="0">
                <a:ln>
                  <a:solidFill>
                    <a:prstClr val="black"/>
                  </a:solidFill>
                </a:ln>
                <a:solidFill>
                  <a:prstClr val="white">
                    <a:lumMod val="50000"/>
                  </a:prstClr>
                </a:solidFill>
              </a:endParaRPr>
            </a:p>
          </p:txBody>
        </p:sp>
      </p:grpSp>
      <p:grpSp>
        <p:nvGrpSpPr>
          <p:cNvPr id="5" name="Group 18"/>
          <p:cNvGrpSpPr/>
          <p:nvPr/>
        </p:nvGrpSpPr>
        <p:grpSpPr>
          <a:xfrm>
            <a:off x="4800600" y="4120487"/>
            <a:ext cx="3886200" cy="962063"/>
            <a:chOff x="804294" y="3463163"/>
            <a:chExt cx="7570522" cy="1471239"/>
          </a:xfrm>
        </p:grpSpPr>
        <p:sp>
          <p:nvSpPr>
            <p:cNvPr id="10" name="Freeform 9"/>
            <p:cNvSpPr/>
            <p:nvPr/>
          </p:nvSpPr>
          <p:spPr>
            <a:xfrm>
              <a:off x="804294" y="3463163"/>
              <a:ext cx="7570522" cy="1471239"/>
            </a:xfrm>
            <a:custGeom>
              <a:avLst/>
              <a:gdLst>
                <a:gd name="connsiteX0" fmla="*/ 0 w 1471238"/>
                <a:gd name="connsiteY0" fmla="*/ 0 h 7570522"/>
                <a:gd name="connsiteX1" fmla="*/ 1226027 w 1471238"/>
                <a:gd name="connsiteY1" fmla="*/ 0 h 7570522"/>
                <a:gd name="connsiteX2" fmla="*/ 1471238 w 1471238"/>
                <a:gd name="connsiteY2" fmla="*/ 245211 h 7570522"/>
                <a:gd name="connsiteX3" fmla="*/ 1471238 w 1471238"/>
                <a:gd name="connsiteY3" fmla="*/ 7570522 h 7570522"/>
                <a:gd name="connsiteX4" fmla="*/ 1471238 w 1471238"/>
                <a:gd name="connsiteY4" fmla="*/ 7570522 h 7570522"/>
                <a:gd name="connsiteX5" fmla="*/ 245211 w 1471238"/>
                <a:gd name="connsiteY5" fmla="*/ 7570522 h 7570522"/>
                <a:gd name="connsiteX6" fmla="*/ 0 w 1471238"/>
                <a:gd name="connsiteY6" fmla="*/ 7325311 h 7570522"/>
                <a:gd name="connsiteX7" fmla="*/ 0 w 1471238"/>
                <a:gd name="connsiteY7" fmla="*/ 0 h 75705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71238" h="7570522">
                  <a:moveTo>
                    <a:pt x="1471238" y="0"/>
                  </a:moveTo>
                  <a:lnTo>
                    <a:pt x="1471238" y="6308744"/>
                  </a:lnTo>
                  <a:lnTo>
                    <a:pt x="1423584" y="7570522"/>
                  </a:lnTo>
                  <a:lnTo>
                    <a:pt x="0" y="7570522"/>
                  </a:lnTo>
                  <a:lnTo>
                    <a:pt x="0" y="7570522"/>
                  </a:lnTo>
                  <a:lnTo>
                    <a:pt x="0" y="1261778"/>
                  </a:lnTo>
                  <a:lnTo>
                    <a:pt x="47654" y="0"/>
                  </a:lnTo>
                  <a:lnTo>
                    <a:pt x="1471238" y="0"/>
                  </a:lnTo>
                  <a:close/>
                </a:path>
              </a:pathLst>
            </a:custGeom>
            <a:solidFill>
              <a:schemeClr val="bg1"/>
            </a:solidFill>
            <a:ln>
              <a:solidFill>
                <a:srgbClr val="0000FF"/>
              </a:solidFill>
            </a:ln>
            <a:scene3d>
              <a:camera prst="orthographicFront"/>
              <a:lightRig rig="flat" dir="t"/>
            </a:scene3d>
            <a:sp3d extrusionH="12700" prstMaterial="plastic">
              <a:bevelT w="50800" h="50800"/>
            </a:sp3d>
          </p:spPr>
          <p:style>
            <a:lnRef idx="1">
              <a:scrgbClr r="0" g="0" b="0"/>
            </a:lnRef>
            <a:fillRef idx="1">
              <a:scrgbClr r="0" g="0" b="0"/>
            </a:fillRef>
            <a:effectRef idx="2">
              <a:schemeClr val="accent4">
                <a:tint val="40000"/>
                <a:alpha val="90000"/>
                <a:hueOff val="0"/>
                <a:satOff val="0"/>
                <a:lumOff val="0"/>
                <a:alphaOff val="0"/>
              </a:schemeClr>
            </a:effectRef>
            <a:fontRef idx="minor">
              <a:schemeClr val="dk1">
                <a:hueOff val="0"/>
                <a:satOff val="0"/>
                <a:lumOff val="0"/>
                <a:alphaOff val="0"/>
              </a:schemeClr>
            </a:fontRef>
          </p:style>
          <p:txBody>
            <a:bodyPr spcFirstLastPara="0" vert="horz" wrap="square" lIns="370256" tIns="246431" rIns="370256" bIns="246432" numCol="1" spcCol="1270" anchor="ctr" anchorCtr="0">
              <a:noAutofit/>
            </a:bodyPr>
            <a:lstStyle/>
            <a:p>
              <a:pPr marL="577850" fontAlgn="auto">
                <a:spcBef>
                  <a:spcPts val="0"/>
                </a:spcBef>
                <a:spcAft>
                  <a:spcPts val="0"/>
                </a:spcAft>
              </a:pPr>
              <a:r>
                <a:rPr lang="en-US" sz="1600" dirty="0" smtClean="0">
                  <a:solidFill>
                    <a:prstClr val="black"/>
                  </a:solidFill>
                  <a:latin typeface="Arial" pitchFamily="34" charset="0"/>
                  <a:cs typeface="Arial" pitchFamily="34" charset="0"/>
                </a:rPr>
                <a:t>Look for and make sense of structure</a:t>
              </a:r>
              <a:endParaRPr lang="en-US" sz="1600" dirty="0">
                <a:solidFill>
                  <a:prstClr val="black"/>
                </a:solidFill>
                <a:latin typeface="Arial" pitchFamily="34" charset="0"/>
                <a:cs typeface="Arial" pitchFamily="34" charset="0"/>
              </a:endParaRPr>
            </a:p>
          </p:txBody>
        </p:sp>
        <p:sp>
          <p:nvSpPr>
            <p:cNvPr id="15" name="Freeform 14"/>
            <p:cNvSpPr/>
            <p:nvPr/>
          </p:nvSpPr>
          <p:spPr>
            <a:xfrm>
              <a:off x="914400" y="3581400"/>
              <a:ext cx="990600" cy="1143000"/>
            </a:xfrm>
            <a:custGeom>
              <a:avLst/>
              <a:gdLst>
                <a:gd name="connsiteX0" fmla="*/ 0 w 774462"/>
                <a:gd name="connsiteY0" fmla="*/ 429676 h 859351"/>
                <a:gd name="connsiteX1" fmla="*/ 99579 w 774462"/>
                <a:gd name="connsiteY1" fmla="*/ 142023 h 859351"/>
                <a:gd name="connsiteX2" fmla="*/ 387232 w 774462"/>
                <a:gd name="connsiteY2" fmla="*/ 0 h 859351"/>
                <a:gd name="connsiteX3" fmla="*/ 674884 w 774462"/>
                <a:gd name="connsiteY3" fmla="*/ 142024 h 859351"/>
                <a:gd name="connsiteX4" fmla="*/ 774462 w 774462"/>
                <a:gd name="connsiteY4" fmla="*/ 429677 h 859351"/>
                <a:gd name="connsiteX5" fmla="*/ 674883 w 774462"/>
                <a:gd name="connsiteY5" fmla="*/ 717330 h 859351"/>
                <a:gd name="connsiteX6" fmla="*/ 387230 w 774462"/>
                <a:gd name="connsiteY6" fmla="*/ 859353 h 859351"/>
                <a:gd name="connsiteX7" fmla="*/ 99578 w 774462"/>
                <a:gd name="connsiteY7" fmla="*/ 717329 h 859351"/>
                <a:gd name="connsiteX8" fmla="*/ 0 w 774462"/>
                <a:gd name="connsiteY8" fmla="*/ 429676 h 8593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74462" h="859351">
                  <a:moveTo>
                    <a:pt x="0" y="429676"/>
                  </a:moveTo>
                  <a:cubicBezTo>
                    <a:pt x="0" y="323429"/>
                    <a:pt x="35476" y="220949"/>
                    <a:pt x="99579" y="142023"/>
                  </a:cubicBezTo>
                  <a:cubicBezTo>
                    <a:pt x="173009" y="51614"/>
                    <a:pt x="277548" y="0"/>
                    <a:pt x="387232" y="0"/>
                  </a:cubicBezTo>
                  <a:cubicBezTo>
                    <a:pt x="496916" y="0"/>
                    <a:pt x="601455" y="51615"/>
                    <a:pt x="674884" y="142024"/>
                  </a:cubicBezTo>
                  <a:cubicBezTo>
                    <a:pt x="738986" y="220949"/>
                    <a:pt x="774462" y="323429"/>
                    <a:pt x="774462" y="429677"/>
                  </a:cubicBezTo>
                  <a:cubicBezTo>
                    <a:pt x="774462" y="535924"/>
                    <a:pt x="738986" y="638404"/>
                    <a:pt x="674883" y="717330"/>
                  </a:cubicBezTo>
                  <a:cubicBezTo>
                    <a:pt x="601453" y="807739"/>
                    <a:pt x="496915" y="859353"/>
                    <a:pt x="387230" y="859353"/>
                  </a:cubicBezTo>
                  <a:cubicBezTo>
                    <a:pt x="277546" y="859353"/>
                    <a:pt x="173007" y="807739"/>
                    <a:pt x="99578" y="717329"/>
                  </a:cubicBezTo>
                  <a:cubicBezTo>
                    <a:pt x="35476" y="638404"/>
                    <a:pt x="0" y="535924"/>
                    <a:pt x="0" y="429676"/>
                  </a:cubicBezTo>
                  <a:close/>
                </a:path>
              </a:pathLst>
            </a:custGeom>
            <a:gradFill flip="none" rotWithShape="0">
              <a:gsLst>
                <a:gs pos="0">
                  <a:srgbClr val="0000FF">
                    <a:tint val="66000"/>
                    <a:satMod val="160000"/>
                  </a:srgbClr>
                </a:gs>
                <a:gs pos="50000">
                  <a:srgbClr val="0000FF">
                    <a:tint val="44500"/>
                    <a:satMod val="160000"/>
                  </a:srgbClr>
                </a:gs>
                <a:gs pos="100000">
                  <a:srgbClr val="0000FF">
                    <a:tint val="23500"/>
                    <a:satMod val="160000"/>
                  </a:srgbClr>
                </a:gs>
              </a:gsLst>
              <a:lin ang="18900000" scaled="1"/>
              <a:tileRect/>
            </a:gradFill>
            <a:ln w="28575" cap="rnd" cmpd="dbl">
              <a:solidFill>
                <a:srgbClr val="0000FF"/>
              </a:solidFill>
            </a:ln>
            <a:scene3d>
              <a:camera prst="orthographicFront"/>
              <a:lightRig rig="flat" dir="t"/>
            </a:scene3d>
            <a:sp3d prstMaterial="plastic">
              <a:bevelT w="120900" h="88900"/>
              <a:bevelB w="88900" h="31750" prst="angle"/>
            </a:sp3d>
          </p:spPr>
          <p:style>
            <a:lnRef idx="0">
              <a:scrgbClr r="0" g="0" b="0"/>
            </a:lnRef>
            <a:fillRef idx="3">
              <a:scrgbClr r="0" g="0" b="0"/>
            </a:fillRef>
            <a:effectRef idx="2">
              <a:schemeClr val="accent2">
                <a:hueOff val="0"/>
                <a:satOff val="0"/>
                <a:lumOff val="0"/>
                <a:alphaOff val="0"/>
              </a:schemeClr>
            </a:effectRef>
            <a:fontRef idx="minor">
              <a:schemeClr val="lt1"/>
            </a:fontRef>
          </p:style>
          <p:txBody>
            <a:bodyPr spcFirstLastPara="0" vert="horz" wrap="square" lIns="242957" tIns="190619" rIns="242957" bIns="190619" numCol="1" spcCol="1270" anchor="ctr" anchorCtr="0">
              <a:noAutofit/>
            </a:bodyPr>
            <a:lstStyle/>
            <a:p>
              <a:pPr algn="ctr" defTabSz="1511300" fontAlgn="auto">
                <a:lnSpc>
                  <a:spcPct val="90000"/>
                </a:lnSpc>
                <a:spcAft>
                  <a:spcPct val="35000"/>
                </a:spcAft>
              </a:pPr>
              <a:r>
                <a:rPr lang="en-US" sz="1600" dirty="0" smtClean="0">
                  <a:ln>
                    <a:solidFill>
                      <a:prstClr val="black"/>
                    </a:solidFill>
                  </a:ln>
                  <a:solidFill>
                    <a:prstClr val="white">
                      <a:lumMod val="50000"/>
                    </a:prstClr>
                  </a:solidFill>
                </a:rPr>
                <a:t>7</a:t>
              </a:r>
              <a:endParaRPr lang="en-US" sz="1600" dirty="0">
                <a:ln>
                  <a:solidFill>
                    <a:prstClr val="black"/>
                  </a:solidFill>
                </a:ln>
                <a:solidFill>
                  <a:prstClr val="white">
                    <a:lumMod val="50000"/>
                  </a:prstClr>
                </a:solidFill>
              </a:endParaRPr>
            </a:p>
          </p:txBody>
        </p:sp>
      </p:grpSp>
      <p:grpSp>
        <p:nvGrpSpPr>
          <p:cNvPr id="7" name="Group 19"/>
          <p:cNvGrpSpPr/>
          <p:nvPr/>
        </p:nvGrpSpPr>
        <p:grpSpPr>
          <a:xfrm>
            <a:off x="4800600" y="5210137"/>
            <a:ext cx="3886200" cy="962063"/>
            <a:chOff x="804294" y="5078928"/>
            <a:chExt cx="7570522" cy="1471239"/>
          </a:xfrm>
        </p:grpSpPr>
        <p:sp>
          <p:nvSpPr>
            <p:cNvPr id="12" name="Freeform 11"/>
            <p:cNvSpPr/>
            <p:nvPr/>
          </p:nvSpPr>
          <p:spPr>
            <a:xfrm>
              <a:off x="804294" y="5078928"/>
              <a:ext cx="7570522" cy="1471239"/>
            </a:xfrm>
            <a:custGeom>
              <a:avLst/>
              <a:gdLst>
                <a:gd name="connsiteX0" fmla="*/ 0 w 1471238"/>
                <a:gd name="connsiteY0" fmla="*/ 0 h 7570522"/>
                <a:gd name="connsiteX1" fmla="*/ 1226027 w 1471238"/>
                <a:gd name="connsiteY1" fmla="*/ 0 h 7570522"/>
                <a:gd name="connsiteX2" fmla="*/ 1471238 w 1471238"/>
                <a:gd name="connsiteY2" fmla="*/ 245211 h 7570522"/>
                <a:gd name="connsiteX3" fmla="*/ 1471238 w 1471238"/>
                <a:gd name="connsiteY3" fmla="*/ 7570522 h 7570522"/>
                <a:gd name="connsiteX4" fmla="*/ 1471238 w 1471238"/>
                <a:gd name="connsiteY4" fmla="*/ 7570522 h 7570522"/>
                <a:gd name="connsiteX5" fmla="*/ 245211 w 1471238"/>
                <a:gd name="connsiteY5" fmla="*/ 7570522 h 7570522"/>
                <a:gd name="connsiteX6" fmla="*/ 0 w 1471238"/>
                <a:gd name="connsiteY6" fmla="*/ 7325311 h 7570522"/>
                <a:gd name="connsiteX7" fmla="*/ 0 w 1471238"/>
                <a:gd name="connsiteY7" fmla="*/ 0 h 75705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71238" h="7570522">
                  <a:moveTo>
                    <a:pt x="1471238" y="0"/>
                  </a:moveTo>
                  <a:lnTo>
                    <a:pt x="1471238" y="6308744"/>
                  </a:lnTo>
                  <a:lnTo>
                    <a:pt x="1423584" y="7570522"/>
                  </a:lnTo>
                  <a:lnTo>
                    <a:pt x="0" y="7570522"/>
                  </a:lnTo>
                  <a:lnTo>
                    <a:pt x="0" y="7570522"/>
                  </a:lnTo>
                  <a:lnTo>
                    <a:pt x="0" y="1261778"/>
                  </a:lnTo>
                  <a:lnTo>
                    <a:pt x="47654" y="0"/>
                  </a:lnTo>
                  <a:lnTo>
                    <a:pt x="1471238" y="0"/>
                  </a:lnTo>
                  <a:close/>
                </a:path>
              </a:pathLst>
            </a:custGeom>
            <a:solidFill>
              <a:schemeClr val="bg1"/>
            </a:solidFill>
            <a:ln>
              <a:solidFill>
                <a:srgbClr val="0000FF"/>
              </a:solidFill>
            </a:ln>
            <a:scene3d>
              <a:camera prst="orthographicFront"/>
              <a:lightRig rig="flat" dir="t"/>
            </a:scene3d>
            <a:sp3d extrusionH="12700" prstMaterial="plastic">
              <a:bevelT w="50800" h="50800"/>
            </a:sp3d>
          </p:spPr>
          <p:style>
            <a:lnRef idx="1">
              <a:scrgbClr r="0" g="0" b="0"/>
            </a:lnRef>
            <a:fillRef idx="1">
              <a:scrgbClr r="0" g="0" b="0"/>
            </a:fillRef>
            <a:effectRef idx="2">
              <a:schemeClr val="accent5">
                <a:tint val="40000"/>
                <a:alpha val="90000"/>
                <a:hueOff val="0"/>
                <a:satOff val="0"/>
                <a:lumOff val="0"/>
                <a:alphaOff val="0"/>
              </a:schemeClr>
            </a:effectRef>
            <a:fontRef idx="minor">
              <a:schemeClr val="dk1">
                <a:hueOff val="0"/>
                <a:satOff val="0"/>
                <a:lumOff val="0"/>
                <a:alphaOff val="0"/>
              </a:schemeClr>
            </a:fontRef>
          </p:style>
          <p:txBody>
            <a:bodyPr spcFirstLastPara="0" vert="horz" wrap="square" lIns="370256" tIns="246431" rIns="370256" bIns="246432" numCol="1" spcCol="1270" anchor="ctr" anchorCtr="0">
              <a:noAutofit/>
            </a:bodyPr>
            <a:lstStyle/>
            <a:p>
              <a:pPr marL="625475" fontAlgn="auto">
                <a:spcBef>
                  <a:spcPts val="0"/>
                </a:spcBef>
                <a:spcAft>
                  <a:spcPts val="0"/>
                </a:spcAft>
              </a:pPr>
              <a:r>
                <a:rPr lang="en-US" sz="1600" dirty="0" smtClean="0">
                  <a:solidFill>
                    <a:prstClr val="black"/>
                  </a:solidFill>
                  <a:latin typeface="Arial" pitchFamily="34" charset="0"/>
                  <a:cs typeface="Arial" pitchFamily="34" charset="0"/>
                </a:rPr>
                <a:t>Look for and express regularity in repeated reasoning</a:t>
              </a:r>
              <a:endParaRPr lang="en-US" sz="1600" dirty="0">
                <a:solidFill>
                  <a:prstClr val="black"/>
                </a:solidFill>
                <a:latin typeface="Arial" pitchFamily="34" charset="0"/>
                <a:cs typeface="Arial" pitchFamily="34" charset="0"/>
              </a:endParaRPr>
            </a:p>
          </p:txBody>
        </p:sp>
        <p:sp>
          <p:nvSpPr>
            <p:cNvPr id="16" name="Freeform 15"/>
            <p:cNvSpPr/>
            <p:nvPr/>
          </p:nvSpPr>
          <p:spPr>
            <a:xfrm>
              <a:off x="914400" y="5181600"/>
              <a:ext cx="990600" cy="1143000"/>
            </a:xfrm>
            <a:custGeom>
              <a:avLst/>
              <a:gdLst>
                <a:gd name="connsiteX0" fmla="*/ 0 w 774462"/>
                <a:gd name="connsiteY0" fmla="*/ 429676 h 859351"/>
                <a:gd name="connsiteX1" fmla="*/ 99579 w 774462"/>
                <a:gd name="connsiteY1" fmla="*/ 142023 h 859351"/>
                <a:gd name="connsiteX2" fmla="*/ 387232 w 774462"/>
                <a:gd name="connsiteY2" fmla="*/ 0 h 859351"/>
                <a:gd name="connsiteX3" fmla="*/ 674884 w 774462"/>
                <a:gd name="connsiteY3" fmla="*/ 142024 h 859351"/>
                <a:gd name="connsiteX4" fmla="*/ 774462 w 774462"/>
                <a:gd name="connsiteY4" fmla="*/ 429677 h 859351"/>
                <a:gd name="connsiteX5" fmla="*/ 674883 w 774462"/>
                <a:gd name="connsiteY5" fmla="*/ 717330 h 859351"/>
                <a:gd name="connsiteX6" fmla="*/ 387230 w 774462"/>
                <a:gd name="connsiteY6" fmla="*/ 859353 h 859351"/>
                <a:gd name="connsiteX7" fmla="*/ 99578 w 774462"/>
                <a:gd name="connsiteY7" fmla="*/ 717329 h 859351"/>
                <a:gd name="connsiteX8" fmla="*/ 0 w 774462"/>
                <a:gd name="connsiteY8" fmla="*/ 429676 h 8593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74462" h="859351">
                  <a:moveTo>
                    <a:pt x="0" y="429676"/>
                  </a:moveTo>
                  <a:cubicBezTo>
                    <a:pt x="0" y="323429"/>
                    <a:pt x="35476" y="220949"/>
                    <a:pt x="99579" y="142023"/>
                  </a:cubicBezTo>
                  <a:cubicBezTo>
                    <a:pt x="173009" y="51614"/>
                    <a:pt x="277548" y="0"/>
                    <a:pt x="387232" y="0"/>
                  </a:cubicBezTo>
                  <a:cubicBezTo>
                    <a:pt x="496916" y="0"/>
                    <a:pt x="601455" y="51615"/>
                    <a:pt x="674884" y="142024"/>
                  </a:cubicBezTo>
                  <a:cubicBezTo>
                    <a:pt x="738986" y="220949"/>
                    <a:pt x="774462" y="323429"/>
                    <a:pt x="774462" y="429677"/>
                  </a:cubicBezTo>
                  <a:cubicBezTo>
                    <a:pt x="774462" y="535924"/>
                    <a:pt x="738986" y="638404"/>
                    <a:pt x="674883" y="717330"/>
                  </a:cubicBezTo>
                  <a:cubicBezTo>
                    <a:pt x="601453" y="807739"/>
                    <a:pt x="496915" y="859353"/>
                    <a:pt x="387230" y="859353"/>
                  </a:cubicBezTo>
                  <a:cubicBezTo>
                    <a:pt x="277546" y="859353"/>
                    <a:pt x="173007" y="807739"/>
                    <a:pt x="99578" y="717329"/>
                  </a:cubicBezTo>
                  <a:cubicBezTo>
                    <a:pt x="35476" y="638404"/>
                    <a:pt x="0" y="535924"/>
                    <a:pt x="0" y="429676"/>
                  </a:cubicBezTo>
                  <a:close/>
                </a:path>
              </a:pathLst>
            </a:custGeom>
            <a:gradFill flip="none" rotWithShape="0">
              <a:gsLst>
                <a:gs pos="0">
                  <a:srgbClr val="0000FF">
                    <a:tint val="66000"/>
                    <a:satMod val="160000"/>
                  </a:srgbClr>
                </a:gs>
                <a:gs pos="50000">
                  <a:srgbClr val="0000FF">
                    <a:tint val="44500"/>
                    <a:satMod val="160000"/>
                  </a:srgbClr>
                </a:gs>
                <a:gs pos="100000">
                  <a:srgbClr val="0000FF">
                    <a:tint val="23500"/>
                    <a:satMod val="160000"/>
                  </a:srgbClr>
                </a:gs>
              </a:gsLst>
              <a:lin ang="18900000" scaled="1"/>
              <a:tileRect/>
            </a:gradFill>
            <a:ln w="28575" cap="rnd" cmpd="dbl">
              <a:solidFill>
                <a:srgbClr val="0000FF"/>
              </a:solidFill>
            </a:ln>
            <a:scene3d>
              <a:camera prst="orthographicFront"/>
              <a:lightRig rig="flat" dir="t"/>
            </a:scene3d>
            <a:sp3d prstMaterial="plastic">
              <a:bevelT w="120900" h="88900"/>
              <a:bevelB w="88900" h="31750" prst="angle"/>
            </a:sp3d>
          </p:spPr>
          <p:style>
            <a:lnRef idx="0">
              <a:scrgbClr r="0" g="0" b="0"/>
            </a:lnRef>
            <a:fillRef idx="3">
              <a:scrgbClr r="0" g="0" b="0"/>
            </a:fillRef>
            <a:effectRef idx="2">
              <a:schemeClr val="accent2">
                <a:hueOff val="0"/>
                <a:satOff val="0"/>
                <a:lumOff val="0"/>
                <a:alphaOff val="0"/>
              </a:schemeClr>
            </a:effectRef>
            <a:fontRef idx="minor">
              <a:schemeClr val="lt1"/>
            </a:fontRef>
          </p:style>
          <p:txBody>
            <a:bodyPr spcFirstLastPara="0" vert="horz" wrap="square" lIns="242957" tIns="190619" rIns="242957" bIns="190619" numCol="1" spcCol="1270" anchor="ctr" anchorCtr="0">
              <a:noAutofit/>
            </a:bodyPr>
            <a:lstStyle/>
            <a:p>
              <a:pPr algn="ctr" defTabSz="1511300" fontAlgn="auto">
                <a:lnSpc>
                  <a:spcPct val="90000"/>
                </a:lnSpc>
                <a:spcAft>
                  <a:spcPct val="35000"/>
                </a:spcAft>
              </a:pPr>
              <a:r>
                <a:rPr lang="en-US" sz="1600" dirty="0" smtClean="0">
                  <a:ln>
                    <a:solidFill>
                      <a:prstClr val="black"/>
                    </a:solidFill>
                  </a:ln>
                  <a:solidFill>
                    <a:prstClr val="white">
                      <a:lumMod val="50000"/>
                    </a:prstClr>
                  </a:solidFill>
                </a:rPr>
                <a:t>8</a:t>
              </a:r>
              <a:endParaRPr lang="en-US" sz="1600" dirty="0">
                <a:ln>
                  <a:solidFill>
                    <a:prstClr val="black"/>
                  </a:solidFill>
                </a:ln>
                <a:solidFill>
                  <a:prstClr val="white">
                    <a:lumMod val="50000"/>
                  </a:prstClr>
                </a:solidFill>
              </a:endParaRPr>
            </a:p>
          </p:txBody>
        </p:sp>
      </p:grpSp>
      <p:grpSp>
        <p:nvGrpSpPr>
          <p:cNvPr id="9" name="Group 16"/>
          <p:cNvGrpSpPr/>
          <p:nvPr/>
        </p:nvGrpSpPr>
        <p:grpSpPr>
          <a:xfrm>
            <a:off x="533400" y="1941188"/>
            <a:ext cx="3886200" cy="962063"/>
            <a:chOff x="804294" y="231633"/>
            <a:chExt cx="7570522" cy="1471238"/>
          </a:xfrm>
        </p:grpSpPr>
        <p:sp>
          <p:nvSpPr>
            <p:cNvPr id="33" name="Freeform 5"/>
            <p:cNvSpPr/>
            <p:nvPr/>
          </p:nvSpPr>
          <p:spPr>
            <a:xfrm>
              <a:off x="804294" y="231633"/>
              <a:ext cx="7570522" cy="1471238"/>
            </a:xfrm>
            <a:custGeom>
              <a:avLst/>
              <a:gdLst>
                <a:gd name="connsiteX0" fmla="*/ 0 w 1471238"/>
                <a:gd name="connsiteY0" fmla="*/ 0 h 7570522"/>
                <a:gd name="connsiteX1" fmla="*/ 1226027 w 1471238"/>
                <a:gd name="connsiteY1" fmla="*/ 0 h 7570522"/>
                <a:gd name="connsiteX2" fmla="*/ 1471238 w 1471238"/>
                <a:gd name="connsiteY2" fmla="*/ 245211 h 7570522"/>
                <a:gd name="connsiteX3" fmla="*/ 1471238 w 1471238"/>
                <a:gd name="connsiteY3" fmla="*/ 7570522 h 7570522"/>
                <a:gd name="connsiteX4" fmla="*/ 1471238 w 1471238"/>
                <a:gd name="connsiteY4" fmla="*/ 7570522 h 7570522"/>
                <a:gd name="connsiteX5" fmla="*/ 245211 w 1471238"/>
                <a:gd name="connsiteY5" fmla="*/ 7570522 h 7570522"/>
                <a:gd name="connsiteX6" fmla="*/ 0 w 1471238"/>
                <a:gd name="connsiteY6" fmla="*/ 7325311 h 7570522"/>
                <a:gd name="connsiteX7" fmla="*/ 0 w 1471238"/>
                <a:gd name="connsiteY7" fmla="*/ 0 h 75705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71238" h="7570522">
                  <a:moveTo>
                    <a:pt x="1471238" y="0"/>
                  </a:moveTo>
                  <a:lnTo>
                    <a:pt x="1471238" y="6308744"/>
                  </a:lnTo>
                  <a:lnTo>
                    <a:pt x="1423584" y="7570522"/>
                  </a:lnTo>
                  <a:lnTo>
                    <a:pt x="0" y="7570522"/>
                  </a:lnTo>
                  <a:lnTo>
                    <a:pt x="0" y="7570522"/>
                  </a:lnTo>
                  <a:lnTo>
                    <a:pt x="0" y="1261778"/>
                  </a:lnTo>
                  <a:lnTo>
                    <a:pt x="47654" y="0"/>
                  </a:lnTo>
                  <a:lnTo>
                    <a:pt x="1471238" y="0"/>
                  </a:lnTo>
                  <a:close/>
                </a:path>
              </a:pathLst>
            </a:custGeom>
            <a:solidFill>
              <a:schemeClr val="bg1"/>
            </a:solidFill>
            <a:ln>
              <a:solidFill>
                <a:srgbClr val="0000FF"/>
              </a:solidFill>
            </a:ln>
            <a:scene3d>
              <a:camera prst="orthographicFront"/>
              <a:lightRig rig="flat" dir="t"/>
            </a:scene3d>
            <a:sp3d extrusionH="12700" prstMaterial="plastic">
              <a:bevelT w="50800" h="50800"/>
            </a:sp3d>
          </p:spPr>
          <p:style>
            <a:lnRef idx="1">
              <a:scrgbClr r="0" g="0" b="0"/>
            </a:lnRef>
            <a:fillRef idx="1">
              <a:scrgbClr r="0" g="0" b="0"/>
            </a:fillRef>
            <a:effectRef idx="2">
              <a:schemeClr val="accent2">
                <a:tint val="40000"/>
                <a:alpha val="90000"/>
                <a:hueOff val="0"/>
                <a:satOff val="0"/>
                <a:lumOff val="0"/>
                <a:alphaOff val="0"/>
              </a:schemeClr>
            </a:effectRef>
            <a:fontRef idx="minor">
              <a:schemeClr val="dk1">
                <a:hueOff val="0"/>
                <a:satOff val="0"/>
                <a:lumOff val="0"/>
                <a:alphaOff val="0"/>
              </a:schemeClr>
            </a:fontRef>
          </p:style>
          <p:txBody>
            <a:bodyPr spcFirstLastPara="0" vert="horz" wrap="square" lIns="370256" tIns="246431" rIns="370256" bIns="246431" numCol="1" spcCol="1270" anchor="ctr" anchorCtr="0">
              <a:noAutofit/>
            </a:bodyPr>
            <a:lstStyle/>
            <a:p>
              <a:pPr lvl="1" defTabSz="1600200" fontAlgn="auto">
                <a:lnSpc>
                  <a:spcPct val="90000"/>
                </a:lnSpc>
                <a:spcAft>
                  <a:spcPct val="15000"/>
                </a:spcAft>
              </a:pPr>
              <a:r>
                <a:rPr lang="en-US" sz="1600" dirty="0" smtClean="0">
                  <a:solidFill>
                    <a:prstClr val="black"/>
                  </a:solidFill>
                  <a:latin typeface="Arial" pitchFamily="34" charset="0"/>
                  <a:cs typeface="Arial" pitchFamily="34" charset="0"/>
                </a:rPr>
                <a:t>Make sense of problems and persevere in solving them</a:t>
              </a:r>
              <a:endParaRPr lang="en-US" sz="1600" dirty="0">
                <a:solidFill>
                  <a:prstClr val="black"/>
                </a:solidFill>
                <a:latin typeface="Arial" pitchFamily="34" charset="0"/>
                <a:cs typeface="Arial" pitchFamily="34" charset="0"/>
              </a:endParaRPr>
            </a:p>
          </p:txBody>
        </p:sp>
        <p:sp>
          <p:nvSpPr>
            <p:cNvPr id="34" name="Freeform 3"/>
            <p:cNvSpPr/>
            <p:nvPr/>
          </p:nvSpPr>
          <p:spPr>
            <a:xfrm>
              <a:off x="914400" y="381000"/>
              <a:ext cx="990600" cy="1143000"/>
            </a:xfrm>
            <a:custGeom>
              <a:avLst/>
              <a:gdLst>
                <a:gd name="connsiteX0" fmla="*/ 0 w 774462"/>
                <a:gd name="connsiteY0" fmla="*/ 429676 h 859351"/>
                <a:gd name="connsiteX1" fmla="*/ 99579 w 774462"/>
                <a:gd name="connsiteY1" fmla="*/ 142023 h 859351"/>
                <a:gd name="connsiteX2" fmla="*/ 387232 w 774462"/>
                <a:gd name="connsiteY2" fmla="*/ 0 h 859351"/>
                <a:gd name="connsiteX3" fmla="*/ 674884 w 774462"/>
                <a:gd name="connsiteY3" fmla="*/ 142024 h 859351"/>
                <a:gd name="connsiteX4" fmla="*/ 774462 w 774462"/>
                <a:gd name="connsiteY4" fmla="*/ 429677 h 859351"/>
                <a:gd name="connsiteX5" fmla="*/ 674883 w 774462"/>
                <a:gd name="connsiteY5" fmla="*/ 717330 h 859351"/>
                <a:gd name="connsiteX6" fmla="*/ 387230 w 774462"/>
                <a:gd name="connsiteY6" fmla="*/ 859353 h 859351"/>
                <a:gd name="connsiteX7" fmla="*/ 99578 w 774462"/>
                <a:gd name="connsiteY7" fmla="*/ 717329 h 859351"/>
                <a:gd name="connsiteX8" fmla="*/ 0 w 774462"/>
                <a:gd name="connsiteY8" fmla="*/ 429676 h 8593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74462" h="859351">
                  <a:moveTo>
                    <a:pt x="0" y="429676"/>
                  </a:moveTo>
                  <a:cubicBezTo>
                    <a:pt x="0" y="323429"/>
                    <a:pt x="35476" y="220949"/>
                    <a:pt x="99579" y="142023"/>
                  </a:cubicBezTo>
                  <a:cubicBezTo>
                    <a:pt x="173009" y="51614"/>
                    <a:pt x="277548" y="0"/>
                    <a:pt x="387232" y="0"/>
                  </a:cubicBezTo>
                  <a:cubicBezTo>
                    <a:pt x="496916" y="0"/>
                    <a:pt x="601455" y="51615"/>
                    <a:pt x="674884" y="142024"/>
                  </a:cubicBezTo>
                  <a:cubicBezTo>
                    <a:pt x="738986" y="220949"/>
                    <a:pt x="774462" y="323429"/>
                    <a:pt x="774462" y="429677"/>
                  </a:cubicBezTo>
                  <a:cubicBezTo>
                    <a:pt x="774462" y="535924"/>
                    <a:pt x="738986" y="638404"/>
                    <a:pt x="674883" y="717330"/>
                  </a:cubicBezTo>
                  <a:cubicBezTo>
                    <a:pt x="601453" y="807739"/>
                    <a:pt x="496915" y="859353"/>
                    <a:pt x="387230" y="859353"/>
                  </a:cubicBezTo>
                  <a:cubicBezTo>
                    <a:pt x="277546" y="859353"/>
                    <a:pt x="173007" y="807739"/>
                    <a:pt x="99578" y="717329"/>
                  </a:cubicBezTo>
                  <a:cubicBezTo>
                    <a:pt x="35476" y="638404"/>
                    <a:pt x="0" y="535924"/>
                    <a:pt x="0" y="429676"/>
                  </a:cubicBezTo>
                  <a:close/>
                </a:path>
              </a:pathLst>
            </a:custGeom>
            <a:gradFill flip="none" rotWithShape="0">
              <a:gsLst>
                <a:gs pos="0">
                  <a:srgbClr val="0000FF">
                    <a:tint val="66000"/>
                    <a:satMod val="160000"/>
                  </a:srgbClr>
                </a:gs>
                <a:gs pos="50000">
                  <a:srgbClr val="0000FF">
                    <a:tint val="44500"/>
                    <a:satMod val="160000"/>
                  </a:srgbClr>
                </a:gs>
                <a:gs pos="100000">
                  <a:srgbClr val="0000FF">
                    <a:tint val="23500"/>
                    <a:satMod val="160000"/>
                  </a:srgbClr>
                </a:gs>
              </a:gsLst>
              <a:lin ang="18900000" scaled="1"/>
              <a:tileRect/>
            </a:gradFill>
            <a:ln w="28575" cap="rnd" cmpd="dbl">
              <a:solidFill>
                <a:srgbClr val="0000FF"/>
              </a:solidFill>
            </a:ln>
            <a:scene3d>
              <a:camera prst="orthographicFront"/>
              <a:lightRig rig="flat" dir="t"/>
            </a:scene3d>
            <a:sp3d prstMaterial="plastic">
              <a:bevelT w="120900" h="88900"/>
              <a:bevelB w="88900" h="31750" prst="angle"/>
            </a:sp3d>
          </p:spPr>
          <p:style>
            <a:lnRef idx="0">
              <a:scrgbClr r="0" g="0" b="0"/>
            </a:lnRef>
            <a:fillRef idx="3">
              <a:scrgbClr r="0" g="0" b="0"/>
            </a:fillRef>
            <a:effectRef idx="2">
              <a:schemeClr val="accent2">
                <a:hueOff val="0"/>
                <a:satOff val="0"/>
                <a:lumOff val="0"/>
                <a:alphaOff val="0"/>
              </a:schemeClr>
            </a:effectRef>
            <a:fontRef idx="minor">
              <a:schemeClr val="lt1"/>
            </a:fontRef>
          </p:style>
          <p:txBody>
            <a:bodyPr spcFirstLastPara="0" vert="horz" wrap="square" lIns="242957" tIns="190619" rIns="242957" bIns="190619" numCol="1" spcCol="1270" anchor="ctr" anchorCtr="0">
              <a:noAutofit/>
            </a:bodyPr>
            <a:lstStyle/>
            <a:p>
              <a:pPr algn="ctr" defTabSz="1511300" fontAlgn="auto">
                <a:lnSpc>
                  <a:spcPct val="90000"/>
                </a:lnSpc>
                <a:spcAft>
                  <a:spcPct val="35000"/>
                </a:spcAft>
              </a:pPr>
              <a:r>
                <a:rPr lang="en-US" sz="1600" dirty="0" smtClean="0">
                  <a:ln>
                    <a:solidFill>
                      <a:prstClr val="black"/>
                    </a:solidFill>
                  </a:ln>
                  <a:solidFill>
                    <a:prstClr val="white">
                      <a:lumMod val="50000"/>
                    </a:prstClr>
                  </a:solidFill>
                </a:rPr>
                <a:t>1</a:t>
              </a:r>
              <a:endParaRPr lang="en-US" sz="1600" dirty="0">
                <a:ln>
                  <a:solidFill>
                    <a:prstClr val="black"/>
                  </a:solidFill>
                </a:ln>
                <a:solidFill>
                  <a:prstClr val="white">
                    <a:lumMod val="50000"/>
                  </a:prstClr>
                </a:solidFill>
              </a:endParaRPr>
            </a:p>
          </p:txBody>
        </p:sp>
      </p:grpSp>
      <p:grpSp>
        <p:nvGrpSpPr>
          <p:cNvPr id="11" name="Group 17"/>
          <p:cNvGrpSpPr/>
          <p:nvPr/>
        </p:nvGrpSpPr>
        <p:grpSpPr>
          <a:xfrm>
            <a:off x="533400" y="3030838"/>
            <a:ext cx="3886200" cy="962063"/>
            <a:chOff x="804294" y="1847398"/>
            <a:chExt cx="7570522" cy="1471238"/>
          </a:xfrm>
        </p:grpSpPr>
        <p:sp>
          <p:nvSpPr>
            <p:cNvPr id="31" name="Freeform 30"/>
            <p:cNvSpPr/>
            <p:nvPr/>
          </p:nvSpPr>
          <p:spPr>
            <a:xfrm>
              <a:off x="804294" y="1847398"/>
              <a:ext cx="7570522" cy="1471238"/>
            </a:xfrm>
            <a:custGeom>
              <a:avLst/>
              <a:gdLst>
                <a:gd name="connsiteX0" fmla="*/ 0 w 1471238"/>
                <a:gd name="connsiteY0" fmla="*/ 0 h 7570522"/>
                <a:gd name="connsiteX1" fmla="*/ 1226027 w 1471238"/>
                <a:gd name="connsiteY1" fmla="*/ 0 h 7570522"/>
                <a:gd name="connsiteX2" fmla="*/ 1471238 w 1471238"/>
                <a:gd name="connsiteY2" fmla="*/ 245211 h 7570522"/>
                <a:gd name="connsiteX3" fmla="*/ 1471238 w 1471238"/>
                <a:gd name="connsiteY3" fmla="*/ 7570522 h 7570522"/>
                <a:gd name="connsiteX4" fmla="*/ 1471238 w 1471238"/>
                <a:gd name="connsiteY4" fmla="*/ 7570522 h 7570522"/>
                <a:gd name="connsiteX5" fmla="*/ 245211 w 1471238"/>
                <a:gd name="connsiteY5" fmla="*/ 7570522 h 7570522"/>
                <a:gd name="connsiteX6" fmla="*/ 0 w 1471238"/>
                <a:gd name="connsiteY6" fmla="*/ 7325311 h 7570522"/>
                <a:gd name="connsiteX7" fmla="*/ 0 w 1471238"/>
                <a:gd name="connsiteY7" fmla="*/ 0 h 75705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71238" h="7570522">
                  <a:moveTo>
                    <a:pt x="1471238" y="0"/>
                  </a:moveTo>
                  <a:lnTo>
                    <a:pt x="1471238" y="6308744"/>
                  </a:lnTo>
                  <a:lnTo>
                    <a:pt x="1423584" y="7570522"/>
                  </a:lnTo>
                  <a:lnTo>
                    <a:pt x="0" y="7570522"/>
                  </a:lnTo>
                  <a:lnTo>
                    <a:pt x="0" y="7570522"/>
                  </a:lnTo>
                  <a:lnTo>
                    <a:pt x="0" y="1261778"/>
                  </a:lnTo>
                  <a:lnTo>
                    <a:pt x="47654" y="0"/>
                  </a:lnTo>
                  <a:lnTo>
                    <a:pt x="1471238" y="0"/>
                  </a:lnTo>
                  <a:close/>
                </a:path>
              </a:pathLst>
            </a:custGeom>
            <a:solidFill>
              <a:schemeClr val="bg1"/>
            </a:solidFill>
            <a:ln>
              <a:solidFill>
                <a:srgbClr val="0000FF"/>
              </a:solidFill>
            </a:ln>
            <a:scene3d>
              <a:camera prst="orthographicFront"/>
              <a:lightRig rig="flat" dir="t"/>
            </a:scene3d>
            <a:sp3d extrusionH="12700" prstMaterial="plastic">
              <a:bevelT w="50800" h="50800"/>
            </a:sp3d>
          </p:spPr>
          <p:style>
            <a:lnRef idx="1">
              <a:scrgbClr r="0" g="0" b="0"/>
            </a:lnRef>
            <a:fillRef idx="1">
              <a:scrgbClr r="0" g="0" b="0"/>
            </a:fillRef>
            <a:effectRef idx="2">
              <a:schemeClr val="accent3">
                <a:tint val="40000"/>
                <a:alpha val="90000"/>
                <a:hueOff val="0"/>
                <a:satOff val="0"/>
                <a:lumOff val="0"/>
                <a:alphaOff val="0"/>
              </a:schemeClr>
            </a:effectRef>
            <a:fontRef idx="minor">
              <a:schemeClr val="dk1">
                <a:hueOff val="0"/>
                <a:satOff val="0"/>
                <a:lumOff val="0"/>
                <a:alphaOff val="0"/>
              </a:schemeClr>
            </a:fontRef>
          </p:style>
          <p:txBody>
            <a:bodyPr spcFirstLastPara="0" vert="horz" wrap="square" lIns="370256" tIns="246431" rIns="370256" bIns="246431" numCol="1" spcCol="1270" anchor="ctr" anchorCtr="0">
              <a:noAutofit/>
            </a:bodyPr>
            <a:lstStyle/>
            <a:p>
              <a:pPr lvl="1" defTabSz="1600200" fontAlgn="auto">
                <a:lnSpc>
                  <a:spcPct val="90000"/>
                </a:lnSpc>
                <a:spcAft>
                  <a:spcPct val="15000"/>
                </a:spcAft>
              </a:pPr>
              <a:r>
                <a:rPr lang="en-US" sz="1600" dirty="0" smtClean="0">
                  <a:solidFill>
                    <a:prstClr val="black"/>
                  </a:solidFill>
                  <a:latin typeface="Arial" pitchFamily="34" charset="0"/>
                  <a:cs typeface="Arial" pitchFamily="34" charset="0"/>
                </a:rPr>
                <a:t>Reason abstractly and quantitatively</a:t>
              </a:r>
              <a:endParaRPr lang="en-US" sz="1600" dirty="0">
                <a:solidFill>
                  <a:prstClr val="black"/>
                </a:solidFill>
                <a:latin typeface="Arial" pitchFamily="34" charset="0"/>
                <a:cs typeface="Arial" pitchFamily="34" charset="0"/>
              </a:endParaRPr>
            </a:p>
          </p:txBody>
        </p:sp>
        <p:sp>
          <p:nvSpPr>
            <p:cNvPr id="32" name="Freeform 31"/>
            <p:cNvSpPr/>
            <p:nvPr/>
          </p:nvSpPr>
          <p:spPr>
            <a:xfrm>
              <a:off x="914400" y="1981200"/>
              <a:ext cx="990600" cy="1143000"/>
            </a:xfrm>
            <a:custGeom>
              <a:avLst/>
              <a:gdLst>
                <a:gd name="connsiteX0" fmla="*/ 0 w 774462"/>
                <a:gd name="connsiteY0" fmla="*/ 429676 h 859351"/>
                <a:gd name="connsiteX1" fmla="*/ 99579 w 774462"/>
                <a:gd name="connsiteY1" fmla="*/ 142023 h 859351"/>
                <a:gd name="connsiteX2" fmla="*/ 387232 w 774462"/>
                <a:gd name="connsiteY2" fmla="*/ 0 h 859351"/>
                <a:gd name="connsiteX3" fmla="*/ 674884 w 774462"/>
                <a:gd name="connsiteY3" fmla="*/ 142024 h 859351"/>
                <a:gd name="connsiteX4" fmla="*/ 774462 w 774462"/>
                <a:gd name="connsiteY4" fmla="*/ 429677 h 859351"/>
                <a:gd name="connsiteX5" fmla="*/ 674883 w 774462"/>
                <a:gd name="connsiteY5" fmla="*/ 717330 h 859351"/>
                <a:gd name="connsiteX6" fmla="*/ 387230 w 774462"/>
                <a:gd name="connsiteY6" fmla="*/ 859353 h 859351"/>
                <a:gd name="connsiteX7" fmla="*/ 99578 w 774462"/>
                <a:gd name="connsiteY7" fmla="*/ 717329 h 859351"/>
                <a:gd name="connsiteX8" fmla="*/ 0 w 774462"/>
                <a:gd name="connsiteY8" fmla="*/ 429676 h 8593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74462" h="859351">
                  <a:moveTo>
                    <a:pt x="0" y="429676"/>
                  </a:moveTo>
                  <a:cubicBezTo>
                    <a:pt x="0" y="323429"/>
                    <a:pt x="35476" y="220949"/>
                    <a:pt x="99579" y="142023"/>
                  </a:cubicBezTo>
                  <a:cubicBezTo>
                    <a:pt x="173009" y="51614"/>
                    <a:pt x="277548" y="0"/>
                    <a:pt x="387232" y="0"/>
                  </a:cubicBezTo>
                  <a:cubicBezTo>
                    <a:pt x="496916" y="0"/>
                    <a:pt x="601455" y="51615"/>
                    <a:pt x="674884" y="142024"/>
                  </a:cubicBezTo>
                  <a:cubicBezTo>
                    <a:pt x="738986" y="220949"/>
                    <a:pt x="774462" y="323429"/>
                    <a:pt x="774462" y="429677"/>
                  </a:cubicBezTo>
                  <a:cubicBezTo>
                    <a:pt x="774462" y="535924"/>
                    <a:pt x="738986" y="638404"/>
                    <a:pt x="674883" y="717330"/>
                  </a:cubicBezTo>
                  <a:cubicBezTo>
                    <a:pt x="601453" y="807739"/>
                    <a:pt x="496915" y="859353"/>
                    <a:pt x="387230" y="859353"/>
                  </a:cubicBezTo>
                  <a:cubicBezTo>
                    <a:pt x="277546" y="859353"/>
                    <a:pt x="173007" y="807739"/>
                    <a:pt x="99578" y="717329"/>
                  </a:cubicBezTo>
                  <a:cubicBezTo>
                    <a:pt x="35476" y="638404"/>
                    <a:pt x="0" y="535924"/>
                    <a:pt x="0" y="429676"/>
                  </a:cubicBezTo>
                  <a:close/>
                </a:path>
              </a:pathLst>
            </a:custGeom>
            <a:gradFill flip="none" rotWithShape="0">
              <a:gsLst>
                <a:gs pos="0">
                  <a:srgbClr val="0000FF">
                    <a:tint val="66000"/>
                    <a:satMod val="160000"/>
                  </a:srgbClr>
                </a:gs>
                <a:gs pos="50000">
                  <a:srgbClr val="0000FF">
                    <a:tint val="44500"/>
                    <a:satMod val="160000"/>
                  </a:srgbClr>
                </a:gs>
                <a:gs pos="100000">
                  <a:srgbClr val="0000FF">
                    <a:tint val="23500"/>
                    <a:satMod val="160000"/>
                  </a:srgbClr>
                </a:gs>
              </a:gsLst>
              <a:lin ang="18900000" scaled="1"/>
              <a:tileRect/>
            </a:gradFill>
            <a:ln w="28575" cap="rnd" cmpd="dbl">
              <a:solidFill>
                <a:srgbClr val="0000FF"/>
              </a:solidFill>
            </a:ln>
            <a:scene3d>
              <a:camera prst="orthographicFront"/>
              <a:lightRig rig="flat" dir="t"/>
            </a:scene3d>
            <a:sp3d prstMaterial="plastic">
              <a:bevelT w="120900" h="88900"/>
              <a:bevelB w="88900" h="31750" prst="angle"/>
            </a:sp3d>
          </p:spPr>
          <p:style>
            <a:lnRef idx="0">
              <a:scrgbClr r="0" g="0" b="0"/>
            </a:lnRef>
            <a:fillRef idx="3">
              <a:scrgbClr r="0" g="0" b="0"/>
            </a:fillRef>
            <a:effectRef idx="2">
              <a:schemeClr val="accent2">
                <a:hueOff val="0"/>
                <a:satOff val="0"/>
                <a:lumOff val="0"/>
                <a:alphaOff val="0"/>
              </a:schemeClr>
            </a:effectRef>
            <a:fontRef idx="minor">
              <a:schemeClr val="lt1"/>
            </a:fontRef>
          </p:style>
          <p:txBody>
            <a:bodyPr spcFirstLastPara="0" vert="horz" wrap="square" lIns="242957" tIns="190619" rIns="242957" bIns="190619" numCol="1" spcCol="1270" anchor="ctr" anchorCtr="0">
              <a:noAutofit/>
            </a:bodyPr>
            <a:lstStyle/>
            <a:p>
              <a:pPr algn="ctr" defTabSz="1511300" fontAlgn="auto">
                <a:lnSpc>
                  <a:spcPct val="90000"/>
                </a:lnSpc>
                <a:spcAft>
                  <a:spcPct val="35000"/>
                </a:spcAft>
              </a:pPr>
              <a:r>
                <a:rPr lang="en-US" sz="1600" dirty="0" smtClean="0">
                  <a:ln>
                    <a:solidFill>
                      <a:prstClr val="black"/>
                    </a:solidFill>
                  </a:ln>
                  <a:solidFill>
                    <a:prstClr val="white">
                      <a:lumMod val="50000"/>
                    </a:prstClr>
                  </a:solidFill>
                </a:rPr>
                <a:t>2</a:t>
              </a:r>
              <a:endParaRPr lang="en-US" sz="1600" dirty="0">
                <a:ln>
                  <a:solidFill>
                    <a:prstClr val="black"/>
                  </a:solidFill>
                </a:ln>
                <a:solidFill>
                  <a:prstClr val="white">
                    <a:lumMod val="50000"/>
                  </a:prstClr>
                </a:solidFill>
              </a:endParaRPr>
            </a:p>
          </p:txBody>
        </p:sp>
      </p:grpSp>
      <p:grpSp>
        <p:nvGrpSpPr>
          <p:cNvPr id="13" name="Group 18"/>
          <p:cNvGrpSpPr/>
          <p:nvPr/>
        </p:nvGrpSpPr>
        <p:grpSpPr>
          <a:xfrm>
            <a:off x="533400" y="4120487"/>
            <a:ext cx="3886200" cy="962063"/>
            <a:chOff x="804294" y="3463163"/>
            <a:chExt cx="7570522" cy="1471239"/>
          </a:xfrm>
        </p:grpSpPr>
        <p:sp>
          <p:nvSpPr>
            <p:cNvPr id="29" name="Freeform 28"/>
            <p:cNvSpPr/>
            <p:nvPr/>
          </p:nvSpPr>
          <p:spPr>
            <a:xfrm>
              <a:off x="804294" y="3463163"/>
              <a:ext cx="7570522" cy="1471239"/>
            </a:xfrm>
            <a:custGeom>
              <a:avLst/>
              <a:gdLst>
                <a:gd name="connsiteX0" fmla="*/ 0 w 1471238"/>
                <a:gd name="connsiteY0" fmla="*/ 0 h 7570522"/>
                <a:gd name="connsiteX1" fmla="*/ 1226027 w 1471238"/>
                <a:gd name="connsiteY1" fmla="*/ 0 h 7570522"/>
                <a:gd name="connsiteX2" fmla="*/ 1471238 w 1471238"/>
                <a:gd name="connsiteY2" fmla="*/ 245211 h 7570522"/>
                <a:gd name="connsiteX3" fmla="*/ 1471238 w 1471238"/>
                <a:gd name="connsiteY3" fmla="*/ 7570522 h 7570522"/>
                <a:gd name="connsiteX4" fmla="*/ 1471238 w 1471238"/>
                <a:gd name="connsiteY4" fmla="*/ 7570522 h 7570522"/>
                <a:gd name="connsiteX5" fmla="*/ 245211 w 1471238"/>
                <a:gd name="connsiteY5" fmla="*/ 7570522 h 7570522"/>
                <a:gd name="connsiteX6" fmla="*/ 0 w 1471238"/>
                <a:gd name="connsiteY6" fmla="*/ 7325311 h 7570522"/>
                <a:gd name="connsiteX7" fmla="*/ 0 w 1471238"/>
                <a:gd name="connsiteY7" fmla="*/ 0 h 75705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71238" h="7570522">
                  <a:moveTo>
                    <a:pt x="1471238" y="0"/>
                  </a:moveTo>
                  <a:lnTo>
                    <a:pt x="1471238" y="6308744"/>
                  </a:lnTo>
                  <a:lnTo>
                    <a:pt x="1423584" y="7570522"/>
                  </a:lnTo>
                  <a:lnTo>
                    <a:pt x="0" y="7570522"/>
                  </a:lnTo>
                  <a:lnTo>
                    <a:pt x="0" y="7570522"/>
                  </a:lnTo>
                  <a:lnTo>
                    <a:pt x="0" y="1261778"/>
                  </a:lnTo>
                  <a:lnTo>
                    <a:pt x="47654" y="0"/>
                  </a:lnTo>
                  <a:lnTo>
                    <a:pt x="1471238" y="0"/>
                  </a:lnTo>
                  <a:close/>
                </a:path>
              </a:pathLst>
            </a:custGeom>
            <a:solidFill>
              <a:schemeClr val="bg1"/>
            </a:solidFill>
            <a:ln>
              <a:solidFill>
                <a:srgbClr val="0000FF"/>
              </a:solidFill>
            </a:ln>
            <a:scene3d>
              <a:camera prst="orthographicFront"/>
              <a:lightRig rig="flat" dir="t"/>
            </a:scene3d>
            <a:sp3d extrusionH="12700" prstMaterial="plastic">
              <a:bevelT w="50800" h="50800"/>
            </a:sp3d>
          </p:spPr>
          <p:style>
            <a:lnRef idx="1">
              <a:scrgbClr r="0" g="0" b="0"/>
            </a:lnRef>
            <a:fillRef idx="1">
              <a:scrgbClr r="0" g="0" b="0"/>
            </a:fillRef>
            <a:effectRef idx="2">
              <a:schemeClr val="accent4">
                <a:tint val="40000"/>
                <a:alpha val="90000"/>
                <a:hueOff val="0"/>
                <a:satOff val="0"/>
                <a:lumOff val="0"/>
                <a:alphaOff val="0"/>
              </a:schemeClr>
            </a:effectRef>
            <a:fontRef idx="minor">
              <a:schemeClr val="dk1">
                <a:hueOff val="0"/>
                <a:satOff val="0"/>
                <a:lumOff val="0"/>
                <a:alphaOff val="0"/>
              </a:schemeClr>
            </a:fontRef>
          </p:style>
          <p:txBody>
            <a:bodyPr spcFirstLastPara="0" vert="horz" wrap="square" lIns="370256" tIns="246431" rIns="370256" bIns="246432" numCol="1" spcCol="1270" anchor="ctr" anchorCtr="0">
              <a:noAutofit/>
            </a:bodyPr>
            <a:lstStyle/>
            <a:p>
              <a:pPr lvl="1" defTabSz="1600200" fontAlgn="auto">
                <a:lnSpc>
                  <a:spcPct val="90000"/>
                </a:lnSpc>
                <a:spcAft>
                  <a:spcPct val="15000"/>
                </a:spcAft>
              </a:pPr>
              <a:r>
                <a:rPr lang="en-US" sz="1600" dirty="0" smtClean="0">
                  <a:solidFill>
                    <a:prstClr val="black"/>
                  </a:solidFill>
                  <a:latin typeface="Arial" pitchFamily="34" charset="0"/>
                  <a:cs typeface="Arial" pitchFamily="34" charset="0"/>
                </a:rPr>
                <a:t>Construct viable arguments and critique the reasoning of others</a:t>
              </a:r>
              <a:endParaRPr lang="en-US" sz="1600" dirty="0">
                <a:solidFill>
                  <a:prstClr val="black"/>
                </a:solidFill>
                <a:latin typeface="Arial" pitchFamily="34" charset="0"/>
                <a:cs typeface="Arial" pitchFamily="34" charset="0"/>
              </a:endParaRPr>
            </a:p>
          </p:txBody>
        </p:sp>
        <p:sp>
          <p:nvSpPr>
            <p:cNvPr id="30" name="Freeform 29"/>
            <p:cNvSpPr/>
            <p:nvPr/>
          </p:nvSpPr>
          <p:spPr>
            <a:xfrm>
              <a:off x="914400" y="3581400"/>
              <a:ext cx="990600" cy="1143000"/>
            </a:xfrm>
            <a:custGeom>
              <a:avLst/>
              <a:gdLst>
                <a:gd name="connsiteX0" fmla="*/ 0 w 774462"/>
                <a:gd name="connsiteY0" fmla="*/ 429676 h 859351"/>
                <a:gd name="connsiteX1" fmla="*/ 99579 w 774462"/>
                <a:gd name="connsiteY1" fmla="*/ 142023 h 859351"/>
                <a:gd name="connsiteX2" fmla="*/ 387232 w 774462"/>
                <a:gd name="connsiteY2" fmla="*/ 0 h 859351"/>
                <a:gd name="connsiteX3" fmla="*/ 674884 w 774462"/>
                <a:gd name="connsiteY3" fmla="*/ 142024 h 859351"/>
                <a:gd name="connsiteX4" fmla="*/ 774462 w 774462"/>
                <a:gd name="connsiteY4" fmla="*/ 429677 h 859351"/>
                <a:gd name="connsiteX5" fmla="*/ 674883 w 774462"/>
                <a:gd name="connsiteY5" fmla="*/ 717330 h 859351"/>
                <a:gd name="connsiteX6" fmla="*/ 387230 w 774462"/>
                <a:gd name="connsiteY6" fmla="*/ 859353 h 859351"/>
                <a:gd name="connsiteX7" fmla="*/ 99578 w 774462"/>
                <a:gd name="connsiteY7" fmla="*/ 717329 h 859351"/>
                <a:gd name="connsiteX8" fmla="*/ 0 w 774462"/>
                <a:gd name="connsiteY8" fmla="*/ 429676 h 8593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74462" h="859351">
                  <a:moveTo>
                    <a:pt x="0" y="429676"/>
                  </a:moveTo>
                  <a:cubicBezTo>
                    <a:pt x="0" y="323429"/>
                    <a:pt x="35476" y="220949"/>
                    <a:pt x="99579" y="142023"/>
                  </a:cubicBezTo>
                  <a:cubicBezTo>
                    <a:pt x="173009" y="51614"/>
                    <a:pt x="277548" y="0"/>
                    <a:pt x="387232" y="0"/>
                  </a:cubicBezTo>
                  <a:cubicBezTo>
                    <a:pt x="496916" y="0"/>
                    <a:pt x="601455" y="51615"/>
                    <a:pt x="674884" y="142024"/>
                  </a:cubicBezTo>
                  <a:cubicBezTo>
                    <a:pt x="738986" y="220949"/>
                    <a:pt x="774462" y="323429"/>
                    <a:pt x="774462" y="429677"/>
                  </a:cubicBezTo>
                  <a:cubicBezTo>
                    <a:pt x="774462" y="535924"/>
                    <a:pt x="738986" y="638404"/>
                    <a:pt x="674883" y="717330"/>
                  </a:cubicBezTo>
                  <a:cubicBezTo>
                    <a:pt x="601453" y="807739"/>
                    <a:pt x="496915" y="859353"/>
                    <a:pt x="387230" y="859353"/>
                  </a:cubicBezTo>
                  <a:cubicBezTo>
                    <a:pt x="277546" y="859353"/>
                    <a:pt x="173007" y="807739"/>
                    <a:pt x="99578" y="717329"/>
                  </a:cubicBezTo>
                  <a:cubicBezTo>
                    <a:pt x="35476" y="638404"/>
                    <a:pt x="0" y="535924"/>
                    <a:pt x="0" y="429676"/>
                  </a:cubicBezTo>
                  <a:close/>
                </a:path>
              </a:pathLst>
            </a:custGeom>
            <a:gradFill flip="none" rotWithShape="0">
              <a:gsLst>
                <a:gs pos="0">
                  <a:srgbClr val="0000FF">
                    <a:tint val="66000"/>
                    <a:satMod val="160000"/>
                  </a:srgbClr>
                </a:gs>
                <a:gs pos="50000">
                  <a:srgbClr val="0000FF">
                    <a:tint val="44500"/>
                    <a:satMod val="160000"/>
                  </a:srgbClr>
                </a:gs>
                <a:gs pos="100000">
                  <a:srgbClr val="0000FF">
                    <a:tint val="23500"/>
                    <a:satMod val="160000"/>
                  </a:srgbClr>
                </a:gs>
              </a:gsLst>
              <a:lin ang="18900000" scaled="1"/>
              <a:tileRect/>
            </a:gradFill>
            <a:ln w="28575" cap="rnd" cmpd="dbl">
              <a:solidFill>
                <a:srgbClr val="0000FF"/>
              </a:solidFill>
            </a:ln>
            <a:scene3d>
              <a:camera prst="orthographicFront"/>
              <a:lightRig rig="flat" dir="t"/>
            </a:scene3d>
            <a:sp3d prstMaterial="plastic">
              <a:bevelT w="120900" h="88900"/>
              <a:bevelB w="88900" h="31750" prst="angle"/>
            </a:sp3d>
          </p:spPr>
          <p:style>
            <a:lnRef idx="0">
              <a:scrgbClr r="0" g="0" b="0"/>
            </a:lnRef>
            <a:fillRef idx="3">
              <a:scrgbClr r="0" g="0" b="0"/>
            </a:fillRef>
            <a:effectRef idx="2">
              <a:schemeClr val="accent2">
                <a:hueOff val="0"/>
                <a:satOff val="0"/>
                <a:lumOff val="0"/>
                <a:alphaOff val="0"/>
              </a:schemeClr>
            </a:effectRef>
            <a:fontRef idx="minor">
              <a:schemeClr val="lt1"/>
            </a:fontRef>
          </p:style>
          <p:txBody>
            <a:bodyPr spcFirstLastPara="0" vert="horz" wrap="square" lIns="242957" tIns="190619" rIns="242957" bIns="190619" numCol="1" spcCol="1270" anchor="ctr" anchorCtr="0">
              <a:noAutofit/>
            </a:bodyPr>
            <a:lstStyle/>
            <a:p>
              <a:pPr algn="ctr" defTabSz="1511300" fontAlgn="auto">
                <a:lnSpc>
                  <a:spcPct val="90000"/>
                </a:lnSpc>
                <a:spcAft>
                  <a:spcPct val="35000"/>
                </a:spcAft>
              </a:pPr>
              <a:r>
                <a:rPr lang="en-US" sz="1600" dirty="0" smtClean="0">
                  <a:ln>
                    <a:solidFill>
                      <a:prstClr val="black"/>
                    </a:solidFill>
                  </a:ln>
                  <a:solidFill>
                    <a:prstClr val="white">
                      <a:lumMod val="50000"/>
                    </a:prstClr>
                  </a:solidFill>
                </a:rPr>
                <a:t>3</a:t>
              </a:r>
              <a:endParaRPr lang="en-US" sz="1600" dirty="0">
                <a:ln>
                  <a:solidFill>
                    <a:prstClr val="black"/>
                  </a:solidFill>
                </a:ln>
                <a:solidFill>
                  <a:prstClr val="white">
                    <a:lumMod val="50000"/>
                  </a:prstClr>
                </a:solidFill>
              </a:endParaRPr>
            </a:p>
          </p:txBody>
        </p:sp>
      </p:grpSp>
      <p:grpSp>
        <p:nvGrpSpPr>
          <p:cNvPr id="17" name="Group 19"/>
          <p:cNvGrpSpPr/>
          <p:nvPr/>
        </p:nvGrpSpPr>
        <p:grpSpPr>
          <a:xfrm>
            <a:off x="533400" y="5210137"/>
            <a:ext cx="3886200" cy="962063"/>
            <a:chOff x="804294" y="5078928"/>
            <a:chExt cx="7570522" cy="1471239"/>
          </a:xfrm>
        </p:grpSpPr>
        <p:sp>
          <p:nvSpPr>
            <p:cNvPr id="27" name="Freeform 26"/>
            <p:cNvSpPr/>
            <p:nvPr/>
          </p:nvSpPr>
          <p:spPr>
            <a:xfrm>
              <a:off x="804294" y="5078928"/>
              <a:ext cx="7570522" cy="1471239"/>
            </a:xfrm>
            <a:custGeom>
              <a:avLst/>
              <a:gdLst>
                <a:gd name="connsiteX0" fmla="*/ 0 w 1471238"/>
                <a:gd name="connsiteY0" fmla="*/ 0 h 7570522"/>
                <a:gd name="connsiteX1" fmla="*/ 1226027 w 1471238"/>
                <a:gd name="connsiteY1" fmla="*/ 0 h 7570522"/>
                <a:gd name="connsiteX2" fmla="*/ 1471238 w 1471238"/>
                <a:gd name="connsiteY2" fmla="*/ 245211 h 7570522"/>
                <a:gd name="connsiteX3" fmla="*/ 1471238 w 1471238"/>
                <a:gd name="connsiteY3" fmla="*/ 7570522 h 7570522"/>
                <a:gd name="connsiteX4" fmla="*/ 1471238 w 1471238"/>
                <a:gd name="connsiteY4" fmla="*/ 7570522 h 7570522"/>
                <a:gd name="connsiteX5" fmla="*/ 245211 w 1471238"/>
                <a:gd name="connsiteY5" fmla="*/ 7570522 h 7570522"/>
                <a:gd name="connsiteX6" fmla="*/ 0 w 1471238"/>
                <a:gd name="connsiteY6" fmla="*/ 7325311 h 7570522"/>
                <a:gd name="connsiteX7" fmla="*/ 0 w 1471238"/>
                <a:gd name="connsiteY7" fmla="*/ 0 h 75705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71238" h="7570522">
                  <a:moveTo>
                    <a:pt x="1471238" y="0"/>
                  </a:moveTo>
                  <a:lnTo>
                    <a:pt x="1471238" y="6308744"/>
                  </a:lnTo>
                  <a:lnTo>
                    <a:pt x="1423584" y="7570522"/>
                  </a:lnTo>
                  <a:lnTo>
                    <a:pt x="0" y="7570522"/>
                  </a:lnTo>
                  <a:lnTo>
                    <a:pt x="0" y="7570522"/>
                  </a:lnTo>
                  <a:lnTo>
                    <a:pt x="0" y="1261778"/>
                  </a:lnTo>
                  <a:lnTo>
                    <a:pt x="47654" y="0"/>
                  </a:lnTo>
                  <a:lnTo>
                    <a:pt x="1471238" y="0"/>
                  </a:lnTo>
                  <a:close/>
                </a:path>
              </a:pathLst>
            </a:custGeom>
            <a:solidFill>
              <a:schemeClr val="bg1"/>
            </a:solidFill>
            <a:ln>
              <a:solidFill>
                <a:srgbClr val="0000FF"/>
              </a:solidFill>
            </a:ln>
            <a:scene3d>
              <a:camera prst="orthographicFront"/>
              <a:lightRig rig="flat" dir="t"/>
            </a:scene3d>
            <a:sp3d extrusionH="12700" prstMaterial="plastic">
              <a:bevelT w="50800" h="50800"/>
            </a:sp3d>
          </p:spPr>
          <p:style>
            <a:lnRef idx="1">
              <a:scrgbClr r="0" g="0" b="0"/>
            </a:lnRef>
            <a:fillRef idx="1">
              <a:scrgbClr r="0" g="0" b="0"/>
            </a:fillRef>
            <a:effectRef idx="2">
              <a:schemeClr val="accent5">
                <a:tint val="40000"/>
                <a:alpha val="90000"/>
                <a:hueOff val="0"/>
                <a:satOff val="0"/>
                <a:lumOff val="0"/>
                <a:alphaOff val="0"/>
              </a:schemeClr>
            </a:effectRef>
            <a:fontRef idx="minor">
              <a:schemeClr val="dk1">
                <a:hueOff val="0"/>
                <a:satOff val="0"/>
                <a:lumOff val="0"/>
                <a:alphaOff val="0"/>
              </a:schemeClr>
            </a:fontRef>
          </p:style>
          <p:txBody>
            <a:bodyPr spcFirstLastPara="0" vert="horz" wrap="square" lIns="370256" tIns="246431" rIns="370256" bIns="246432" numCol="1" spcCol="1270" anchor="ctr" anchorCtr="0">
              <a:noAutofit/>
            </a:bodyPr>
            <a:lstStyle/>
            <a:p>
              <a:pPr lvl="1" defTabSz="1600200" fontAlgn="auto">
                <a:lnSpc>
                  <a:spcPct val="90000"/>
                </a:lnSpc>
                <a:spcAft>
                  <a:spcPct val="15000"/>
                </a:spcAft>
              </a:pPr>
              <a:r>
                <a:rPr lang="en-US" sz="1600" dirty="0" smtClean="0">
                  <a:solidFill>
                    <a:prstClr val="black"/>
                  </a:solidFill>
                  <a:latin typeface="Arial" pitchFamily="34" charset="0"/>
                  <a:cs typeface="Arial" pitchFamily="34" charset="0"/>
                </a:rPr>
                <a:t>Model with mathematics</a:t>
              </a:r>
              <a:endParaRPr lang="en-US" sz="1600" dirty="0">
                <a:solidFill>
                  <a:prstClr val="black"/>
                </a:solidFill>
                <a:latin typeface="Arial" pitchFamily="34" charset="0"/>
                <a:cs typeface="Arial" pitchFamily="34" charset="0"/>
              </a:endParaRPr>
            </a:p>
          </p:txBody>
        </p:sp>
        <p:sp>
          <p:nvSpPr>
            <p:cNvPr id="28" name="Freeform 27"/>
            <p:cNvSpPr/>
            <p:nvPr/>
          </p:nvSpPr>
          <p:spPr>
            <a:xfrm>
              <a:off x="914400" y="5181600"/>
              <a:ext cx="990600" cy="1143000"/>
            </a:xfrm>
            <a:custGeom>
              <a:avLst/>
              <a:gdLst>
                <a:gd name="connsiteX0" fmla="*/ 0 w 774462"/>
                <a:gd name="connsiteY0" fmla="*/ 429676 h 859351"/>
                <a:gd name="connsiteX1" fmla="*/ 99579 w 774462"/>
                <a:gd name="connsiteY1" fmla="*/ 142023 h 859351"/>
                <a:gd name="connsiteX2" fmla="*/ 387232 w 774462"/>
                <a:gd name="connsiteY2" fmla="*/ 0 h 859351"/>
                <a:gd name="connsiteX3" fmla="*/ 674884 w 774462"/>
                <a:gd name="connsiteY3" fmla="*/ 142024 h 859351"/>
                <a:gd name="connsiteX4" fmla="*/ 774462 w 774462"/>
                <a:gd name="connsiteY4" fmla="*/ 429677 h 859351"/>
                <a:gd name="connsiteX5" fmla="*/ 674883 w 774462"/>
                <a:gd name="connsiteY5" fmla="*/ 717330 h 859351"/>
                <a:gd name="connsiteX6" fmla="*/ 387230 w 774462"/>
                <a:gd name="connsiteY6" fmla="*/ 859353 h 859351"/>
                <a:gd name="connsiteX7" fmla="*/ 99578 w 774462"/>
                <a:gd name="connsiteY7" fmla="*/ 717329 h 859351"/>
                <a:gd name="connsiteX8" fmla="*/ 0 w 774462"/>
                <a:gd name="connsiteY8" fmla="*/ 429676 h 8593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74462" h="859351">
                  <a:moveTo>
                    <a:pt x="0" y="429676"/>
                  </a:moveTo>
                  <a:cubicBezTo>
                    <a:pt x="0" y="323429"/>
                    <a:pt x="35476" y="220949"/>
                    <a:pt x="99579" y="142023"/>
                  </a:cubicBezTo>
                  <a:cubicBezTo>
                    <a:pt x="173009" y="51614"/>
                    <a:pt x="277548" y="0"/>
                    <a:pt x="387232" y="0"/>
                  </a:cubicBezTo>
                  <a:cubicBezTo>
                    <a:pt x="496916" y="0"/>
                    <a:pt x="601455" y="51615"/>
                    <a:pt x="674884" y="142024"/>
                  </a:cubicBezTo>
                  <a:cubicBezTo>
                    <a:pt x="738986" y="220949"/>
                    <a:pt x="774462" y="323429"/>
                    <a:pt x="774462" y="429677"/>
                  </a:cubicBezTo>
                  <a:cubicBezTo>
                    <a:pt x="774462" y="535924"/>
                    <a:pt x="738986" y="638404"/>
                    <a:pt x="674883" y="717330"/>
                  </a:cubicBezTo>
                  <a:cubicBezTo>
                    <a:pt x="601453" y="807739"/>
                    <a:pt x="496915" y="859353"/>
                    <a:pt x="387230" y="859353"/>
                  </a:cubicBezTo>
                  <a:cubicBezTo>
                    <a:pt x="277546" y="859353"/>
                    <a:pt x="173007" y="807739"/>
                    <a:pt x="99578" y="717329"/>
                  </a:cubicBezTo>
                  <a:cubicBezTo>
                    <a:pt x="35476" y="638404"/>
                    <a:pt x="0" y="535924"/>
                    <a:pt x="0" y="429676"/>
                  </a:cubicBezTo>
                  <a:close/>
                </a:path>
              </a:pathLst>
            </a:custGeom>
            <a:gradFill flip="none" rotWithShape="0">
              <a:gsLst>
                <a:gs pos="0">
                  <a:srgbClr val="0000FF">
                    <a:tint val="66000"/>
                    <a:satMod val="160000"/>
                  </a:srgbClr>
                </a:gs>
                <a:gs pos="50000">
                  <a:srgbClr val="0000FF">
                    <a:tint val="44500"/>
                    <a:satMod val="160000"/>
                  </a:srgbClr>
                </a:gs>
                <a:gs pos="100000">
                  <a:srgbClr val="0000FF">
                    <a:tint val="23500"/>
                    <a:satMod val="160000"/>
                  </a:srgbClr>
                </a:gs>
              </a:gsLst>
              <a:lin ang="18900000" scaled="1"/>
              <a:tileRect/>
            </a:gradFill>
            <a:ln w="28575" cap="rnd" cmpd="dbl">
              <a:solidFill>
                <a:srgbClr val="0000FF"/>
              </a:solidFill>
            </a:ln>
            <a:scene3d>
              <a:camera prst="orthographicFront"/>
              <a:lightRig rig="flat" dir="t"/>
            </a:scene3d>
            <a:sp3d prstMaterial="plastic">
              <a:bevelT w="120900" h="88900"/>
              <a:bevelB w="88900" h="31750" prst="angle"/>
            </a:sp3d>
          </p:spPr>
          <p:style>
            <a:lnRef idx="0">
              <a:scrgbClr r="0" g="0" b="0"/>
            </a:lnRef>
            <a:fillRef idx="3">
              <a:scrgbClr r="0" g="0" b="0"/>
            </a:fillRef>
            <a:effectRef idx="2">
              <a:schemeClr val="accent2">
                <a:hueOff val="0"/>
                <a:satOff val="0"/>
                <a:lumOff val="0"/>
                <a:alphaOff val="0"/>
              </a:schemeClr>
            </a:effectRef>
            <a:fontRef idx="minor">
              <a:schemeClr val="lt1"/>
            </a:fontRef>
          </p:style>
          <p:txBody>
            <a:bodyPr spcFirstLastPara="0" vert="horz" wrap="square" lIns="242957" tIns="190619" rIns="242957" bIns="190619" numCol="1" spcCol="1270" anchor="ctr" anchorCtr="0">
              <a:noAutofit/>
            </a:bodyPr>
            <a:lstStyle/>
            <a:p>
              <a:pPr algn="ctr" defTabSz="1511300" fontAlgn="auto">
                <a:lnSpc>
                  <a:spcPct val="90000"/>
                </a:lnSpc>
                <a:spcAft>
                  <a:spcPct val="35000"/>
                </a:spcAft>
              </a:pPr>
              <a:r>
                <a:rPr lang="en-US" sz="1600" dirty="0" smtClean="0">
                  <a:ln>
                    <a:solidFill>
                      <a:prstClr val="black"/>
                    </a:solidFill>
                  </a:ln>
                  <a:solidFill>
                    <a:prstClr val="white">
                      <a:lumMod val="50000"/>
                    </a:prstClr>
                  </a:solidFill>
                </a:rPr>
                <a:t>4</a:t>
              </a:r>
              <a:endParaRPr lang="en-US" sz="1600" dirty="0">
                <a:ln>
                  <a:solidFill>
                    <a:prstClr val="black"/>
                  </a:solidFill>
                </a:ln>
                <a:solidFill>
                  <a:prstClr val="white">
                    <a:lumMod val="50000"/>
                  </a:prstClr>
                </a:solidFill>
              </a:endParaRPr>
            </a:p>
          </p:txBody>
        </p:sp>
      </p:grpSp>
      <p:sp>
        <p:nvSpPr>
          <p:cNvPr id="38" name="Title 1"/>
          <p:cNvSpPr>
            <a:spLocks noGrp="1"/>
          </p:cNvSpPr>
          <p:nvPr>
            <p:ph type="title"/>
          </p:nvPr>
        </p:nvSpPr>
        <p:spPr>
          <a:xfrm>
            <a:off x="457200" y="762000"/>
            <a:ext cx="8229600" cy="914400"/>
          </a:xfrm>
        </p:spPr>
        <p:txBody>
          <a:bodyPr>
            <a:noAutofit/>
          </a:bodyPr>
          <a:lstStyle/>
          <a:p>
            <a:r>
              <a:rPr lang="en-US" sz="3600" dirty="0" smtClean="0"/>
              <a:t>Common Core State Standards for Mathematical Practice</a:t>
            </a:r>
            <a:endParaRPr lang="en-US" sz="3600" dirty="0"/>
          </a:p>
        </p:txBody>
      </p:sp>
      <p:sp>
        <p:nvSpPr>
          <p:cNvPr id="35" name="Rectangle 34"/>
          <p:cNvSpPr/>
          <p:nvPr/>
        </p:nvSpPr>
        <p:spPr>
          <a:xfrm>
            <a:off x="1524000" y="5791200"/>
            <a:ext cx="1865575" cy="369332"/>
          </a:xfrm>
          <a:prstGeom prst="rect">
            <a:avLst/>
          </a:prstGeom>
        </p:spPr>
        <p:txBody>
          <a:bodyPr wrap="none">
            <a:spAutoFit/>
          </a:bodyPr>
          <a:lstStyle/>
          <a:p>
            <a:pPr algn="ctr" fontAlgn="auto">
              <a:spcBef>
                <a:spcPts val="0"/>
              </a:spcBef>
              <a:spcAft>
                <a:spcPts val="0"/>
              </a:spcAft>
            </a:pPr>
            <a:r>
              <a:rPr lang="en-US" dirty="0" smtClean="0">
                <a:solidFill>
                  <a:srgbClr val="FF0000"/>
                </a:solidFill>
                <a:latin typeface="Calibri"/>
                <a:cs typeface="+mn-cs"/>
              </a:rPr>
              <a:t>MACC.K12.MP.4.1</a:t>
            </a:r>
          </a:p>
        </p:txBody>
      </p:sp>
      <p:sp>
        <p:nvSpPr>
          <p:cNvPr id="36" name="Rectangle 35"/>
          <p:cNvSpPr/>
          <p:nvPr/>
        </p:nvSpPr>
        <p:spPr>
          <a:xfrm>
            <a:off x="1524000" y="2590800"/>
            <a:ext cx="1865575" cy="369332"/>
          </a:xfrm>
          <a:prstGeom prst="rect">
            <a:avLst/>
          </a:prstGeom>
        </p:spPr>
        <p:txBody>
          <a:bodyPr wrap="none">
            <a:spAutoFit/>
          </a:bodyPr>
          <a:lstStyle/>
          <a:p>
            <a:pPr algn="ctr" fontAlgn="auto">
              <a:spcBef>
                <a:spcPts val="0"/>
              </a:spcBef>
              <a:spcAft>
                <a:spcPts val="0"/>
              </a:spcAft>
            </a:pPr>
            <a:r>
              <a:rPr lang="en-US" dirty="0" smtClean="0">
                <a:solidFill>
                  <a:srgbClr val="FF0000"/>
                </a:solidFill>
                <a:latin typeface="Calibri"/>
                <a:cs typeface="+mn-cs"/>
              </a:rPr>
              <a:t>MACC.K12.MP.1.1</a:t>
            </a:r>
          </a:p>
        </p:txBody>
      </p:sp>
      <p:sp>
        <p:nvSpPr>
          <p:cNvPr id="39" name="Rectangle 38"/>
          <p:cNvSpPr/>
          <p:nvPr/>
        </p:nvSpPr>
        <p:spPr>
          <a:xfrm>
            <a:off x="2514600" y="3505200"/>
            <a:ext cx="1865575" cy="369332"/>
          </a:xfrm>
          <a:prstGeom prst="rect">
            <a:avLst/>
          </a:prstGeom>
        </p:spPr>
        <p:txBody>
          <a:bodyPr wrap="none">
            <a:spAutoFit/>
          </a:bodyPr>
          <a:lstStyle/>
          <a:p>
            <a:pPr algn="ctr" fontAlgn="auto">
              <a:spcBef>
                <a:spcPts val="0"/>
              </a:spcBef>
              <a:spcAft>
                <a:spcPts val="0"/>
              </a:spcAft>
            </a:pPr>
            <a:r>
              <a:rPr lang="en-US" dirty="0" smtClean="0">
                <a:solidFill>
                  <a:srgbClr val="FF0000"/>
                </a:solidFill>
                <a:latin typeface="Calibri"/>
                <a:cs typeface="+mn-cs"/>
              </a:rPr>
              <a:t>MACC.K12.MP.2.1</a:t>
            </a:r>
          </a:p>
        </p:txBody>
      </p:sp>
      <p:sp>
        <p:nvSpPr>
          <p:cNvPr id="40" name="Rectangle 39"/>
          <p:cNvSpPr/>
          <p:nvPr/>
        </p:nvSpPr>
        <p:spPr>
          <a:xfrm>
            <a:off x="2133600" y="4648200"/>
            <a:ext cx="1865575" cy="369332"/>
          </a:xfrm>
          <a:prstGeom prst="rect">
            <a:avLst/>
          </a:prstGeom>
        </p:spPr>
        <p:txBody>
          <a:bodyPr wrap="none">
            <a:spAutoFit/>
          </a:bodyPr>
          <a:lstStyle/>
          <a:p>
            <a:pPr algn="ctr" fontAlgn="auto">
              <a:spcBef>
                <a:spcPts val="0"/>
              </a:spcBef>
              <a:spcAft>
                <a:spcPts val="0"/>
              </a:spcAft>
            </a:pPr>
            <a:r>
              <a:rPr lang="en-US" dirty="0" smtClean="0">
                <a:solidFill>
                  <a:srgbClr val="FF0000"/>
                </a:solidFill>
                <a:latin typeface="Calibri"/>
                <a:cs typeface="+mn-cs"/>
              </a:rPr>
              <a:t>MACC.K12.MP.3.1</a:t>
            </a:r>
          </a:p>
        </p:txBody>
      </p:sp>
      <p:sp>
        <p:nvSpPr>
          <p:cNvPr id="41" name="Rectangle 40"/>
          <p:cNvSpPr/>
          <p:nvPr/>
        </p:nvSpPr>
        <p:spPr>
          <a:xfrm>
            <a:off x="6858000" y="2362200"/>
            <a:ext cx="1865575" cy="369332"/>
          </a:xfrm>
          <a:prstGeom prst="rect">
            <a:avLst/>
          </a:prstGeom>
        </p:spPr>
        <p:txBody>
          <a:bodyPr wrap="none">
            <a:spAutoFit/>
          </a:bodyPr>
          <a:lstStyle/>
          <a:p>
            <a:pPr algn="ctr" fontAlgn="auto">
              <a:spcBef>
                <a:spcPts val="0"/>
              </a:spcBef>
              <a:spcAft>
                <a:spcPts val="0"/>
              </a:spcAft>
            </a:pPr>
            <a:r>
              <a:rPr lang="en-US" dirty="0" smtClean="0">
                <a:solidFill>
                  <a:srgbClr val="FF0000"/>
                </a:solidFill>
                <a:latin typeface="Calibri"/>
                <a:cs typeface="+mn-cs"/>
              </a:rPr>
              <a:t>MACC.K12.MP.5.1</a:t>
            </a:r>
          </a:p>
        </p:txBody>
      </p:sp>
      <p:sp>
        <p:nvSpPr>
          <p:cNvPr id="42" name="Rectangle 41"/>
          <p:cNvSpPr/>
          <p:nvPr/>
        </p:nvSpPr>
        <p:spPr>
          <a:xfrm>
            <a:off x="6400800" y="3581400"/>
            <a:ext cx="1865575" cy="369332"/>
          </a:xfrm>
          <a:prstGeom prst="rect">
            <a:avLst/>
          </a:prstGeom>
        </p:spPr>
        <p:txBody>
          <a:bodyPr wrap="none">
            <a:spAutoFit/>
          </a:bodyPr>
          <a:lstStyle/>
          <a:p>
            <a:pPr algn="ctr" fontAlgn="auto">
              <a:spcBef>
                <a:spcPts val="0"/>
              </a:spcBef>
              <a:spcAft>
                <a:spcPts val="0"/>
              </a:spcAft>
            </a:pPr>
            <a:r>
              <a:rPr lang="en-US" dirty="0" smtClean="0">
                <a:solidFill>
                  <a:srgbClr val="FF0000"/>
                </a:solidFill>
                <a:latin typeface="Calibri"/>
                <a:cs typeface="+mn-cs"/>
              </a:rPr>
              <a:t>MACC.K12.MP.6.1</a:t>
            </a:r>
          </a:p>
        </p:txBody>
      </p:sp>
      <p:sp>
        <p:nvSpPr>
          <p:cNvPr id="43" name="Rectangle 42"/>
          <p:cNvSpPr/>
          <p:nvPr/>
        </p:nvSpPr>
        <p:spPr>
          <a:xfrm>
            <a:off x="6553200" y="4572000"/>
            <a:ext cx="1865575" cy="369332"/>
          </a:xfrm>
          <a:prstGeom prst="rect">
            <a:avLst/>
          </a:prstGeom>
        </p:spPr>
        <p:txBody>
          <a:bodyPr wrap="none">
            <a:spAutoFit/>
          </a:bodyPr>
          <a:lstStyle/>
          <a:p>
            <a:pPr algn="ctr" fontAlgn="auto">
              <a:spcBef>
                <a:spcPts val="0"/>
              </a:spcBef>
              <a:spcAft>
                <a:spcPts val="0"/>
              </a:spcAft>
            </a:pPr>
            <a:r>
              <a:rPr lang="en-US" dirty="0" smtClean="0">
                <a:solidFill>
                  <a:srgbClr val="FF0000"/>
                </a:solidFill>
                <a:latin typeface="Calibri"/>
                <a:cs typeface="+mn-cs"/>
              </a:rPr>
              <a:t>MACC.K12.MP.7.1</a:t>
            </a:r>
          </a:p>
        </p:txBody>
      </p:sp>
      <p:sp>
        <p:nvSpPr>
          <p:cNvPr id="44" name="Rectangle 43"/>
          <p:cNvSpPr/>
          <p:nvPr/>
        </p:nvSpPr>
        <p:spPr>
          <a:xfrm>
            <a:off x="6781800" y="5791200"/>
            <a:ext cx="1865575" cy="369332"/>
          </a:xfrm>
          <a:prstGeom prst="rect">
            <a:avLst/>
          </a:prstGeom>
        </p:spPr>
        <p:txBody>
          <a:bodyPr wrap="none">
            <a:spAutoFit/>
          </a:bodyPr>
          <a:lstStyle/>
          <a:p>
            <a:pPr algn="ctr" fontAlgn="auto">
              <a:spcBef>
                <a:spcPts val="0"/>
              </a:spcBef>
              <a:spcAft>
                <a:spcPts val="0"/>
              </a:spcAft>
            </a:pPr>
            <a:r>
              <a:rPr lang="en-US" dirty="0" smtClean="0">
                <a:solidFill>
                  <a:srgbClr val="FF0000"/>
                </a:solidFill>
                <a:latin typeface="Calibri"/>
                <a:cs typeface="+mn-cs"/>
              </a:rPr>
              <a:t>MACC.K12.MP.8.1</a:t>
            </a:r>
          </a:p>
        </p:txBody>
      </p:sp>
      <p:sp>
        <p:nvSpPr>
          <p:cNvPr id="45" name="Slide Number Placeholder 44"/>
          <p:cNvSpPr>
            <a:spLocks noGrp="1"/>
          </p:cNvSpPr>
          <p:nvPr>
            <p:ph type="sldNum" sz="quarter" idx="12"/>
          </p:nvPr>
        </p:nvSpPr>
        <p:spPr/>
        <p:txBody>
          <a:bodyPr/>
          <a:lstStyle/>
          <a:p>
            <a:fld id="{FF947AC1-330B-4D78-9DAE-2A17147F34A1}" type="slidenum">
              <a:rPr lang="en-US" smtClean="0">
                <a:solidFill>
                  <a:prstClr val="black">
                    <a:tint val="75000"/>
                  </a:prstClr>
                </a:solidFill>
              </a:rPr>
              <a:pPr/>
              <a:t>58</a:t>
            </a:fld>
            <a:endParaRPr lang="en-US">
              <a:solidFill>
                <a:prstClr val="black">
                  <a:tint val="75000"/>
                </a:prstClr>
              </a:solidFill>
            </a:endParaRPr>
          </a:p>
        </p:txBody>
      </p:sp>
    </p:spTree>
    <p:extLst>
      <p:ext uri="{BB962C8B-B14F-4D97-AF65-F5344CB8AC3E}">
        <p14:creationId xmlns:p14="http://schemas.microsoft.com/office/powerpoint/2010/main" val="1160263812"/>
      </p:ext>
    </p:extLst>
  </p:cSld>
  <p:clrMapOvr>
    <a:masterClrMapping/>
  </p:clrMapOvr>
  <p:transition>
    <p:fade/>
  </p:transition>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0"/>
            <a:ext cx="5867400" cy="369332"/>
          </a:xfrm>
          <a:prstGeom prst="rect">
            <a:avLst/>
          </a:prstGeom>
          <a:noFill/>
        </p:spPr>
        <p:txBody>
          <a:bodyPr wrap="square" rtlCol="0">
            <a:spAutoFit/>
          </a:bodyPr>
          <a:lstStyle/>
          <a:p>
            <a:pPr fontAlgn="auto">
              <a:spcBef>
                <a:spcPts val="0"/>
              </a:spcBef>
              <a:spcAft>
                <a:spcPts val="0"/>
              </a:spcAft>
            </a:pPr>
            <a:r>
              <a:rPr lang="en-US" dirty="0" smtClean="0">
                <a:solidFill>
                  <a:prstClr val="black"/>
                </a:solidFill>
                <a:latin typeface="Calibri"/>
                <a:cs typeface="+mn-cs"/>
              </a:rPr>
              <a:t>Robotics Lesson Plan Sample</a:t>
            </a:r>
            <a:endParaRPr lang="en-US" dirty="0">
              <a:solidFill>
                <a:prstClr val="black"/>
              </a:solidFill>
              <a:latin typeface="Calibri"/>
              <a:cs typeface="+mn-cs"/>
            </a:endParaRPr>
          </a:p>
        </p:txBody>
      </p:sp>
      <p:sp>
        <p:nvSpPr>
          <p:cNvPr id="5" name="Slide Number Placeholder 4"/>
          <p:cNvSpPr>
            <a:spLocks noGrp="1"/>
          </p:cNvSpPr>
          <p:nvPr>
            <p:ph type="sldNum" sz="quarter" idx="12"/>
          </p:nvPr>
        </p:nvSpPr>
        <p:spPr/>
        <p:txBody>
          <a:bodyPr/>
          <a:lstStyle/>
          <a:p>
            <a:fld id="{FF947AC1-330B-4D78-9DAE-2A17147F34A1}" type="slidenum">
              <a:rPr lang="en-US" smtClean="0">
                <a:solidFill>
                  <a:prstClr val="black">
                    <a:tint val="75000"/>
                  </a:prstClr>
                </a:solidFill>
              </a:rPr>
              <a:pPr/>
              <a:t>59</a:t>
            </a:fld>
            <a:endParaRPr lang="en-US">
              <a:solidFill>
                <a:prstClr val="black">
                  <a:tint val="75000"/>
                </a:prstClr>
              </a:solidFill>
            </a:endParaRPr>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369332"/>
            <a:ext cx="9144000" cy="6391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66420789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819912"/>
          </a:xfrm>
        </p:spPr>
        <p:txBody>
          <a:bodyPr/>
          <a:lstStyle/>
          <a:p>
            <a:pPr algn="ctr"/>
            <a:r>
              <a:rPr lang="en-US" dirty="0" smtClean="0"/>
              <a:t>STEM</a:t>
            </a:r>
            <a:endParaRPr lang="en-US" sz="2800" dirty="0"/>
          </a:p>
        </p:txBody>
      </p:sp>
      <p:sp>
        <p:nvSpPr>
          <p:cNvPr id="3" name="Content Placeholder 2"/>
          <p:cNvSpPr>
            <a:spLocks noGrp="1"/>
          </p:cNvSpPr>
          <p:nvPr>
            <p:ph idx="1"/>
          </p:nvPr>
        </p:nvSpPr>
        <p:spPr/>
        <p:txBody>
          <a:bodyPr/>
          <a:lstStyle/>
          <a:p>
            <a:pPr marL="0" indent="0" algn="ctr" fontAlgn="t">
              <a:buNone/>
            </a:pPr>
            <a:r>
              <a:rPr lang="en-US" sz="2800" b="1" dirty="0" smtClean="0"/>
              <a:t>Cristian </a:t>
            </a:r>
            <a:r>
              <a:rPr lang="en-US" sz="2800" b="1" dirty="0"/>
              <a:t>Carranza,</a:t>
            </a:r>
            <a:r>
              <a:rPr lang="en-US" sz="2800" dirty="0"/>
              <a:t> </a:t>
            </a:r>
            <a:r>
              <a:rPr lang="en-US" sz="2800" i="1" dirty="0"/>
              <a:t>Administrative </a:t>
            </a:r>
            <a:r>
              <a:rPr lang="en-US" sz="2800" i="1" dirty="0" smtClean="0"/>
              <a:t>Director</a:t>
            </a:r>
            <a:endParaRPr lang="en-US" sz="2800" dirty="0"/>
          </a:p>
          <a:p>
            <a:pPr marL="0" indent="0" algn="ctr" fontAlgn="t">
              <a:buNone/>
            </a:pPr>
            <a:r>
              <a:rPr lang="en-US" sz="2800" dirty="0"/>
              <a:t> Division of Academics, Accountability </a:t>
            </a:r>
            <a:endParaRPr lang="en-US" sz="2800" dirty="0" smtClean="0"/>
          </a:p>
          <a:p>
            <a:pPr marL="0" indent="0" algn="ctr" fontAlgn="t">
              <a:buNone/>
            </a:pPr>
            <a:r>
              <a:rPr lang="en-US" sz="2800" dirty="0" smtClean="0"/>
              <a:t>&amp; </a:t>
            </a:r>
            <a:r>
              <a:rPr lang="en-US" sz="2800" dirty="0"/>
              <a:t>School Improvement </a:t>
            </a:r>
          </a:p>
          <a:p>
            <a:pPr marL="0" indent="0" algn="ctr" fontAlgn="t">
              <a:buNone/>
            </a:pPr>
            <a:r>
              <a:rPr lang="en-US" sz="2800" b="1" dirty="0" smtClean="0"/>
              <a:t>STEM</a:t>
            </a:r>
          </a:p>
          <a:p>
            <a:pPr marL="0" indent="0" algn="ctr" fontAlgn="t">
              <a:buNone/>
            </a:pPr>
            <a:endParaRPr lang="en-US" sz="1800" dirty="0" smtClean="0"/>
          </a:p>
          <a:p>
            <a:pPr marL="685800" indent="0" fontAlgn="t">
              <a:buNone/>
            </a:pPr>
            <a:r>
              <a:rPr lang="en-US" sz="2400" dirty="0" smtClean="0"/>
              <a:t>STEM brings these two departments together:</a:t>
            </a:r>
          </a:p>
          <a:p>
            <a:pPr marL="1085850" indent="-400050" fontAlgn="t"/>
            <a:r>
              <a:rPr lang="en-US" sz="2800" dirty="0" smtClean="0"/>
              <a:t>Department of Career &amp; Technical Education</a:t>
            </a:r>
            <a:endParaRPr lang="en-US" sz="2800" dirty="0"/>
          </a:p>
          <a:p>
            <a:pPr marL="1085850" indent="-400050" fontAlgn="t"/>
            <a:r>
              <a:rPr lang="en-US" sz="2800" dirty="0" smtClean="0"/>
              <a:t>Department of Mathematics &amp; Science</a:t>
            </a:r>
            <a:endParaRPr lang="en-US" sz="2800" dirty="0"/>
          </a:p>
          <a:p>
            <a:endParaRPr lang="en-US" dirty="0"/>
          </a:p>
        </p:txBody>
      </p:sp>
      <p:pic>
        <p:nvPicPr>
          <p:cNvPr id="4" name="Picture 2" descr="E:\My documents\Clipart\seal-new%20colors.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52401" y="228601"/>
            <a:ext cx="1142999" cy="11429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51084944"/>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28600"/>
            <a:ext cx="9144000" cy="1143000"/>
          </a:xfrm>
        </p:spPr>
        <p:txBody>
          <a:bodyPr>
            <a:noAutofit/>
          </a:bodyPr>
          <a:lstStyle/>
          <a:p>
            <a:r>
              <a:rPr lang="en-US" sz="3200" dirty="0" smtClean="0"/>
              <a:t>Where Will CCSS “Live” in the CTE Frameworks?</a:t>
            </a:r>
            <a:endParaRPr lang="en-US" sz="3200" dirty="0"/>
          </a:p>
        </p:txBody>
      </p:sp>
      <p:sp>
        <p:nvSpPr>
          <p:cNvPr id="6" name="Content Placeholder 3"/>
          <p:cNvSpPr>
            <a:spLocks noGrp="1"/>
          </p:cNvSpPr>
          <p:nvPr>
            <p:ph idx="1"/>
          </p:nvPr>
        </p:nvSpPr>
        <p:spPr>
          <a:xfrm>
            <a:off x="457200" y="1371600"/>
            <a:ext cx="8229600" cy="4525963"/>
          </a:xfrm>
        </p:spPr>
        <p:txBody>
          <a:bodyPr>
            <a:normAutofit fontScale="85000" lnSpcReduction="10000"/>
          </a:bodyPr>
          <a:lstStyle/>
          <a:p>
            <a:r>
              <a:rPr lang="en-US" dirty="0" smtClean="0"/>
              <a:t>6-8  ELA standards for technical subjects and applicable Standards for Mathematical Practice will be in the CTE courses designated as middle school courses</a:t>
            </a:r>
          </a:p>
          <a:p>
            <a:r>
              <a:rPr lang="en-US" dirty="0" smtClean="0"/>
              <a:t>9-10 ELA standards for technical subjects and applicable Standards for Mathematical Practice will be in the 1</a:t>
            </a:r>
            <a:r>
              <a:rPr lang="en-US" baseline="30000" dirty="0" smtClean="0"/>
              <a:t>st</a:t>
            </a:r>
            <a:r>
              <a:rPr lang="en-US" dirty="0" smtClean="0"/>
              <a:t> and 2</a:t>
            </a:r>
            <a:r>
              <a:rPr lang="en-US" baseline="30000" dirty="0" smtClean="0"/>
              <a:t>nd</a:t>
            </a:r>
            <a:r>
              <a:rPr lang="en-US" dirty="0" smtClean="0"/>
              <a:t> CTE courses that make up the high school CTE programs</a:t>
            </a:r>
          </a:p>
          <a:p>
            <a:r>
              <a:rPr lang="en-US" dirty="0" smtClean="0"/>
              <a:t>11-12 ELA standards for technical subjects and applicable Standards for Mathematical Practice will be in the 3</a:t>
            </a:r>
            <a:r>
              <a:rPr lang="en-US" baseline="30000" dirty="0" smtClean="0"/>
              <a:t>rd</a:t>
            </a:r>
            <a:r>
              <a:rPr lang="en-US" dirty="0" smtClean="0"/>
              <a:t>  and 4</a:t>
            </a:r>
            <a:r>
              <a:rPr lang="en-US" baseline="30000" dirty="0" smtClean="0"/>
              <a:t>th</a:t>
            </a:r>
            <a:r>
              <a:rPr lang="en-US" dirty="0" smtClean="0"/>
              <a:t> CTE courses that make up the high school CTE programs</a:t>
            </a:r>
          </a:p>
          <a:p>
            <a:endParaRPr lang="en-US" dirty="0"/>
          </a:p>
        </p:txBody>
      </p:sp>
      <p:sp>
        <p:nvSpPr>
          <p:cNvPr id="5" name="Slide Number Placeholder 4"/>
          <p:cNvSpPr>
            <a:spLocks noGrp="1"/>
          </p:cNvSpPr>
          <p:nvPr>
            <p:ph type="sldNum" sz="quarter" idx="12"/>
          </p:nvPr>
        </p:nvSpPr>
        <p:spPr/>
        <p:txBody>
          <a:bodyPr/>
          <a:lstStyle/>
          <a:p>
            <a:fld id="{FF947AC1-330B-4D78-9DAE-2A17147F34A1}" type="slidenum">
              <a:rPr lang="en-US" smtClean="0">
                <a:solidFill>
                  <a:prstClr val="black">
                    <a:tint val="75000"/>
                  </a:prstClr>
                </a:solidFill>
              </a:rPr>
              <a:pPr/>
              <a:t>60</a:t>
            </a:fld>
            <a:endParaRPr lang="en-US">
              <a:solidFill>
                <a:prstClr val="black">
                  <a:tint val="75000"/>
                </a:prstClr>
              </a:solidFill>
            </a:endParaRPr>
          </a:p>
        </p:txBody>
      </p:sp>
    </p:spTree>
    <p:extLst>
      <p:ext uri="{BB962C8B-B14F-4D97-AF65-F5344CB8AC3E}">
        <p14:creationId xmlns:p14="http://schemas.microsoft.com/office/powerpoint/2010/main" val="194402182"/>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04800" y="2133600"/>
            <a:ext cx="8458200" cy="1470025"/>
          </a:xfrm>
        </p:spPr>
        <p:txBody>
          <a:bodyPr>
            <a:normAutofit fontScale="90000"/>
          </a:bodyPr>
          <a:lstStyle/>
          <a:p>
            <a:r>
              <a:rPr lang="en-US" i="1" dirty="0" smtClean="0"/>
              <a:t>Learning Goals and </a:t>
            </a:r>
            <a:br>
              <a:rPr lang="en-US" i="1" dirty="0" smtClean="0"/>
            </a:br>
            <a:r>
              <a:rPr lang="en-US" i="1" dirty="0" smtClean="0"/>
              <a:t>                                   Progression Scales</a:t>
            </a:r>
            <a:endParaRPr lang="en-US" dirty="0"/>
          </a:p>
        </p:txBody>
      </p:sp>
      <p:pic>
        <p:nvPicPr>
          <p:cNvPr id="4" name="Picture 1" descr="C:\Documents and Settings\jodi.tillman\Local Settings\Temporary Internet Files\Content.IE5\5SI2A269\MC900215354[1].wmf"/>
          <p:cNvPicPr>
            <a:picLocks noChangeAspect="1" noChangeArrowheads="1"/>
          </p:cNvPicPr>
          <p:nvPr/>
        </p:nvPicPr>
        <p:blipFill>
          <a:blip r:embed="rId2" cstate="print"/>
          <a:srcRect/>
          <a:stretch>
            <a:fillRect/>
          </a:stretch>
        </p:blipFill>
        <p:spPr bwMode="auto">
          <a:xfrm>
            <a:off x="1219200" y="3352800"/>
            <a:ext cx="2068717" cy="2335794"/>
          </a:xfrm>
          <a:prstGeom prst="rect">
            <a:avLst/>
          </a:prstGeom>
          <a:noFill/>
        </p:spPr>
      </p:pic>
      <p:sp>
        <p:nvSpPr>
          <p:cNvPr id="5" name="Slide Number Placeholder 4"/>
          <p:cNvSpPr>
            <a:spLocks noGrp="1"/>
          </p:cNvSpPr>
          <p:nvPr>
            <p:ph type="sldNum" sz="quarter" idx="12"/>
          </p:nvPr>
        </p:nvSpPr>
        <p:spPr/>
        <p:txBody>
          <a:bodyPr/>
          <a:lstStyle/>
          <a:p>
            <a:fld id="{60D351CB-7B7F-4776-A39B-D1BE6EB1D4A5}" type="slidenum">
              <a:rPr lang="en-US" smtClean="0">
                <a:solidFill>
                  <a:prstClr val="black">
                    <a:tint val="75000"/>
                  </a:prstClr>
                </a:solidFill>
              </a:rPr>
              <a:pPr/>
              <a:t>61</a:t>
            </a:fld>
            <a:endParaRPr lang="en-US">
              <a:solidFill>
                <a:prstClr val="black">
                  <a:tint val="75000"/>
                </a:prstClr>
              </a:solidFill>
            </a:endParaRPr>
          </a:p>
        </p:txBody>
      </p:sp>
    </p:spTree>
    <p:extLst>
      <p:ext uri="{BB962C8B-B14F-4D97-AF65-F5344CB8AC3E}">
        <p14:creationId xmlns:p14="http://schemas.microsoft.com/office/powerpoint/2010/main" val="2087001120"/>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0"/>
            <a:ext cx="8229600" cy="381000"/>
          </a:xfrm>
        </p:spPr>
        <p:txBody>
          <a:bodyPr>
            <a:normAutofit/>
          </a:bodyPr>
          <a:lstStyle/>
          <a:p>
            <a:r>
              <a:rPr lang="en-US" sz="1800" dirty="0" smtClean="0">
                <a:solidFill>
                  <a:schemeClr val="bg1"/>
                </a:solidFill>
              </a:rPr>
              <a:t>Learning Goals and Scales </a:t>
            </a:r>
            <a:endParaRPr lang="en-US" sz="1800" dirty="0">
              <a:solidFill>
                <a:schemeClr val="bg1"/>
              </a:solidFill>
            </a:endParaRPr>
          </a:p>
        </p:txBody>
      </p:sp>
      <p:pic>
        <p:nvPicPr>
          <p:cNvPr id="90113" name="Picture 1"/>
          <p:cNvPicPr>
            <a:picLocks noGrp="1" noChangeAspect="1" noChangeArrowheads="1"/>
          </p:cNvPicPr>
          <p:nvPr>
            <p:ph idx="1"/>
          </p:nvPr>
        </p:nvPicPr>
        <p:blipFill>
          <a:blip r:embed="rId2" cstate="print"/>
          <a:srcRect/>
          <a:stretch>
            <a:fillRect/>
          </a:stretch>
        </p:blipFill>
        <p:spPr bwMode="auto">
          <a:xfrm>
            <a:off x="-533400" y="0"/>
            <a:ext cx="10151706" cy="7772400"/>
          </a:xfrm>
          <a:prstGeom prst="rect">
            <a:avLst/>
          </a:prstGeom>
          <a:noFill/>
          <a:ln w="9525">
            <a:noFill/>
            <a:miter lim="800000"/>
            <a:headEnd/>
            <a:tailEnd/>
          </a:ln>
        </p:spPr>
      </p:pic>
      <p:sp>
        <p:nvSpPr>
          <p:cNvPr id="5" name="Slide Number Placeholder 4"/>
          <p:cNvSpPr>
            <a:spLocks noGrp="1"/>
          </p:cNvSpPr>
          <p:nvPr>
            <p:ph type="sldNum" sz="quarter" idx="12"/>
          </p:nvPr>
        </p:nvSpPr>
        <p:spPr/>
        <p:txBody>
          <a:bodyPr/>
          <a:lstStyle/>
          <a:p>
            <a:fld id="{FF947AC1-330B-4D78-9DAE-2A17147F34A1}" type="slidenum">
              <a:rPr lang="en-US" smtClean="0">
                <a:solidFill>
                  <a:prstClr val="black">
                    <a:tint val="75000"/>
                  </a:prstClr>
                </a:solidFill>
              </a:rPr>
              <a:pPr/>
              <a:t>62</a:t>
            </a:fld>
            <a:endParaRPr lang="en-US">
              <a:solidFill>
                <a:prstClr val="black">
                  <a:tint val="75000"/>
                </a:prstClr>
              </a:solidFill>
            </a:endParaRPr>
          </a:p>
        </p:txBody>
      </p:sp>
    </p:spTree>
    <p:extLst>
      <p:ext uri="{BB962C8B-B14F-4D97-AF65-F5344CB8AC3E}">
        <p14:creationId xmlns:p14="http://schemas.microsoft.com/office/powerpoint/2010/main" val="3630893050"/>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89089" name="Picture 1"/>
          <p:cNvPicPr>
            <a:picLocks noGrp="1" noChangeAspect="1" noChangeArrowheads="1"/>
          </p:cNvPicPr>
          <p:nvPr>
            <p:ph idx="1"/>
          </p:nvPr>
        </p:nvPicPr>
        <p:blipFill>
          <a:blip r:embed="rId2" cstate="print"/>
          <a:srcRect/>
          <a:stretch>
            <a:fillRect/>
          </a:stretch>
        </p:blipFill>
        <p:spPr bwMode="auto">
          <a:xfrm>
            <a:off x="-533400" y="-190500"/>
            <a:ext cx="9753600" cy="7315200"/>
          </a:xfrm>
          <a:prstGeom prst="rect">
            <a:avLst/>
          </a:prstGeom>
          <a:noFill/>
          <a:ln w="9525">
            <a:noFill/>
            <a:miter lim="800000"/>
            <a:headEnd/>
            <a:tailEnd/>
          </a:ln>
        </p:spPr>
      </p:pic>
      <p:sp>
        <p:nvSpPr>
          <p:cNvPr id="5" name="Slide Number Placeholder 4"/>
          <p:cNvSpPr>
            <a:spLocks noGrp="1"/>
          </p:cNvSpPr>
          <p:nvPr>
            <p:ph type="sldNum" sz="quarter" idx="12"/>
          </p:nvPr>
        </p:nvSpPr>
        <p:spPr/>
        <p:txBody>
          <a:bodyPr/>
          <a:lstStyle/>
          <a:p>
            <a:fld id="{FF947AC1-330B-4D78-9DAE-2A17147F34A1}" type="slidenum">
              <a:rPr lang="en-US" smtClean="0">
                <a:solidFill>
                  <a:prstClr val="black">
                    <a:tint val="75000"/>
                  </a:prstClr>
                </a:solidFill>
              </a:rPr>
              <a:pPr/>
              <a:t>63</a:t>
            </a:fld>
            <a:endParaRPr lang="en-US">
              <a:solidFill>
                <a:prstClr val="black">
                  <a:tint val="75000"/>
                </a:prstClr>
              </a:solidFill>
            </a:endParaRPr>
          </a:p>
        </p:txBody>
      </p:sp>
    </p:spTree>
    <p:extLst>
      <p:ext uri="{BB962C8B-B14F-4D97-AF65-F5344CB8AC3E}">
        <p14:creationId xmlns:p14="http://schemas.microsoft.com/office/powerpoint/2010/main" val="4071313248"/>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62000" y="1295400"/>
            <a:ext cx="7772400" cy="1470025"/>
          </a:xfrm>
        </p:spPr>
        <p:txBody>
          <a:bodyPr/>
          <a:lstStyle/>
          <a:p>
            <a:r>
              <a:rPr lang="en-US" dirty="0" smtClean="0"/>
              <a:t>CTE and Academics</a:t>
            </a:r>
            <a:endParaRPr lang="en-US" dirty="0"/>
          </a:p>
        </p:txBody>
      </p:sp>
      <p:sp>
        <p:nvSpPr>
          <p:cNvPr id="3" name="Slide Number Placeholder 2"/>
          <p:cNvSpPr>
            <a:spLocks noGrp="1"/>
          </p:cNvSpPr>
          <p:nvPr>
            <p:ph type="sldNum" sz="quarter" idx="12"/>
          </p:nvPr>
        </p:nvSpPr>
        <p:spPr/>
        <p:txBody>
          <a:bodyPr/>
          <a:lstStyle/>
          <a:p>
            <a:fld id="{60D351CB-7B7F-4776-A39B-D1BE6EB1D4A5}" type="slidenum">
              <a:rPr lang="en-US" smtClean="0">
                <a:solidFill>
                  <a:prstClr val="black">
                    <a:tint val="75000"/>
                  </a:prstClr>
                </a:solidFill>
              </a:rPr>
              <a:pPr/>
              <a:t>64</a:t>
            </a:fld>
            <a:endParaRPr lang="en-US">
              <a:solidFill>
                <a:prstClr val="black">
                  <a:tint val="75000"/>
                </a:prstClr>
              </a:solidFill>
            </a:endParaRPr>
          </a:p>
        </p:txBody>
      </p:sp>
      <p:pic>
        <p:nvPicPr>
          <p:cNvPr id="496649" name="Picture 9" descr="C:\Documents and Settings\jodi.tillman\Local Settings\Temporary Internet Files\Content.IE5\USSY3CFV\MP900387272[1].jpg"/>
          <p:cNvPicPr>
            <a:picLocks noChangeAspect="1" noChangeArrowheads="1"/>
          </p:cNvPicPr>
          <p:nvPr/>
        </p:nvPicPr>
        <p:blipFill>
          <a:blip r:embed="rId2" cstate="print"/>
          <a:srcRect/>
          <a:stretch>
            <a:fillRect/>
          </a:stretch>
        </p:blipFill>
        <p:spPr bwMode="auto">
          <a:xfrm>
            <a:off x="609600" y="3581400"/>
            <a:ext cx="3657600" cy="2609088"/>
          </a:xfrm>
          <a:prstGeom prst="rect">
            <a:avLst/>
          </a:prstGeom>
          <a:noFill/>
        </p:spPr>
      </p:pic>
    </p:spTree>
    <p:extLst>
      <p:ext uri="{BB962C8B-B14F-4D97-AF65-F5344CB8AC3E}">
        <p14:creationId xmlns:p14="http://schemas.microsoft.com/office/powerpoint/2010/main" val="1549808598"/>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152400" y="762000"/>
            <a:ext cx="9144000" cy="1143000"/>
          </a:xfrm>
        </p:spPr>
        <p:txBody>
          <a:bodyPr>
            <a:normAutofit fontScale="90000"/>
          </a:bodyPr>
          <a:lstStyle/>
          <a:p>
            <a:r>
              <a:rPr lang="en-US" dirty="0" smtClean="0"/>
              <a:t>Standards-based Teaching and Learning</a:t>
            </a:r>
            <a:endParaRPr lang="en-US" dirty="0"/>
          </a:p>
        </p:txBody>
      </p:sp>
      <p:sp>
        <p:nvSpPr>
          <p:cNvPr id="6" name="Content Placeholder 5"/>
          <p:cNvSpPr>
            <a:spLocks noGrp="1"/>
          </p:cNvSpPr>
          <p:nvPr>
            <p:ph idx="1"/>
          </p:nvPr>
        </p:nvSpPr>
        <p:spPr>
          <a:xfrm>
            <a:off x="457200" y="2057400"/>
            <a:ext cx="8229600" cy="4419600"/>
          </a:xfrm>
        </p:spPr>
        <p:txBody>
          <a:bodyPr/>
          <a:lstStyle/>
          <a:p>
            <a:pPr marL="0" indent="0" algn="ctr">
              <a:buNone/>
            </a:pPr>
            <a:r>
              <a:rPr lang="en-US" i="1" dirty="0" smtClean="0">
                <a:latin typeface="Calibri" pitchFamily="34" charset="0"/>
                <a:ea typeface="Times New Roman" pitchFamily="18" charset="0"/>
                <a:cs typeface="Arial" pitchFamily="34" charset="0"/>
              </a:rPr>
              <a:t>“Th</a:t>
            </a:r>
            <a:r>
              <a:rPr lang="en-US" sz="2800" i="1" dirty="0" smtClean="0">
                <a:latin typeface="Calibri" pitchFamily="34" charset="0"/>
                <a:ea typeface="Times New Roman" pitchFamily="18" charset="0"/>
                <a:cs typeface="Arial" pitchFamily="34" charset="0"/>
              </a:rPr>
              <a:t>e </a:t>
            </a:r>
            <a:r>
              <a:rPr lang="en-US" sz="2800" i="1" dirty="0">
                <a:latin typeface="Calibri" pitchFamily="34" charset="0"/>
                <a:ea typeface="Times New Roman" pitchFamily="18" charset="0"/>
                <a:cs typeface="Arial" pitchFamily="34" charset="0"/>
              </a:rPr>
              <a:t>standards come alive when teachers study student work, collaborate with other teachers to improve their understanding of subjects and students’ thinking, and develop new approaches to teaching that are relevant and useful for them and their </a:t>
            </a:r>
            <a:r>
              <a:rPr lang="en-US" sz="2800" i="1" dirty="0" smtClean="0">
                <a:latin typeface="Calibri" pitchFamily="34" charset="0"/>
                <a:ea typeface="Times New Roman" pitchFamily="18" charset="0"/>
                <a:cs typeface="Arial" pitchFamily="34" charset="0"/>
              </a:rPr>
              <a:t>students.”</a:t>
            </a:r>
            <a:r>
              <a:rPr lang="en-US" dirty="0">
                <a:latin typeface="Calibri" pitchFamily="34" charset="0"/>
                <a:ea typeface="Times New Roman" pitchFamily="18" charset="0"/>
                <a:cs typeface="Arial" pitchFamily="34" charset="0"/>
              </a:rPr>
              <a:t>	</a:t>
            </a:r>
            <a:endParaRPr lang="en-US" dirty="0" smtClean="0">
              <a:latin typeface="Calibri" pitchFamily="34" charset="0"/>
              <a:ea typeface="Times New Roman" pitchFamily="18" charset="0"/>
              <a:cs typeface="Arial" pitchFamily="34" charset="0"/>
            </a:endParaRPr>
          </a:p>
          <a:p>
            <a:pPr marL="0" indent="0" algn="ctr">
              <a:buNone/>
            </a:pPr>
            <a:endParaRPr lang="en-US" dirty="0">
              <a:latin typeface="Calibri" pitchFamily="34" charset="0"/>
              <a:ea typeface="Times New Roman" pitchFamily="18" charset="0"/>
              <a:cs typeface="Arial" pitchFamily="34" charset="0"/>
            </a:endParaRPr>
          </a:p>
          <a:p>
            <a:pPr marL="0" indent="0" algn="r">
              <a:buNone/>
            </a:pPr>
            <a:r>
              <a:rPr lang="en-US" sz="2800" dirty="0" smtClean="0">
                <a:latin typeface="Calibri" pitchFamily="34" charset="0"/>
                <a:ea typeface="Times New Roman" pitchFamily="18" charset="0"/>
                <a:cs typeface="Arial" pitchFamily="34" charset="0"/>
              </a:rPr>
              <a:t>- </a:t>
            </a:r>
            <a:r>
              <a:rPr lang="en-US" sz="2800" dirty="0">
                <a:latin typeface="Calibri" pitchFamily="34" charset="0"/>
                <a:ea typeface="Times New Roman" pitchFamily="18" charset="0"/>
                <a:cs typeface="Arial" pitchFamily="34" charset="0"/>
              </a:rPr>
              <a:t>Linda Darling-Hammond</a:t>
            </a:r>
            <a:endParaRPr lang="en-US" sz="2800" dirty="0"/>
          </a:p>
        </p:txBody>
      </p:sp>
      <p:sp>
        <p:nvSpPr>
          <p:cNvPr id="7" name="Slide Number Placeholder 6"/>
          <p:cNvSpPr>
            <a:spLocks noGrp="1"/>
          </p:cNvSpPr>
          <p:nvPr>
            <p:ph type="sldNum" sz="quarter" idx="12"/>
          </p:nvPr>
        </p:nvSpPr>
        <p:spPr/>
        <p:txBody>
          <a:bodyPr/>
          <a:lstStyle/>
          <a:p>
            <a:fld id="{FF947AC1-330B-4D78-9DAE-2A17147F34A1}" type="slidenum">
              <a:rPr lang="en-US" smtClean="0">
                <a:solidFill>
                  <a:prstClr val="black">
                    <a:tint val="75000"/>
                  </a:prstClr>
                </a:solidFill>
              </a:rPr>
              <a:pPr/>
              <a:t>65</a:t>
            </a:fld>
            <a:endParaRPr lang="en-US">
              <a:solidFill>
                <a:prstClr val="black">
                  <a:tint val="75000"/>
                </a:prstClr>
              </a:solidFill>
            </a:endParaRPr>
          </a:p>
        </p:txBody>
      </p:sp>
    </p:spTree>
    <p:extLst>
      <p:ext uri="{BB962C8B-B14F-4D97-AF65-F5344CB8AC3E}">
        <p14:creationId xmlns:p14="http://schemas.microsoft.com/office/powerpoint/2010/main" val="3846535206"/>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228600"/>
            <a:ext cx="8229600" cy="1143000"/>
          </a:xfrm>
        </p:spPr>
        <p:txBody>
          <a:bodyPr/>
          <a:lstStyle/>
          <a:p>
            <a:pPr algn="l"/>
            <a:r>
              <a:rPr lang="en-US" dirty="0" smtClean="0"/>
              <a:t>Model for Instructional Planning</a:t>
            </a:r>
            <a:endParaRPr lang="en-US"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854130194"/>
              </p:ext>
            </p:extLst>
          </p:nvPr>
        </p:nvGraphicFramePr>
        <p:xfrm>
          <a:off x="457200" y="1295400"/>
          <a:ext cx="8229600" cy="48768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Slide Number Placeholder 6"/>
          <p:cNvSpPr>
            <a:spLocks noGrp="1"/>
          </p:cNvSpPr>
          <p:nvPr>
            <p:ph type="sldNum" sz="quarter" idx="12"/>
          </p:nvPr>
        </p:nvSpPr>
        <p:spPr/>
        <p:txBody>
          <a:bodyPr/>
          <a:lstStyle/>
          <a:p>
            <a:fld id="{FF947AC1-330B-4D78-9DAE-2A17147F34A1}" type="slidenum">
              <a:rPr lang="en-US" smtClean="0">
                <a:solidFill>
                  <a:prstClr val="black">
                    <a:tint val="75000"/>
                  </a:prstClr>
                </a:solidFill>
              </a:rPr>
              <a:pPr/>
              <a:t>66</a:t>
            </a:fld>
            <a:endParaRPr lang="en-US">
              <a:solidFill>
                <a:prstClr val="black">
                  <a:tint val="75000"/>
                </a:prstClr>
              </a:solidFill>
            </a:endParaRPr>
          </a:p>
        </p:txBody>
      </p:sp>
    </p:spTree>
    <p:extLst>
      <p:ext uri="{BB962C8B-B14F-4D97-AF65-F5344CB8AC3E}">
        <p14:creationId xmlns:p14="http://schemas.microsoft.com/office/powerpoint/2010/main" val="2830341828"/>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Professional Development</a:t>
            </a:r>
            <a:endParaRPr lang="en-US" dirty="0"/>
          </a:p>
        </p:txBody>
      </p:sp>
      <p:sp>
        <p:nvSpPr>
          <p:cNvPr id="3" name="Content Placeholder 2"/>
          <p:cNvSpPr>
            <a:spLocks noGrp="1"/>
          </p:cNvSpPr>
          <p:nvPr>
            <p:ph idx="1"/>
          </p:nvPr>
        </p:nvSpPr>
        <p:spPr/>
        <p:txBody>
          <a:bodyPr/>
          <a:lstStyle/>
          <a:p>
            <a:r>
              <a:rPr lang="en-US" dirty="0" smtClean="0"/>
              <a:t>Highly recommended course from FACTE</a:t>
            </a:r>
          </a:p>
          <a:p>
            <a:r>
              <a:rPr lang="en-US" dirty="0" smtClean="0"/>
              <a:t>Standards-Based Instruction for CTE</a:t>
            </a:r>
          </a:p>
          <a:p>
            <a:r>
              <a:rPr lang="en-US" dirty="0" smtClean="0"/>
              <a:t>“Unpacking CTE Standards”</a:t>
            </a:r>
          </a:p>
          <a:p>
            <a:r>
              <a:rPr lang="en-US" dirty="0" smtClean="0"/>
              <a:t>Assessments, and much more</a:t>
            </a:r>
          </a:p>
          <a:p>
            <a:r>
              <a:rPr lang="en-US" dirty="0" smtClean="0"/>
              <a:t>Dates TBA</a:t>
            </a:r>
            <a:endParaRPr lang="en-US" dirty="0"/>
          </a:p>
        </p:txBody>
      </p:sp>
      <p:sp>
        <p:nvSpPr>
          <p:cNvPr id="4" name="Slide Number Placeholder 3"/>
          <p:cNvSpPr>
            <a:spLocks noGrp="1"/>
          </p:cNvSpPr>
          <p:nvPr>
            <p:ph type="sldNum" sz="quarter" idx="12"/>
          </p:nvPr>
        </p:nvSpPr>
        <p:spPr/>
        <p:txBody>
          <a:bodyPr/>
          <a:lstStyle/>
          <a:p>
            <a:fld id="{FF947AC1-330B-4D78-9DAE-2A17147F34A1}" type="slidenum">
              <a:rPr lang="en-US" smtClean="0">
                <a:solidFill>
                  <a:prstClr val="black">
                    <a:tint val="75000"/>
                  </a:prstClr>
                </a:solidFill>
              </a:rPr>
              <a:pPr/>
              <a:t>67</a:t>
            </a:fld>
            <a:endParaRPr lang="en-US">
              <a:solidFill>
                <a:prstClr val="black">
                  <a:tint val="75000"/>
                </a:prstClr>
              </a:solidFill>
            </a:endParaRPr>
          </a:p>
        </p:txBody>
      </p:sp>
    </p:spTree>
    <p:extLst>
      <p:ext uri="{BB962C8B-B14F-4D97-AF65-F5344CB8AC3E}">
        <p14:creationId xmlns:p14="http://schemas.microsoft.com/office/powerpoint/2010/main" val="595029867"/>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Standards Resources</a:t>
            </a:r>
            <a:endParaRPr lang="en-US" dirty="0"/>
          </a:p>
        </p:txBody>
      </p:sp>
      <p:sp>
        <p:nvSpPr>
          <p:cNvPr id="6" name="Content Placeholder 5"/>
          <p:cNvSpPr>
            <a:spLocks noGrp="1"/>
          </p:cNvSpPr>
          <p:nvPr>
            <p:ph idx="1"/>
          </p:nvPr>
        </p:nvSpPr>
        <p:spPr>
          <a:xfrm>
            <a:off x="457200" y="1447800"/>
            <a:ext cx="8229600" cy="4953000"/>
          </a:xfrm>
        </p:spPr>
        <p:txBody>
          <a:bodyPr>
            <a:normAutofit fontScale="92500" lnSpcReduction="20000"/>
          </a:bodyPr>
          <a:lstStyle/>
          <a:p>
            <a:pPr marL="0" indent="0">
              <a:buNone/>
            </a:pPr>
            <a:r>
              <a:rPr lang="en-US" sz="2800" dirty="0" smtClean="0"/>
              <a:t>CTE </a:t>
            </a:r>
            <a:r>
              <a:rPr lang="en-US" sz="2800" b="1" i="1" dirty="0" smtClean="0"/>
              <a:t>FRAMEWORKS</a:t>
            </a:r>
            <a:r>
              <a:rPr lang="en-US" sz="2800" dirty="0" smtClean="0"/>
              <a:t> are found on the DOE website. </a:t>
            </a:r>
          </a:p>
          <a:p>
            <a:pPr marL="0" indent="0">
              <a:buNone/>
            </a:pPr>
            <a:endParaRPr lang="en-US" sz="1500" dirty="0" smtClean="0"/>
          </a:p>
          <a:p>
            <a:pPr marL="274320" lvl="1" indent="0"/>
            <a:r>
              <a:rPr lang="en-US" dirty="0" smtClean="0">
                <a:hlinkClick r:id="rId3"/>
              </a:rPr>
              <a:t>http://www.fldoe.org/workforce/dwdframe/</a:t>
            </a:r>
            <a:endParaRPr lang="en-US" dirty="0" smtClean="0"/>
          </a:p>
          <a:p>
            <a:pPr marL="274320" lvl="1" indent="0">
              <a:buNone/>
            </a:pPr>
            <a:endParaRPr lang="en-US" dirty="0" smtClean="0"/>
          </a:p>
          <a:p>
            <a:pPr marL="0" indent="0">
              <a:buNone/>
            </a:pPr>
            <a:r>
              <a:rPr lang="en-US" sz="2800" dirty="0" smtClean="0"/>
              <a:t>All other </a:t>
            </a:r>
            <a:r>
              <a:rPr lang="en-US" sz="2800" b="1" i="1" dirty="0" smtClean="0"/>
              <a:t>COURSE DESCRIPTIONS </a:t>
            </a:r>
            <a:r>
              <a:rPr lang="en-US" sz="2800" dirty="0" smtClean="0"/>
              <a:t>can be found on CPALMS. CPALMS is Florida’s Next Generation Sunshine State Standards and Common Core database.</a:t>
            </a:r>
          </a:p>
          <a:p>
            <a:pPr marL="617220" lvl="2" indent="-342900">
              <a:spcBef>
                <a:spcPts val="0"/>
              </a:spcBef>
            </a:pPr>
            <a:endParaRPr lang="en-US" sz="2000" u="sng" dirty="0" smtClean="0">
              <a:hlinkClick r:id=""/>
            </a:endParaRPr>
          </a:p>
          <a:p>
            <a:pPr marL="617220" lvl="2" indent="-342900">
              <a:spcBef>
                <a:spcPts val="0"/>
              </a:spcBef>
            </a:pPr>
            <a:r>
              <a:rPr lang="en-US" sz="2000" u="sng" dirty="0" smtClean="0">
                <a:hlinkClick r:id=""/>
              </a:rPr>
              <a:t>http</a:t>
            </a:r>
            <a:r>
              <a:rPr lang="en-US" sz="2000" u="sng" dirty="0">
                <a:hlinkClick r:id="rId4"/>
              </a:rPr>
              <a:t>://</a:t>
            </a:r>
            <a:r>
              <a:rPr lang="en-US" sz="2000" u="sng" dirty="0" smtClean="0">
                <a:hlinkClick r:id="rId4"/>
              </a:rPr>
              <a:t>www.floridastandards.org</a:t>
            </a:r>
            <a:endParaRPr lang="en-US" sz="2000" u="sng" dirty="0" smtClean="0"/>
          </a:p>
          <a:p>
            <a:pPr marL="617220" lvl="2" indent="-342900">
              <a:spcBef>
                <a:spcPts val="0"/>
              </a:spcBef>
            </a:pPr>
            <a:endParaRPr lang="en-US" sz="2000" u="sng" dirty="0" smtClean="0"/>
          </a:p>
          <a:p>
            <a:pPr marL="0" lvl="1" indent="0">
              <a:spcBef>
                <a:spcPts val="0"/>
              </a:spcBef>
              <a:buNone/>
            </a:pPr>
            <a:r>
              <a:rPr lang="en-US" sz="2800" dirty="0" smtClean="0">
                <a:cs typeface="Times" pitchFamily="18" charset="0"/>
              </a:rPr>
              <a:t>Common </a:t>
            </a:r>
            <a:r>
              <a:rPr lang="en-US" sz="2800" dirty="0">
                <a:cs typeface="Times" pitchFamily="18" charset="0"/>
              </a:rPr>
              <a:t>Core State Standards for </a:t>
            </a:r>
            <a:r>
              <a:rPr lang="en-US" sz="2800" dirty="0" smtClean="0">
                <a:cs typeface="Times" pitchFamily="18" charset="0"/>
              </a:rPr>
              <a:t>Mathematics and English Language Arts and Literacy in History/Social Studies, Science and Technical Subjects.</a:t>
            </a:r>
            <a:endParaRPr lang="en-US" sz="2800" dirty="0">
              <a:cs typeface="Times" pitchFamily="18" charset="0"/>
            </a:endParaRPr>
          </a:p>
          <a:p>
            <a:pPr marL="617220" lvl="2" indent="-342900">
              <a:spcBef>
                <a:spcPts val="0"/>
              </a:spcBef>
            </a:pPr>
            <a:endParaRPr lang="en-US" sz="2000" dirty="0" smtClean="0">
              <a:cs typeface="Times" pitchFamily="18" charset="0"/>
              <a:hlinkClick r:id=""/>
            </a:endParaRPr>
          </a:p>
          <a:p>
            <a:pPr marL="617220" lvl="2" indent="-342900">
              <a:spcBef>
                <a:spcPts val="0"/>
              </a:spcBef>
            </a:pPr>
            <a:r>
              <a:rPr lang="en-US" sz="2000" dirty="0" smtClean="0">
                <a:cs typeface="Times" pitchFamily="18" charset="0"/>
                <a:hlinkClick r:id=""/>
              </a:rPr>
              <a:t>http</a:t>
            </a:r>
            <a:r>
              <a:rPr lang="en-US" sz="2000" dirty="0">
                <a:cs typeface="Times" pitchFamily="18" charset="0"/>
                <a:hlinkClick r:id="rId5"/>
              </a:rPr>
              <a:t>://www.corestandards.org</a:t>
            </a:r>
            <a:r>
              <a:rPr lang="en-US" sz="2000" dirty="0" smtClean="0">
                <a:cs typeface="Times" pitchFamily="18" charset="0"/>
                <a:hlinkClick r:id="rId5"/>
              </a:rPr>
              <a:t>/</a:t>
            </a:r>
            <a:endParaRPr lang="en-US" sz="2000" dirty="0">
              <a:cs typeface="Times" pitchFamily="18" charset="0"/>
            </a:endParaRPr>
          </a:p>
        </p:txBody>
      </p:sp>
      <p:pic>
        <p:nvPicPr>
          <p:cNvPr id="3074" name="Picture 2"/>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162800" y="3581400"/>
            <a:ext cx="1107622" cy="8810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Slide Number Placeholder 6"/>
          <p:cNvSpPr>
            <a:spLocks noGrp="1"/>
          </p:cNvSpPr>
          <p:nvPr>
            <p:ph type="sldNum" sz="quarter" idx="12"/>
          </p:nvPr>
        </p:nvSpPr>
        <p:spPr/>
        <p:txBody>
          <a:bodyPr/>
          <a:lstStyle/>
          <a:p>
            <a:fld id="{FF947AC1-330B-4D78-9DAE-2A17147F34A1}" type="slidenum">
              <a:rPr lang="en-US" smtClean="0">
                <a:solidFill>
                  <a:prstClr val="black">
                    <a:tint val="75000"/>
                  </a:prstClr>
                </a:solidFill>
              </a:rPr>
              <a:pPr/>
              <a:t>68</a:t>
            </a:fld>
            <a:endParaRPr lang="en-US">
              <a:solidFill>
                <a:prstClr val="black">
                  <a:tint val="75000"/>
                </a:prstClr>
              </a:solidFill>
            </a:endParaRPr>
          </a:p>
        </p:txBody>
      </p:sp>
    </p:spTree>
    <p:extLst>
      <p:ext uri="{BB962C8B-B14F-4D97-AF65-F5344CB8AC3E}">
        <p14:creationId xmlns:p14="http://schemas.microsoft.com/office/powerpoint/2010/main" val="3045068671"/>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sz="4800" dirty="0" smtClean="0"/>
              <a:t>CTE and STEM</a:t>
            </a:r>
            <a:endParaRPr lang="en-US" sz="4800" dirty="0"/>
          </a:p>
        </p:txBody>
      </p:sp>
      <p:sp>
        <p:nvSpPr>
          <p:cNvPr id="3" name="Slide Number Placeholder 2"/>
          <p:cNvSpPr>
            <a:spLocks noGrp="1"/>
          </p:cNvSpPr>
          <p:nvPr>
            <p:ph type="sldNum" sz="quarter" idx="12"/>
          </p:nvPr>
        </p:nvSpPr>
        <p:spPr/>
        <p:txBody>
          <a:bodyPr/>
          <a:lstStyle/>
          <a:p>
            <a:fld id="{60D351CB-7B7F-4776-A39B-D1BE6EB1D4A5}" type="slidenum">
              <a:rPr lang="en-US" smtClean="0">
                <a:solidFill>
                  <a:prstClr val="black">
                    <a:tint val="75000"/>
                  </a:prstClr>
                </a:solidFill>
              </a:rPr>
              <a:pPr/>
              <a:t>69</a:t>
            </a:fld>
            <a:endParaRPr lang="en-US">
              <a:solidFill>
                <a:prstClr val="black">
                  <a:tint val="75000"/>
                </a:prstClr>
              </a:solidFill>
            </a:endParaRPr>
          </a:p>
        </p:txBody>
      </p:sp>
    </p:spTree>
    <p:extLst>
      <p:ext uri="{BB962C8B-B14F-4D97-AF65-F5344CB8AC3E}">
        <p14:creationId xmlns:p14="http://schemas.microsoft.com/office/powerpoint/2010/main" val="378854650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47800" y="685800"/>
            <a:ext cx="7086600" cy="819912"/>
          </a:xfrm>
        </p:spPr>
        <p:txBody>
          <a:bodyPr/>
          <a:lstStyle/>
          <a:p>
            <a:r>
              <a:rPr lang="en-US" dirty="0" smtClean="0"/>
              <a:t>STEM Vision</a:t>
            </a:r>
            <a:endParaRPr lang="en-US" dirty="0"/>
          </a:p>
        </p:txBody>
      </p:sp>
      <p:sp>
        <p:nvSpPr>
          <p:cNvPr id="3" name="Content Placeholder 2"/>
          <p:cNvSpPr>
            <a:spLocks noGrp="1"/>
          </p:cNvSpPr>
          <p:nvPr>
            <p:ph idx="1"/>
          </p:nvPr>
        </p:nvSpPr>
        <p:spPr>
          <a:xfrm>
            <a:off x="457200" y="1905000"/>
            <a:ext cx="8229600" cy="3017837"/>
          </a:xfrm>
        </p:spPr>
        <p:txBody>
          <a:bodyPr/>
          <a:lstStyle/>
          <a:p>
            <a:pPr>
              <a:buNone/>
            </a:pPr>
            <a:r>
              <a:rPr lang="en-US" b="1" dirty="0" smtClean="0"/>
              <a:t>Our Vision</a:t>
            </a:r>
          </a:p>
          <a:p>
            <a:r>
              <a:rPr lang="en-US" dirty="0" smtClean="0"/>
              <a:t>Miami-Dade County Public Schools aspires to engage and prepare all our students in Science, Technology, Engineering and Mathematics (STEM) to ensure our community has the next generation of inventors, explorers, innovators and leaders.</a:t>
            </a:r>
          </a:p>
          <a:p>
            <a:pPr>
              <a:buNone/>
            </a:pPr>
            <a:endParaRPr lang="en-US" dirty="0"/>
          </a:p>
        </p:txBody>
      </p:sp>
      <p:pic>
        <p:nvPicPr>
          <p:cNvPr id="4" name="Picture 2" descr="E:\My documents\Clipart\seal-new%20colors.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52401" y="228601"/>
            <a:ext cx="1142999" cy="11429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65704623"/>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http://www.publicinterestdesign.org/wp-content/uploads/2012/05/seedsttem.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43000" y="3124200"/>
            <a:ext cx="3357750" cy="2362200"/>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533400" y="1295400"/>
            <a:ext cx="7772400" cy="1938992"/>
          </a:xfrm>
          <a:prstGeom prst="rect">
            <a:avLst/>
          </a:prstGeom>
          <a:noFill/>
          <a:ln>
            <a:solidFill>
              <a:schemeClr val="bg1"/>
            </a:solidFill>
          </a:ln>
        </p:spPr>
        <p:txBody>
          <a:bodyPr wrap="square" rtlCol="0">
            <a:spAutoFit/>
          </a:bodyPr>
          <a:lstStyle/>
          <a:p>
            <a:pPr algn="ctr" fontAlgn="auto">
              <a:spcBef>
                <a:spcPts val="0"/>
              </a:spcBef>
              <a:spcAft>
                <a:spcPts val="0"/>
              </a:spcAft>
            </a:pPr>
            <a:r>
              <a:rPr lang="en-US" sz="6000" dirty="0" smtClean="0">
                <a:ln w="19050">
                  <a:solidFill>
                    <a:srgbClr val="C00000"/>
                  </a:solidFill>
                </a:ln>
                <a:solidFill>
                  <a:srgbClr val="08B83E"/>
                </a:solidFill>
                <a:latin typeface="Arial Rounded MT Bold" pitchFamily="34" charset="0"/>
                <a:cs typeface="Arial" pitchFamily="34" charset="0"/>
              </a:rPr>
              <a:t>Focus on the</a:t>
            </a:r>
          </a:p>
          <a:p>
            <a:pPr algn="ctr" fontAlgn="auto">
              <a:spcBef>
                <a:spcPts val="0"/>
              </a:spcBef>
              <a:spcAft>
                <a:spcPts val="0"/>
              </a:spcAft>
            </a:pPr>
            <a:r>
              <a:rPr lang="en-US" sz="6000" dirty="0" smtClean="0">
                <a:ln w="19050">
                  <a:solidFill>
                    <a:srgbClr val="C00000"/>
                  </a:solidFill>
                </a:ln>
                <a:solidFill>
                  <a:srgbClr val="08B83E"/>
                </a:solidFill>
                <a:latin typeface="Arial Rounded MT Bold" pitchFamily="34" charset="0"/>
                <a:cs typeface="Arial" pitchFamily="34" charset="0"/>
              </a:rPr>
              <a:t>STEM and CORE</a:t>
            </a:r>
            <a:endParaRPr lang="en-US" sz="6000" dirty="0">
              <a:ln w="19050">
                <a:solidFill>
                  <a:srgbClr val="C00000"/>
                </a:solidFill>
              </a:ln>
              <a:solidFill>
                <a:srgbClr val="08B83E"/>
              </a:solidFill>
              <a:latin typeface="Arial Rounded MT Bold" pitchFamily="34" charset="0"/>
              <a:cs typeface="Arial" pitchFamily="34" charset="0"/>
            </a:endParaRPr>
          </a:p>
        </p:txBody>
      </p:sp>
      <p:sp>
        <p:nvSpPr>
          <p:cNvPr id="5" name="Slide Number Placeholder 4"/>
          <p:cNvSpPr>
            <a:spLocks noGrp="1"/>
          </p:cNvSpPr>
          <p:nvPr>
            <p:ph type="sldNum" sz="quarter" idx="12"/>
          </p:nvPr>
        </p:nvSpPr>
        <p:spPr/>
        <p:txBody>
          <a:bodyPr/>
          <a:lstStyle/>
          <a:p>
            <a:fld id="{FF947AC1-330B-4D78-9DAE-2A17147F34A1}" type="slidenum">
              <a:rPr lang="en-US" smtClean="0">
                <a:solidFill>
                  <a:prstClr val="black">
                    <a:tint val="75000"/>
                  </a:prstClr>
                </a:solidFill>
              </a:rPr>
              <a:pPr/>
              <a:t>70</a:t>
            </a:fld>
            <a:endParaRPr lang="en-US">
              <a:solidFill>
                <a:prstClr val="black">
                  <a:tint val="75000"/>
                </a:prstClr>
              </a:solidFill>
            </a:endParaRPr>
          </a:p>
        </p:txBody>
      </p:sp>
    </p:spTree>
    <p:extLst>
      <p:ext uri="{BB962C8B-B14F-4D97-AF65-F5344CB8AC3E}">
        <p14:creationId xmlns:p14="http://schemas.microsoft.com/office/powerpoint/2010/main" val="2462135881"/>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219200" y="5410200"/>
            <a:ext cx="6248400" cy="584775"/>
          </a:xfrm>
          <a:prstGeom prst="rect">
            <a:avLst/>
          </a:prstGeom>
        </p:spPr>
        <p:txBody>
          <a:bodyPr wrap="square">
            <a:spAutoFit/>
          </a:bodyPr>
          <a:lstStyle/>
          <a:p>
            <a:pPr fontAlgn="auto">
              <a:spcBef>
                <a:spcPts val="0"/>
              </a:spcBef>
              <a:spcAft>
                <a:spcPts val="0"/>
              </a:spcAft>
            </a:pPr>
            <a:r>
              <a:rPr lang="en-US" sz="3200" b="1" dirty="0" smtClean="0">
                <a:solidFill>
                  <a:prstClr val="black"/>
                </a:solidFill>
                <a:latin typeface="Arial" pitchFamily="34" charset="0"/>
                <a:cs typeface="Arial" pitchFamily="34" charset="0"/>
                <a:hlinkClick r:id="rId3"/>
              </a:rPr>
              <a:t>http://www.corestandards.org</a:t>
            </a:r>
            <a:endParaRPr lang="en-US" sz="3200" b="1" dirty="0" smtClean="0">
              <a:solidFill>
                <a:prstClr val="black"/>
              </a:solidFill>
              <a:latin typeface="Arial" pitchFamily="34" charset="0"/>
              <a:cs typeface="Arial" pitchFamily="34" charset="0"/>
            </a:endParaRPr>
          </a:p>
        </p:txBody>
      </p:sp>
      <p:sp>
        <p:nvSpPr>
          <p:cNvPr id="9" name="Rectangle 8"/>
          <p:cNvSpPr/>
          <p:nvPr/>
        </p:nvSpPr>
        <p:spPr>
          <a:xfrm>
            <a:off x="228600" y="533400"/>
            <a:ext cx="7620000" cy="3440942"/>
          </a:xfrm>
          <a:prstGeom prst="rect">
            <a:avLst/>
          </a:prstGeom>
          <a:solidFill>
            <a:schemeClr val="bg1"/>
          </a:solidFill>
          <a:ln w="76200" cap="rnd" cmpd="thickThin">
            <a:solidFill>
              <a:srgbClr val="0070C0"/>
            </a:solidFill>
            <a:bevel/>
          </a:ln>
        </p:spPr>
        <p:txBody>
          <a:bodyPr wrap="square">
            <a:spAutoFit/>
          </a:bodyPr>
          <a:lstStyle/>
          <a:p>
            <a:pPr fontAlgn="auto">
              <a:lnSpc>
                <a:spcPct val="80000"/>
              </a:lnSpc>
              <a:spcBef>
                <a:spcPts val="0"/>
              </a:spcBef>
              <a:spcAft>
                <a:spcPts val="0"/>
              </a:spcAft>
            </a:pPr>
            <a:endParaRPr lang="en-US" sz="2000" b="1" i="1" dirty="0" smtClean="0">
              <a:solidFill>
                <a:srgbClr val="0000FF"/>
              </a:solidFill>
              <a:latin typeface="Cambria" pitchFamily="18" charset="0"/>
              <a:cs typeface="+mn-cs"/>
            </a:endParaRPr>
          </a:p>
          <a:p>
            <a:pPr algn="ctr" fontAlgn="auto">
              <a:lnSpc>
                <a:spcPct val="80000"/>
              </a:lnSpc>
              <a:spcBef>
                <a:spcPts val="0"/>
              </a:spcBef>
              <a:spcAft>
                <a:spcPts val="0"/>
              </a:spcAft>
            </a:pPr>
            <a:r>
              <a:rPr lang="en-US" sz="2800" b="1" i="1" dirty="0" smtClean="0">
                <a:solidFill>
                  <a:prstClr val="black"/>
                </a:solidFill>
                <a:latin typeface="Cambria" pitchFamily="18" charset="0"/>
                <a:cs typeface="+mn-cs"/>
              </a:rPr>
              <a:t>“We live in a time of vast changes that include accelerating globalization, mounting quantities of information, the dominating influence of science and technology, and the clash of civilizations.  Those changes call for new ways of learning and thinking in school, business, and the professions.”</a:t>
            </a:r>
          </a:p>
          <a:p>
            <a:pPr algn="r" fontAlgn="auto">
              <a:lnSpc>
                <a:spcPct val="80000"/>
              </a:lnSpc>
              <a:spcBef>
                <a:spcPts val="0"/>
              </a:spcBef>
              <a:spcAft>
                <a:spcPts val="0"/>
              </a:spcAft>
            </a:pPr>
            <a:r>
              <a:rPr lang="en-US" sz="2800" b="1" i="1" dirty="0" smtClean="0">
                <a:solidFill>
                  <a:srgbClr val="0000FF"/>
                </a:solidFill>
                <a:latin typeface="Cambria" pitchFamily="18" charset="0"/>
                <a:cs typeface="+mn-cs"/>
              </a:rPr>
              <a:t>                                     </a:t>
            </a:r>
            <a:r>
              <a:rPr lang="en-US" sz="2000" b="1" i="1" dirty="0" smtClean="0">
                <a:solidFill>
                  <a:prstClr val="black"/>
                </a:solidFill>
                <a:latin typeface="Cambria" pitchFamily="18" charset="0"/>
                <a:cs typeface="+mn-cs"/>
              </a:rPr>
              <a:t>-Howard Gardner</a:t>
            </a:r>
          </a:p>
          <a:p>
            <a:pPr algn="r" fontAlgn="auto">
              <a:lnSpc>
                <a:spcPct val="80000"/>
              </a:lnSpc>
              <a:spcBef>
                <a:spcPts val="0"/>
              </a:spcBef>
              <a:spcAft>
                <a:spcPts val="0"/>
              </a:spcAft>
            </a:pPr>
            <a:r>
              <a:rPr lang="en-US" sz="2000" b="1" i="1" dirty="0" smtClean="0">
                <a:solidFill>
                  <a:prstClr val="black"/>
                </a:solidFill>
                <a:latin typeface="Cambria" pitchFamily="18" charset="0"/>
                <a:cs typeface="+mn-cs"/>
              </a:rPr>
              <a:t>Five Minds for the Future (2007)</a:t>
            </a:r>
          </a:p>
        </p:txBody>
      </p:sp>
      <p:pic>
        <p:nvPicPr>
          <p:cNvPr id="11" name="Picture 2" descr="http://www.principalsedge.com/wp-content/uploads/2012/04/Common-Core-State-Standards.png">
            <a:hlinkClick r:id="rId4" action="ppaction://hlinkfile"/>
          </p:cNvPr>
          <p:cNvPicPr>
            <a:picLocks noChangeAspect="1" noChangeArrowheads="1"/>
          </p:cNvPicPr>
          <p:nvPr/>
        </p:nvPicPr>
        <p:blipFill>
          <a:blip r:embed="rId5" cstate="print"/>
          <a:srcRect/>
          <a:stretch>
            <a:fillRect/>
          </a:stretch>
        </p:blipFill>
        <p:spPr bwMode="auto">
          <a:xfrm>
            <a:off x="2590800" y="4191000"/>
            <a:ext cx="3214688" cy="1144339"/>
          </a:xfrm>
          <a:prstGeom prst="rect">
            <a:avLst/>
          </a:prstGeom>
          <a:noFill/>
          <a:ln w="38100" cmpd="thickThin">
            <a:solidFill>
              <a:schemeClr val="tx1"/>
            </a:solidFill>
          </a:ln>
        </p:spPr>
      </p:pic>
      <p:sp>
        <p:nvSpPr>
          <p:cNvPr id="6" name="Slide Number Placeholder 5"/>
          <p:cNvSpPr>
            <a:spLocks noGrp="1"/>
          </p:cNvSpPr>
          <p:nvPr>
            <p:ph type="sldNum" sz="quarter" idx="12"/>
          </p:nvPr>
        </p:nvSpPr>
        <p:spPr/>
        <p:txBody>
          <a:bodyPr/>
          <a:lstStyle/>
          <a:p>
            <a:fld id="{FF947AC1-330B-4D78-9DAE-2A17147F34A1}" type="slidenum">
              <a:rPr lang="en-US" smtClean="0">
                <a:solidFill>
                  <a:prstClr val="black">
                    <a:tint val="75000"/>
                  </a:prstClr>
                </a:solidFill>
              </a:rPr>
              <a:pPr/>
              <a:t>71</a:t>
            </a:fld>
            <a:endParaRPr lang="en-US">
              <a:solidFill>
                <a:prstClr val="black">
                  <a:tint val="75000"/>
                </a:prstClr>
              </a:solidFill>
            </a:endParaRPr>
          </a:p>
        </p:txBody>
      </p:sp>
    </p:spTree>
    <p:extLst>
      <p:ext uri="{BB962C8B-B14F-4D97-AF65-F5344CB8AC3E}">
        <p14:creationId xmlns:p14="http://schemas.microsoft.com/office/powerpoint/2010/main" val="13943839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2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2" descr="http://2.bp.blogspot.com/-tb4Dg77T6z0/T4eb2iXQolI/AAAAAAAAAXA/FN3N4qUePOw/s1600/s-t-e-m2-hi.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438400" y="2286000"/>
            <a:ext cx="4591050" cy="3114262"/>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1143000" y="5486400"/>
            <a:ext cx="6877720" cy="838200"/>
          </a:xfrm>
        </p:spPr>
        <p:txBody>
          <a:bodyPr>
            <a:normAutofit/>
          </a:bodyPr>
          <a:lstStyle/>
          <a:p>
            <a:r>
              <a:rPr lang="en-US" sz="3600" normalizeH="1" dirty="0" smtClean="0"/>
              <a:t>On the STEM and CORE</a:t>
            </a:r>
            <a:endParaRPr lang="en-US" sz="3600" normalizeH="1" dirty="0"/>
          </a:p>
        </p:txBody>
      </p:sp>
      <p:sp>
        <p:nvSpPr>
          <p:cNvPr id="4" name="Rectangle 3"/>
          <p:cNvSpPr/>
          <p:nvPr/>
        </p:nvSpPr>
        <p:spPr>
          <a:xfrm>
            <a:off x="228600" y="685800"/>
            <a:ext cx="8534400" cy="1569660"/>
          </a:xfrm>
          <a:prstGeom prst="rect">
            <a:avLst/>
          </a:prstGeom>
        </p:spPr>
        <p:txBody>
          <a:bodyPr wrap="square">
            <a:spAutoFit/>
          </a:bodyPr>
          <a:lstStyle/>
          <a:p>
            <a:pPr algn="ctr" fontAlgn="auto">
              <a:spcBef>
                <a:spcPts val="0"/>
              </a:spcBef>
              <a:spcAft>
                <a:spcPts val="0"/>
              </a:spcAft>
            </a:pPr>
            <a:r>
              <a:rPr lang="en-US" sz="3200" b="1" i="1" dirty="0">
                <a:solidFill>
                  <a:prstClr val="black"/>
                </a:solidFill>
                <a:latin typeface="Arial" pitchFamily="34" charset="0"/>
                <a:cs typeface="Arial" pitchFamily="34" charset="0"/>
              </a:rPr>
              <a:t>There is a path to a future filled with opportunities, with amazing individuals and extraordinary projects leading the way.</a:t>
            </a:r>
          </a:p>
        </p:txBody>
      </p:sp>
      <p:sp>
        <p:nvSpPr>
          <p:cNvPr id="5" name="Slide Number Placeholder 4"/>
          <p:cNvSpPr>
            <a:spLocks noGrp="1"/>
          </p:cNvSpPr>
          <p:nvPr>
            <p:ph type="sldNum" sz="quarter" idx="12"/>
          </p:nvPr>
        </p:nvSpPr>
        <p:spPr/>
        <p:txBody>
          <a:bodyPr/>
          <a:lstStyle/>
          <a:p>
            <a:fld id="{FF947AC1-330B-4D78-9DAE-2A17147F34A1}" type="slidenum">
              <a:rPr lang="en-US" smtClean="0">
                <a:solidFill>
                  <a:prstClr val="black">
                    <a:tint val="75000"/>
                  </a:prstClr>
                </a:solidFill>
              </a:rPr>
              <a:pPr/>
              <a:t>72</a:t>
            </a:fld>
            <a:endParaRPr lang="en-US">
              <a:solidFill>
                <a:prstClr val="black">
                  <a:tint val="75000"/>
                </a:prstClr>
              </a:solidFill>
            </a:endParaRPr>
          </a:p>
        </p:txBody>
      </p:sp>
    </p:spTree>
    <p:extLst>
      <p:ext uri="{BB962C8B-B14F-4D97-AF65-F5344CB8AC3E}">
        <p14:creationId xmlns:p14="http://schemas.microsoft.com/office/powerpoint/2010/main" val="3500055301"/>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Box 12"/>
          <p:cNvSpPr txBox="1"/>
          <p:nvPr/>
        </p:nvSpPr>
        <p:spPr>
          <a:xfrm>
            <a:off x="962411" y="1277225"/>
            <a:ext cx="2375971" cy="830997"/>
          </a:xfrm>
          <a:prstGeom prst="rect">
            <a:avLst/>
          </a:prstGeom>
          <a:noFill/>
        </p:spPr>
        <p:txBody>
          <a:bodyPr wrap="none" rtlCol="0">
            <a:spAutoFit/>
          </a:bodyPr>
          <a:lstStyle/>
          <a:p>
            <a:pPr fontAlgn="auto">
              <a:spcBef>
                <a:spcPts val="0"/>
              </a:spcBef>
              <a:spcAft>
                <a:spcPts val="0"/>
              </a:spcAft>
            </a:pPr>
            <a:r>
              <a:rPr lang="en-US" sz="4800" dirty="0" smtClean="0">
                <a:solidFill>
                  <a:prstClr val="black"/>
                </a:solidFill>
                <a:latin typeface="Arial" pitchFamily="34" charset="0"/>
                <a:cs typeface="Arial" pitchFamily="34" charset="0"/>
              </a:rPr>
              <a:t>Science</a:t>
            </a:r>
            <a:endParaRPr lang="en-US" sz="4800" dirty="0">
              <a:solidFill>
                <a:prstClr val="black"/>
              </a:solidFill>
              <a:latin typeface="Arial" pitchFamily="34" charset="0"/>
              <a:cs typeface="Arial" pitchFamily="34" charset="0"/>
            </a:endParaRPr>
          </a:p>
        </p:txBody>
      </p:sp>
      <p:sp>
        <p:nvSpPr>
          <p:cNvPr id="15" name="TextBox 14"/>
          <p:cNvSpPr txBox="1"/>
          <p:nvPr/>
        </p:nvSpPr>
        <p:spPr>
          <a:xfrm>
            <a:off x="5154988" y="1302603"/>
            <a:ext cx="3303212" cy="830997"/>
          </a:xfrm>
          <a:prstGeom prst="rect">
            <a:avLst/>
          </a:prstGeom>
          <a:noFill/>
        </p:spPr>
        <p:txBody>
          <a:bodyPr wrap="none" rtlCol="0">
            <a:spAutoFit/>
          </a:bodyPr>
          <a:lstStyle/>
          <a:p>
            <a:pPr fontAlgn="auto">
              <a:spcBef>
                <a:spcPts val="0"/>
              </a:spcBef>
              <a:spcAft>
                <a:spcPts val="0"/>
              </a:spcAft>
            </a:pPr>
            <a:r>
              <a:rPr lang="en-US" sz="4800" dirty="0" smtClean="0">
                <a:solidFill>
                  <a:prstClr val="black"/>
                </a:solidFill>
                <a:latin typeface="Arial" pitchFamily="34" charset="0"/>
                <a:cs typeface="Arial" pitchFamily="34" charset="0"/>
              </a:rPr>
              <a:t>Technology</a:t>
            </a:r>
            <a:endParaRPr lang="en-US" sz="4800" dirty="0">
              <a:solidFill>
                <a:prstClr val="black"/>
              </a:solidFill>
              <a:latin typeface="Arial" pitchFamily="34" charset="0"/>
              <a:cs typeface="Arial" pitchFamily="34" charset="0"/>
            </a:endParaRPr>
          </a:p>
        </p:txBody>
      </p:sp>
      <p:sp>
        <p:nvSpPr>
          <p:cNvPr id="16" name="TextBox 15"/>
          <p:cNvSpPr txBox="1"/>
          <p:nvPr/>
        </p:nvSpPr>
        <p:spPr>
          <a:xfrm>
            <a:off x="793172" y="4605240"/>
            <a:ext cx="3474028" cy="830997"/>
          </a:xfrm>
          <a:prstGeom prst="rect">
            <a:avLst/>
          </a:prstGeom>
          <a:noFill/>
        </p:spPr>
        <p:txBody>
          <a:bodyPr wrap="none" rtlCol="0">
            <a:spAutoFit/>
          </a:bodyPr>
          <a:lstStyle/>
          <a:p>
            <a:pPr fontAlgn="auto">
              <a:spcBef>
                <a:spcPts val="0"/>
              </a:spcBef>
              <a:spcAft>
                <a:spcPts val="0"/>
              </a:spcAft>
            </a:pPr>
            <a:r>
              <a:rPr lang="en-US" sz="4800" dirty="0" smtClean="0">
                <a:solidFill>
                  <a:prstClr val="black"/>
                </a:solidFill>
                <a:latin typeface="Arial" pitchFamily="34" charset="0"/>
                <a:cs typeface="Arial" pitchFamily="34" charset="0"/>
              </a:rPr>
              <a:t>Engineering</a:t>
            </a:r>
            <a:endParaRPr lang="en-US" sz="4800" dirty="0">
              <a:solidFill>
                <a:prstClr val="black"/>
              </a:solidFill>
              <a:latin typeface="Arial" pitchFamily="34" charset="0"/>
              <a:cs typeface="Arial" pitchFamily="34" charset="0"/>
            </a:endParaRPr>
          </a:p>
        </p:txBody>
      </p:sp>
      <p:sp>
        <p:nvSpPr>
          <p:cNvPr id="17" name="TextBox 16"/>
          <p:cNvSpPr txBox="1"/>
          <p:nvPr/>
        </p:nvSpPr>
        <p:spPr>
          <a:xfrm>
            <a:off x="5384408" y="4600953"/>
            <a:ext cx="3454792" cy="784830"/>
          </a:xfrm>
          <a:prstGeom prst="rect">
            <a:avLst/>
          </a:prstGeom>
          <a:noFill/>
        </p:spPr>
        <p:txBody>
          <a:bodyPr wrap="none" rtlCol="0">
            <a:spAutoFit/>
          </a:bodyPr>
          <a:lstStyle/>
          <a:p>
            <a:pPr fontAlgn="auto">
              <a:spcBef>
                <a:spcPts val="0"/>
              </a:spcBef>
              <a:spcAft>
                <a:spcPts val="0"/>
              </a:spcAft>
            </a:pPr>
            <a:r>
              <a:rPr lang="en-US" sz="4500" dirty="0" smtClean="0">
                <a:solidFill>
                  <a:prstClr val="black"/>
                </a:solidFill>
                <a:latin typeface="Arial" pitchFamily="34" charset="0"/>
                <a:cs typeface="Arial" pitchFamily="34" charset="0"/>
              </a:rPr>
              <a:t>Mathematics</a:t>
            </a:r>
            <a:endParaRPr lang="en-US" sz="4500" dirty="0">
              <a:solidFill>
                <a:prstClr val="black"/>
              </a:solidFill>
              <a:latin typeface="Arial" pitchFamily="34" charset="0"/>
              <a:cs typeface="Arial" pitchFamily="34" charset="0"/>
            </a:endParaRPr>
          </a:p>
        </p:txBody>
      </p:sp>
      <p:grpSp>
        <p:nvGrpSpPr>
          <p:cNvPr id="2" name="Group 17"/>
          <p:cNvGrpSpPr/>
          <p:nvPr/>
        </p:nvGrpSpPr>
        <p:grpSpPr>
          <a:xfrm>
            <a:off x="3773489" y="422357"/>
            <a:ext cx="5007090" cy="3159706"/>
            <a:chOff x="3773489" y="422357"/>
            <a:chExt cx="5007090" cy="3159706"/>
          </a:xfrm>
          <a:gradFill flip="none" rotWithShape="1">
            <a:gsLst>
              <a:gs pos="0">
                <a:srgbClr val="00B050">
                  <a:tint val="66000"/>
                  <a:satMod val="160000"/>
                </a:srgbClr>
              </a:gs>
              <a:gs pos="50000">
                <a:srgbClr val="00B050">
                  <a:tint val="44500"/>
                  <a:satMod val="160000"/>
                </a:srgbClr>
              </a:gs>
              <a:gs pos="100000">
                <a:srgbClr val="00B050">
                  <a:tint val="23500"/>
                  <a:satMod val="160000"/>
                </a:srgbClr>
              </a:gs>
            </a:gsLst>
            <a:lin ang="10800000" scaled="1"/>
            <a:tileRect/>
          </a:gradFill>
        </p:grpSpPr>
        <p:sp>
          <p:nvSpPr>
            <p:cNvPr id="6" name="Freeform 7"/>
            <p:cNvSpPr>
              <a:spLocks/>
            </p:cNvSpPr>
            <p:nvPr/>
          </p:nvSpPr>
          <p:spPr bwMode="auto">
            <a:xfrm>
              <a:off x="3773489" y="422357"/>
              <a:ext cx="5007090" cy="3159706"/>
            </a:xfrm>
            <a:custGeom>
              <a:avLst/>
              <a:gdLst>
                <a:gd name="T0" fmla="*/ 1726 w 2587"/>
                <a:gd name="T1" fmla="*/ 1956 h 2150"/>
                <a:gd name="T2" fmla="*/ 1702 w 2587"/>
                <a:gd name="T3" fmla="*/ 2008 h 2150"/>
                <a:gd name="T4" fmla="*/ 1656 w 2587"/>
                <a:gd name="T5" fmla="*/ 2054 h 2150"/>
                <a:gd name="T6" fmla="*/ 1620 w 2587"/>
                <a:gd name="T7" fmla="*/ 2075 h 2150"/>
                <a:gd name="T8" fmla="*/ 1599 w 2587"/>
                <a:gd name="T9" fmla="*/ 2104 h 2150"/>
                <a:gd name="T10" fmla="*/ 1602 w 2587"/>
                <a:gd name="T11" fmla="*/ 2130 h 2150"/>
                <a:gd name="T12" fmla="*/ 1632 w 2587"/>
                <a:gd name="T13" fmla="*/ 2148 h 2150"/>
                <a:gd name="T14" fmla="*/ 2587 w 2587"/>
                <a:gd name="T15" fmla="*/ 0 h 2150"/>
                <a:gd name="T16" fmla="*/ 429 w 2587"/>
                <a:gd name="T17" fmla="*/ 931 h 2150"/>
                <a:gd name="T18" fmla="*/ 424 w 2587"/>
                <a:gd name="T19" fmla="*/ 965 h 2150"/>
                <a:gd name="T20" fmla="*/ 403 w 2587"/>
                <a:gd name="T21" fmla="*/ 988 h 2150"/>
                <a:gd name="T22" fmla="*/ 376 w 2587"/>
                <a:gd name="T23" fmla="*/ 985 h 2150"/>
                <a:gd name="T24" fmla="*/ 348 w 2587"/>
                <a:gd name="T25" fmla="*/ 955 h 2150"/>
                <a:gd name="T26" fmla="*/ 324 w 2587"/>
                <a:gd name="T27" fmla="*/ 916 h 2150"/>
                <a:gd name="T28" fmla="*/ 276 w 2587"/>
                <a:gd name="T29" fmla="*/ 877 h 2150"/>
                <a:gd name="T30" fmla="*/ 218 w 2587"/>
                <a:gd name="T31" fmla="*/ 858 h 2150"/>
                <a:gd name="T32" fmla="*/ 161 w 2587"/>
                <a:gd name="T33" fmla="*/ 863 h 2150"/>
                <a:gd name="T34" fmla="*/ 89 w 2587"/>
                <a:gd name="T35" fmla="*/ 900 h 2150"/>
                <a:gd name="T36" fmla="*/ 34 w 2587"/>
                <a:gd name="T37" fmla="*/ 967 h 2150"/>
                <a:gd name="T38" fmla="*/ 5 w 2587"/>
                <a:gd name="T39" fmla="*/ 1056 h 2150"/>
                <a:gd name="T40" fmla="*/ 1 w 2587"/>
                <a:gd name="T41" fmla="*/ 1133 h 2150"/>
                <a:gd name="T42" fmla="*/ 24 w 2587"/>
                <a:gd name="T43" fmla="*/ 1225 h 2150"/>
                <a:gd name="T44" fmla="*/ 73 w 2587"/>
                <a:gd name="T45" fmla="*/ 1299 h 2150"/>
                <a:gd name="T46" fmla="*/ 141 w 2587"/>
                <a:gd name="T47" fmla="*/ 1346 h 2150"/>
                <a:gd name="T48" fmla="*/ 200 w 2587"/>
                <a:gd name="T49" fmla="*/ 1356 h 2150"/>
                <a:gd name="T50" fmla="*/ 263 w 2587"/>
                <a:gd name="T51" fmla="*/ 1343 h 2150"/>
                <a:gd name="T52" fmla="*/ 307 w 2587"/>
                <a:gd name="T53" fmla="*/ 1313 h 2150"/>
                <a:gd name="T54" fmla="*/ 342 w 2587"/>
                <a:gd name="T55" fmla="*/ 1269 h 2150"/>
                <a:gd name="T56" fmla="*/ 369 w 2587"/>
                <a:gd name="T57" fmla="*/ 1234 h 2150"/>
                <a:gd name="T58" fmla="*/ 397 w 2587"/>
                <a:gd name="T59" fmla="*/ 1224 h 2150"/>
                <a:gd name="T60" fmla="*/ 421 w 2587"/>
                <a:gd name="T61" fmla="*/ 1240 h 2150"/>
                <a:gd name="T62" fmla="*/ 429 w 2587"/>
                <a:gd name="T63" fmla="*/ 1282 h 2150"/>
                <a:gd name="T64" fmla="*/ 1305 w 2587"/>
                <a:gd name="T65" fmla="*/ 2150 h 2150"/>
                <a:gd name="T66" fmla="*/ 1337 w 2587"/>
                <a:gd name="T67" fmla="*/ 2145 h 2150"/>
                <a:gd name="T68" fmla="*/ 1360 w 2587"/>
                <a:gd name="T69" fmla="*/ 2124 h 2150"/>
                <a:gd name="T70" fmla="*/ 1357 w 2587"/>
                <a:gd name="T71" fmla="*/ 2096 h 2150"/>
                <a:gd name="T72" fmla="*/ 1329 w 2587"/>
                <a:gd name="T73" fmla="*/ 2068 h 2150"/>
                <a:gd name="T74" fmla="*/ 1290 w 2587"/>
                <a:gd name="T75" fmla="*/ 2044 h 2150"/>
                <a:gd name="T76" fmla="*/ 1251 w 2587"/>
                <a:gd name="T77" fmla="*/ 1997 h 2150"/>
                <a:gd name="T78" fmla="*/ 1231 w 2587"/>
                <a:gd name="T79" fmla="*/ 1938 h 2150"/>
                <a:gd name="T80" fmla="*/ 1235 w 2587"/>
                <a:gd name="T81" fmla="*/ 1881 h 2150"/>
                <a:gd name="T82" fmla="*/ 1272 w 2587"/>
                <a:gd name="T83" fmla="*/ 1810 h 2150"/>
                <a:gd name="T84" fmla="*/ 1340 w 2587"/>
                <a:gd name="T85" fmla="*/ 1754 h 2150"/>
                <a:gd name="T86" fmla="*/ 1430 w 2587"/>
                <a:gd name="T87" fmla="*/ 1725 h 2150"/>
                <a:gd name="T88" fmla="*/ 1505 w 2587"/>
                <a:gd name="T89" fmla="*/ 1722 h 2150"/>
                <a:gd name="T90" fmla="*/ 1599 w 2587"/>
                <a:gd name="T91" fmla="*/ 1745 h 2150"/>
                <a:gd name="T92" fmla="*/ 1672 w 2587"/>
                <a:gd name="T93" fmla="*/ 1793 h 2150"/>
                <a:gd name="T94" fmla="*/ 1718 w 2587"/>
                <a:gd name="T95" fmla="*/ 1862 h 2150"/>
                <a:gd name="T96" fmla="*/ 1729 w 2587"/>
                <a:gd name="T97" fmla="*/ 1920 h 2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2587" h="2150">
                  <a:moveTo>
                    <a:pt x="1729" y="1920"/>
                  </a:moveTo>
                  <a:lnTo>
                    <a:pt x="1729" y="1920"/>
                  </a:lnTo>
                  <a:lnTo>
                    <a:pt x="1728" y="1938"/>
                  </a:lnTo>
                  <a:lnTo>
                    <a:pt x="1726" y="1956"/>
                  </a:lnTo>
                  <a:lnTo>
                    <a:pt x="1721" y="1971"/>
                  </a:lnTo>
                  <a:lnTo>
                    <a:pt x="1716" y="1984"/>
                  </a:lnTo>
                  <a:lnTo>
                    <a:pt x="1710" y="1997"/>
                  </a:lnTo>
                  <a:lnTo>
                    <a:pt x="1702" y="2008"/>
                  </a:lnTo>
                  <a:lnTo>
                    <a:pt x="1694" y="2020"/>
                  </a:lnTo>
                  <a:lnTo>
                    <a:pt x="1685" y="2028"/>
                  </a:lnTo>
                  <a:lnTo>
                    <a:pt x="1669" y="2044"/>
                  </a:lnTo>
                  <a:lnTo>
                    <a:pt x="1656" y="2054"/>
                  </a:lnTo>
                  <a:lnTo>
                    <a:pt x="1641" y="2062"/>
                  </a:lnTo>
                  <a:lnTo>
                    <a:pt x="1641" y="2062"/>
                  </a:lnTo>
                  <a:lnTo>
                    <a:pt x="1630" y="2068"/>
                  </a:lnTo>
                  <a:lnTo>
                    <a:pt x="1620" y="2075"/>
                  </a:lnTo>
                  <a:lnTo>
                    <a:pt x="1614" y="2081"/>
                  </a:lnTo>
                  <a:lnTo>
                    <a:pt x="1607" y="2089"/>
                  </a:lnTo>
                  <a:lnTo>
                    <a:pt x="1602" y="2096"/>
                  </a:lnTo>
                  <a:lnTo>
                    <a:pt x="1599" y="2104"/>
                  </a:lnTo>
                  <a:lnTo>
                    <a:pt x="1598" y="2111"/>
                  </a:lnTo>
                  <a:lnTo>
                    <a:pt x="1598" y="2117"/>
                  </a:lnTo>
                  <a:lnTo>
                    <a:pt x="1599" y="2124"/>
                  </a:lnTo>
                  <a:lnTo>
                    <a:pt x="1602" y="2130"/>
                  </a:lnTo>
                  <a:lnTo>
                    <a:pt x="1607" y="2137"/>
                  </a:lnTo>
                  <a:lnTo>
                    <a:pt x="1614" y="2142"/>
                  </a:lnTo>
                  <a:lnTo>
                    <a:pt x="1622" y="2145"/>
                  </a:lnTo>
                  <a:lnTo>
                    <a:pt x="1632" y="2148"/>
                  </a:lnTo>
                  <a:lnTo>
                    <a:pt x="1641" y="2150"/>
                  </a:lnTo>
                  <a:lnTo>
                    <a:pt x="1654" y="2150"/>
                  </a:lnTo>
                  <a:lnTo>
                    <a:pt x="2587" y="2150"/>
                  </a:lnTo>
                  <a:lnTo>
                    <a:pt x="2587" y="0"/>
                  </a:lnTo>
                  <a:lnTo>
                    <a:pt x="433" y="0"/>
                  </a:lnTo>
                  <a:lnTo>
                    <a:pt x="433" y="495"/>
                  </a:lnTo>
                  <a:lnTo>
                    <a:pt x="429" y="495"/>
                  </a:lnTo>
                  <a:lnTo>
                    <a:pt x="429" y="931"/>
                  </a:lnTo>
                  <a:lnTo>
                    <a:pt x="429" y="931"/>
                  </a:lnTo>
                  <a:lnTo>
                    <a:pt x="429" y="944"/>
                  </a:lnTo>
                  <a:lnTo>
                    <a:pt x="428" y="955"/>
                  </a:lnTo>
                  <a:lnTo>
                    <a:pt x="424" y="965"/>
                  </a:lnTo>
                  <a:lnTo>
                    <a:pt x="421" y="973"/>
                  </a:lnTo>
                  <a:lnTo>
                    <a:pt x="416" y="980"/>
                  </a:lnTo>
                  <a:lnTo>
                    <a:pt x="410" y="985"/>
                  </a:lnTo>
                  <a:lnTo>
                    <a:pt x="403" y="988"/>
                  </a:lnTo>
                  <a:lnTo>
                    <a:pt x="397" y="990"/>
                  </a:lnTo>
                  <a:lnTo>
                    <a:pt x="390" y="990"/>
                  </a:lnTo>
                  <a:lnTo>
                    <a:pt x="384" y="988"/>
                  </a:lnTo>
                  <a:lnTo>
                    <a:pt x="376" y="985"/>
                  </a:lnTo>
                  <a:lnTo>
                    <a:pt x="369" y="980"/>
                  </a:lnTo>
                  <a:lnTo>
                    <a:pt x="361" y="973"/>
                  </a:lnTo>
                  <a:lnTo>
                    <a:pt x="355" y="965"/>
                  </a:lnTo>
                  <a:lnTo>
                    <a:pt x="348" y="955"/>
                  </a:lnTo>
                  <a:lnTo>
                    <a:pt x="342" y="944"/>
                  </a:lnTo>
                  <a:lnTo>
                    <a:pt x="342" y="944"/>
                  </a:lnTo>
                  <a:lnTo>
                    <a:pt x="333" y="931"/>
                  </a:lnTo>
                  <a:lnTo>
                    <a:pt x="324" y="916"/>
                  </a:lnTo>
                  <a:lnTo>
                    <a:pt x="307" y="900"/>
                  </a:lnTo>
                  <a:lnTo>
                    <a:pt x="299" y="892"/>
                  </a:lnTo>
                  <a:lnTo>
                    <a:pt x="288" y="885"/>
                  </a:lnTo>
                  <a:lnTo>
                    <a:pt x="276" y="877"/>
                  </a:lnTo>
                  <a:lnTo>
                    <a:pt x="263" y="871"/>
                  </a:lnTo>
                  <a:lnTo>
                    <a:pt x="250" y="866"/>
                  </a:lnTo>
                  <a:lnTo>
                    <a:pt x="236" y="861"/>
                  </a:lnTo>
                  <a:lnTo>
                    <a:pt x="218" y="858"/>
                  </a:lnTo>
                  <a:lnTo>
                    <a:pt x="200" y="858"/>
                  </a:lnTo>
                  <a:lnTo>
                    <a:pt x="200" y="858"/>
                  </a:lnTo>
                  <a:lnTo>
                    <a:pt x="180" y="858"/>
                  </a:lnTo>
                  <a:lnTo>
                    <a:pt x="161" y="863"/>
                  </a:lnTo>
                  <a:lnTo>
                    <a:pt x="141" y="868"/>
                  </a:lnTo>
                  <a:lnTo>
                    <a:pt x="122" y="877"/>
                  </a:lnTo>
                  <a:lnTo>
                    <a:pt x="106" y="887"/>
                  </a:lnTo>
                  <a:lnTo>
                    <a:pt x="89" y="900"/>
                  </a:lnTo>
                  <a:lnTo>
                    <a:pt x="73" y="915"/>
                  </a:lnTo>
                  <a:lnTo>
                    <a:pt x="58" y="931"/>
                  </a:lnTo>
                  <a:lnTo>
                    <a:pt x="45" y="947"/>
                  </a:lnTo>
                  <a:lnTo>
                    <a:pt x="34" y="967"/>
                  </a:lnTo>
                  <a:lnTo>
                    <a:pt x="24" y="988"/>
                  </a:lnTo>
                  <a:lnTo>
                    <a:pt x="16" y="1009"/>
                  </a:lnTo>
                  <a:lnTo>
                    <a:pt x="10" y="1032"/>
                  </a:lnTo>
                  <a:lnTo>
                    <a:pt x="5" y="1056"/>
                  </a:lnTo>
                  <a:lnTo>
                    <a:pt x="1" y="1081"/>
                  </a:lnTo>
                  <a:lnTo>
                    <a:pt x="0" y="1107"/>
                  </a:lnTo>
                  <a:lnTo>
                    <a:pt x="0" y="1107"/>
                  </a:lnTo>
                  <a:lnTo>
                    <a:pt x="1" y="1133"/>
                  </a:lnTo>
                  <a:lnTo>
                    <a:pt x="5" y="1157"/>
                  </a:lnTo>
                  <a:lnTo>
                    <a:pt x="10" y="1182"/>
                  </a:lnTo>
                  <a:lnTo>
                    <a:pt x="16" y="1204"/>
                  </a:lnTo>
                  <a:lnTo>
                    <a:pt x="24" y="1225"/>
                  </a:lnTo>
                  <a:lnTo>
                    <a:pt x="34" y="1247"/>
                  </a:lnTo>
                  <a:lnTo>
                    <a:pt x="45" y="1266"/>
                  </a:lnTo>
                  <a:lnTo>
                    <a:pt x="58" y="1284"/>
                  </a:lnTo>
                  <a:lnTo>
                    <a:pt x="73" y="1299"/>
                  </a:lnTo>
                  <a:lnTo>
                    <a:pt x="89" y="1313"/>
                  </a:lnTo>
                  <a:lnTo>
                    <a:pt x="106" y="1326"/>
                  </a:lnTo>
                  <a:lnTo>
                    <a:pt x="122" y="1336"/>
                  </a:lnTo>
                  <a:lnTo>
                    <a:pt x="141" y="1346"/>
                  </a:lnTo>
                  <a:lnTo>
                    <a:pt x="161" y="1351"/>
                  </a:lnTo>
                  <a:lnTo>
                    <a:pt x="180" y="1356"/>
                  </a:lnTo>
                  <a:lnTo>
                    <a:pt x="200" y="1356"/>
                  </a:lnTo>
                  <a:lnTo>
                    <a:pt x="200" y="1356"/>
                  </a:lnTo>
                  <a:lnTo>
                    <a:pt x="218" y="1356"/>
                  </a:lnTo>
                  <a:lnTo>
                    <a:pt x="236" y="1352"/>
                  </a:lnTo>
                  <a:lnTo>
                    <a:pt x="250" y="1349"/>
                  </a:lnTo>
                  <a:lnTo>
                    <a:pt x="263" y="1343"/>
                  </a:lnTo>
                  <a:lnTo>
                    <a:pt x="276" y="1336"/>
                  </a:lnTo>
                  <a:lnTo>
                    <a:pt x="288" y="1328"/>
                  </a:lnTo>
                  <a:lnTo>
                    <a:pt x="299" y="1321"/>
                  </a:lnTo>
                  <a:lnTo>
                    <a:pt x="307" y="1313"/>
                  </a:lnTo>
                  <a:lnTo>
                    <a:pt x="324" y="1297"/>
                  </a:lnTo>
                  <a:lnTo>
                    <a:pt x="333" y="1282"/>
                  </a:lnTo>
                  <a:lnTo>
                    <a:pt x="342" y="1269"/>
                  </a:lnTo>
                  <a:lnTo>
                    <a:pt x="342" y="1269"/>
                  </a:lnTo>
                  <a:lnTo>
                    <a:pt x="348" y="1258"/>
                  </a:lnTo>
                  <a:lnTo>
                    <a:pt x="355" y="1248"/>
                  </a:lnTo>
                  <a:lnTo>
                    <a:pt x="361" y="1240"/>
                  </a:lnTo>
                  <a:lnTo>
                    <a:pt x="369" y="1234"/>
                  </a:lnTo>
                  <a:lnTo>
                    <a:pt x="376" y="1229"/>
                  </a:lnTo>
                  <a:lnTo>
                    <a:pt x="384" y="1225"/>
                  </a:lnTo>
                  <a:lnTo>
                    <a:pt x="390" y="1224"/>
                  </a:lnTo>
                  <a:lnTo>
                    <a:pt x="397" y="1224"/>
                  </a:lnTo>
                  <a:lnTo>
                    <a:pt x="403" y="1225"/>
                  </a:lnTo>
                  <a:lnTo>
                    <a:pt x="410" y="1229"/>
                  </a:lnTo>
                  <a:lnTo>
                    <a:pt x="416" y="1234"/>
                  </a:lnTo>
                  <a:lnTo>
                    <a:pt x="421" y="1240"/>
                  </a:lnTo>
                  <a:lnTo>
                    <a:pt x="424" y="1248"/>
                  </a:lnTo>
                  <a:lnTo>
                    <a:pt x="428" y="1258"/>
                  </a:lnTo>
                  <a:lnTo>
                    <a:pt x="429" y="1269"/>
                  </a:lnTo>
                  <a:lnTo>
                    <a:pt x="429" y="1282"/>
                  </a:lnTo>
                  <a:lnTo>
                    <a:pt x="429" y="1556"/>
                  </a:lnTo>
                  <a:lnTo>
                    <a:pt x="433" y="1556"/>
                  </a:lnTo>
                  <a:lnTo>
                    <a:pt x="433" y="2150"/>
                  </a:lnTo>
                  <a:lnTo>
                    <a:pt x="1305" y="2150"/>
                  </a:lnTo>
                  <a:lnTo>
                    <a:pt x="1305" y="2150"/>
                  </a:lnTo>
                  <a:lnTo>
                    <a:pt x="1318" y="2150"/>
                  </a:lnTo>
                  <a:lnTo>
                    <a:pt x="1327" y="2148"/>
                  </a:lnTo>
                  <a:lnTo>
                    <a:pt x="1337" y="2145"/>
                  </a:lnTo>
                  <a:lnTo>
                    <a:pt x="1345" y="2142"/>
                  </a:lnTo>
                  <a:lnTo>
                    <a:pt x="1352" y="2137"/>
                  </a:lnTo>
                  <a:lnTo>
                    <a:pt x="1357" y="2130"/>
                  </a:lnTo>
                  <a:lnTo>
                    <a:pt x="1360" y="2124"/>
                  </a:lnTo>
                  <a:lnTo>
                    <a:pt x="1362" y="2117"/>
                  </a:lnTo>
                  <a:lnTo>
                    <a:pt x="1362" y="2111"/>
                  </a:lnTo>
                  <a:lnTo>
                    <a:pt x="1360" y="2104"/>
                  </a:lnTo>
                  <a:lnTo>
                    <a:pt x="1357" y="2096"/>
                  </a:lnTo>
                  <a:lnTo>
                    <a:pt x="1352" y="2089"/>
                  </a:lnTo>
                  <a:lnTo>
                    <a:pt x="1347" y="2081"/>
                  </a:lnTo>
                  <a:lnTo>
                    <a:pt x="1339" y="2075"/>
                  </a:lnTo>
                  <a:lnTo>
                    <a:pt x="1329" y="2068"/>
                  </a:lnTo>
                  <a:lnTo>
                    <a:pt x="1318" y="2062"/>
                  </a:lnTo>
                  <a:lnTo>
                    <a:pt x="1318" y="2062"/>
                  </a:lnTo>
                  <a:lnTo>
                    <a:pt x="1303" y="2054"/>
                  </a:lnTo>
                  <a:lnTo>
                    <a:pt x="1290" y="2044"/>
                  </a:lnTo>
                  <a:lnTo>
                    <a:pt x="1274" y="2028"/>
                  </a:lnTo>
                  <a:lnTo>
                    <a:pt x="1266" y="2020"/>
                  </a:lnTo>
                  <a:lnTo>
                    <a:pt x="1258" y="2008"/>
                  </a:lnTo>
                  <a:lnTo>
                    <a:pt x="1251" y="1997"/>
                  </a:lnTo>
                  <a:lnTo>
                    <a:pt x="1243" y="1984"/>
                  </a:lnTo>
                  <a:lnTo>
                    <a:pt x="1238" y="1971"/>
                  </a:lnTo>
                  <a:lnTo>
                    <a:pt x="1233" y="1956"/>
                  </a:lnTo>
                  <a:lnTo>
                    <a:pt x="1231" y="1938"/>
                  </a:lnTo>
                  <a:lnTo>
                    <a:pt x="1230" y="1920"/>
                  </a:lnTo>
                  <a:lnTo>
                    <a:pt x="1230" y="1920"/>
                  </a:lnTo>
                  <a:lnTo>
                    <a:pt x="1231" y="1901"/>
                  </a:lnTo>
                  <a:lnTo>
                    <a:pt x="1235" y="1881"/>
                  </a:lnTo>
                  <a:lnTo>
                    <a:pt x="1241" y="1862"/>
                  </a:lnTo>
                  <a:lnTo>
                    <a:pt x="1249" y="1842"/>
                  </a:lnTo>
                  <a:lnTo>
                    <a:pt x="1261" y="1826"/>
                  </a:lnTo>
                  <a:lnTo>
                    <a:pt x="1272" y="1810"/>
                  </a:lnTo>
                  <a:lnTo>
                    <a:pt x="1287" y="1793"/>
                  </a:lnTo>
                  <a:lnTo>
                    <a:pt x="1303" y="1779"/>
                  </a:lnTo>
                  <a:lnTo>
                    <a:pt x="1321" y="1766"/>
                  </a:lnTo>
                  <a:lnTo>
                    <a:pt x="1340" y="1754"/>
                  </a:lnTo>
                  <a:lnTo>
                    <a:pt x="1360" y="1745"/>
                  </a:lnTo>
                  <a:lnTo>
                    <a:pt x="1383" y="1736"/>
                  </a:lnTo>
                  <a:lnTo>
                    <a:pt x="1406" y="1730"/>
                  </a:lnTo>
                  <a:lnTo>
                    <a:pt x="1430" y="1725"/>
                  </a:lnTo>
                  <a:lnTo>
                    <a:pt x="1454" y="1722"/>
                  </a:lnTo>
                  <a:lnTo>
                    <a:pt x="1480" y="1720"/>
                  </a:lnTo>
                  <a:lnTo>
                    <a:pt x="1480" y="1720"/>
                  </a:lnTo>
                  <a:lnTo>
                    <a:pt x="1505" y="1722"/>
                  </a:lnTo>
                  <a:lnTo>
                    <a:pt x="1529" y="1725"/>
                  </a:lnTo>
                  <a:lnTo>
                    <a:pt x="1554" y="1730"/>
                  </a:lnTo>
                  <a:lnTo>
                    <a:pt x="1576" y="1736"/>
                  </a:lnTo>
                  <a:lnTo>
                    <a:pt x="1599" y="1745"/>
                  </a:lnTo>
                  <a:lnTo>
                    <a:pt x="1619" y="1754"/>
                  </a:lnTo>
                  <a:lnTo>
                    <a:pt x="1638" y="1766"/>
                  </a:lnTo>
                  <a:lnTo>
                    <a:pt x="1656" y="1779"/>
                  </a:lnTo>
                  <a:lnTo>
                    <a:pt x="1672" y="1793"/>
                  </a:lnTo>
                  <a:lnTo>
                    <a:pt x="1687" y="1810"/>
                  </a:lnTo>
                  <a:lnTo>
                    <a:pt x="1698" y="1826"/>
                  </a:lnTo>
                  <a:lnTo>
                    <a:pt x="1710" y="1842"/>
                  </a:lnTo>
                  <a:lnTo>
                    <a:pt x="1718" y="1862"/>
                  </a:lnTo>
                  <a:lnTo>
                    <a:pt x="1724" y="1881"/>
                  </a:lnTo>
                  <a:lnTo>
                    <a:pt x="1728" y="1901"/>
                  </a:lnTo>
                  <a:lnTo>
                    <a:pt x="1729" y="1920"/>
                  </a:lnTo>
                  <a:lnTo>
                    <a:pt x="1729" y="1920"/>
                  </a:lnTo>
                  <a:close/>
                </a:path>
              </a:pathLst>
            </a:custGeom>
            <a:grpFill/>
            <a:ln w="28575">
              <a:solidFill>
                <a:srgbClr val="006600"/>
              </a:solidFill>
              <a:prstDash val="solid"/>
              <a:round/>
              <a:headEnd/>
              <a:tailEnd/>
            </a:ln>
          </p:spPr>
          <p:txBody>
            <a:bodyPr lIns="468000" anchor="ctr"/>
            <a:lstStyle/>
            <a:p>
              <a:pPr fontAlgn="auto">
                <a:spcBef>
                  <a:spcPts val="0"/>
                </a:spcBef>
                <a:spcAft>
                  <a:spcPts val="0"/>
                </a:spcAft>
              </a:pPr>
              <a:endParaRPr lang="en-US" sz="1600" dirty="0">
                <a:solidFill>
                  <a:prstClr val="black"/>
                </a:solidFill>
                <a:latin typeface="Arial" pitchFamily="34" charset="0"/>
                <a:cs typeface="Arial" pitchFamily="34" charset="0"/>
              </a:endParaRPr>
            </a:p>
          </p:txBody>
        </p:sp>
        <p:sp>
          <p:nvSpPr>
            <p:cNvPr id="10" name="TextBox 9"/>
            <p:cNvSpPr txBox="1"/>
            <p:nvPr/>
          </p:nvSpPr>
          <p:spPr>
            <a:xfrm>
              <a:off x="4648200" y="476143"/>
              <a:ext cx="3989445" cy="2862322"/>
            </a:xfrm>
            <a:prstGeom prst="rect">
              <a:avLst/>
            </a:prstGeom>
            <a:noFill/>
          </p:spPr>
          <p:txBody>
            <a:bodyPr wrap="square" rtlCol="0">
              <a:spAutoFit/>
            </a:bodyPr>
            <a:lstStyle/>
            <a:p>
              <a:pPr marL="285750" indent="-285750" fontAlgn="auto">
                <a:spcBef>
                  <a:spcPts val="0"/>
                </a:spcBef>
                <a:spcAft>
                  <a:spcPts val="0"/>
                </a:spcAft>
                <a:buFont typeface="Arial" pitchFamily="34" charset="0"/>
                <a:buChar char="•"/>
              </a:pPr>
              <a:r>
                <a:rPr lang="en-US" dirty="0">
                  <a:solidFill>
                    <a:prstClr val="black"/>
                  </a:solidFill>
                  <a:latin typeface="Arial" pitchFamily="34" charset="0"/>
                  <a:cs typeface="Arial" pitchFamily="34" charset="0"/>
                </a:rPr>
                <a:t>The body of knowledge, systems, processes, and artifacts that result from engineering </a:t>
              </a:r>
            </a:p>
            <a:p>
              <a:pPr marL="285750" indent="-285750" fontAlgn="auto">
                <a:spcBef>
                  <a:spcPts val="0"/>
                </a:spcBef>
                <a:spcAft>
                  <a:spcPts val="0"/>
                </a:spcAft>
                <a:buFont typeface="Arial" pitchFamily="34" charset="0"/>
                <a:buChar char="•"/>
              </a:pPr>
              <a:r>
                <a:rPr lang="en-US" dirty="0">
                  <a:solidFill>
                    <a:prstClr val="black"/>
                  </a:solidFill>
                  <a:latin typeface="Arial" pitchFamily="34" charset="0"/>
                  <a:cs typeface="Arial" pitchFamily="34" charset="0"/>
                </a:rPr>
                <a:t>Almost everything made by humans to solve a need or fulfill a want/desire is a technology </a:t>
              </a:r>
            </a:p>
            <a:p>
              <a:pPr marL="285750" indent="-285750" fontAlgn="auto">
                <a:spcBef>
                  <a:spcPts val="0"/>
                </a:spcBef>
                <a:spcAft>
                  <a:spcPts val="0"/>
                </a:spcAft>
                <a:buFont typeface="Arial" pitchFamily="34" charset="0"/>
                <a:buChar char="•"/>
              </a:pPr>
              <a:r>
                <a:rPr lang="en-US" dirty="0">
                  <a:solidFill>
                    <a:prstClr val="black"/>
                  </a:solidFill>
                  <a:latin typeface="Arial" pitchFamily="34" charset="0"/>
                  <a:cs typeface="Arial" pitchFamily="34" charset="0"/>
                </a:rPr>
                <a:t>Examples of technology include pencils, shoes, cell phones, and processes to treat water </a:t>
              </a:r>
            </a:p>
            <a:p>
              <a:pPr fontAlgn="auto">
                <a:spcBef>
                  <a:spcPts val="0"/>
                </a:spcBef>
                <a:spcAft>
                  <a:spcPts val="0"/>
                </a:spcAft>
              </a:pPr>
              <a:endParaRPr lang="en-US" dirty="0">
                <a:solidFill>
                  <a:prstClr val="black"/>
                </a:solidFill>
                <a:latin typeface="Calibri"/>
                <a:cs typeface="+mn-cs"/>
              </a:endParaRPr>
            </a:p>
          </p:txBody>
        </p:sp>
      </p:grpSp>
      <p:grpSp>
        <p:nvGrpSpPr>
          <p:cNvPr id="3" name="Group 13"/>
          <p:cNvGrpSpPr/>
          <p:nvPr/>
        </p:nvGrpSpPr>
        <p:grpSpPr>
          <a:xfrm>
            <a:off x="457200" y="422357"/>
            <a:ext cx="4162425" cy="3800892"/>
            <a:chOff x="457200" y="422357"/>
            <a:chExt cx="4162425" cy="3800892"/>
          </a:xfrm>
        </p:grpSpPr>
        <p:sp>
          <p:nvSpPr>
            <p:cNvPr id="4" name="Freeform 5"/>
            <p:cNvSpPr>
              <a:spLocks/>
            </p:cNvSpPr>
            <p:nvPr/>
          </p:nvSpPr>
          <p:spPr bwMode="auto">
            <a:xfrm>
              <a:off x="457200" y="422357"/>
              <a:ext cx="4162425" cy="3800892"/>
            </a:xfrm>
            <a:custGeom>
              <a:avLst/>
              <a:gdLst>
                <a:gd name="T0" fmla="*/ 1956 w 2151"/>
                <a:gd name="T1" fmla="*/ 861 h 2586"/>
                <a:gd name="T2" fmla="*/ 2010 w 2151"/>
                <a:gd name="T3" fmla="*/ 884 h 2586"/>
                <a:gd name="T4" fmla="*/ 2054 w 2151"/>
                <a:gd name="T5" fmla="*/ 931 h 2586"/>
                <a:gd name="T6" fmla="*/ 2075 w 2151"/>
                <a:gd name="T7" fmla="*/ 965 h 2586"/>
                <a:gd name="T8" fmla="*/ 2104 w 2151"/>
                <a:gd name="T9" fmla="*/ 988 h 2586"/>
                <a:gd name="T10" fmla="*/ 2132 w 2151"/>
                <a:gd name="T11" fmla="*/ 983 h 2586"/>
                <a:gd name="T12" fmla="*/ 2148 w 2151"/>
                <a:gd name="T13" fmla="*/ 955 h 2586"/>
                <a:gd name="T14" fmla="*/ 0 w 2151"/>
                <a:gd name="T15" fmla="*/ 0 h 2586"/>
                <a:gd name="T16" fmla="*/ 933 w 2151"/>
                <a:gd name="T17" fmla="*/ 2156 h 2586"/>
                <a:gd name="T18" fmla="*/ 965 w 2151"/>
                <a:gd name="T19" fmla="*/ 2161 h 2586"/>
                <a:gd name="T20" fmla="*/ 988 w 2151"/>
                <a:gd name="T21" fmla="*/ 2182 h 2586"/>
                <a:gd name="T22" fmla="*/ 985 w 2151"/>
                <a:gd name="T23" fmla="*/ 2210 h 2586"/>
                <a:gd name="T24" fmla="*/ 957 w 2151"/>
                <a:gd name="T25" fmla="*/ 2239 h 2586"/>
                <a:gd name="T26" fmla="*/ 918 w 2151"/>
                <a:gd name="T27" fmla="*/ 2264 h 2586"/>
                <a:gd name="T28" fmla="*/ 879 w 2151"/>
                <a:gd name="T29" fmla="*/ 2309 h 2586"/>
                <a:gd name="T30" fmla="*/ 859 w 2151"/>
                <a:gd name="T31" fmla="*/ 2368 h 2586"/>
                <a:gd name="T32" fmla="*/ 863 w 2151"/>
                <a:gd name="T33" fmla="*/ 2426 h 2586"/>
                <a:gd name="T34" fmla="*/ 900 w 2151"/>
                <a:gd name="T35" fmla="*/ 2498 h 2586"/>
                <a:gd name="T36" fmla="*/ 968 w 2151"/>
                <a:gd name="T37" fmla="*/ 2552 h 2586"/>
                <a:gd name="T38" fmla="*/ 1058 w 2151"/>
                <a:gd name="T39" fmla="*/ 2582 h 2586"/>
                <a:gd name="T40" fmla="*/ 1133 w 2151"/>
                <a:gd name="T41" fmla="*/ 2584 h 2586"/>
                <a:gd name="T42" fmla="*/ 1227 w 2151"/>
                <a:gd name="T43" fmla="*/ 2561 h 2586"/>
                <a:gd name="T44" fmla="*/ 1300 w 2151"/>
                <a:gd name="T45" fmla="*/ 2513 h 2586"/>
                <a:gd name="T46" fmla="*/ 1346 w 2151"/>
                <a:gd name="T47" fmla="*/ 2444 h 2586"/>
                <a:gd name="T48" fmla="*/ 1357 w 2151"/>
                <a:gd name="T49" fmla="*/ 2386 h 2586"/>
                <a:gd name="T50" fmla="*/ 1344 w 2151"/>
                <a:gd name="T51" fmla="*/ 2322 h 2586"/>
                <a:gd name="T52" fmla="*/ 1313 w 2151"/>
                <a:gd name="T53" fmla="*/ 2278 h 2586"/>
                <a:gd name="T54" fmla="*/ 1269 w 2151"/>
                <a:gd name="T55" fmla="*/ 2244 h 2586"/>
                <a:gd name="T56" fmla="*/ 1235 w 2151"/>
                <a:gd name="T57" fmla="*/ 2218 h 2586"/>
                <a:gd name="T58" fmla="*/ 1225 w 2151"/>
                <a:gd name="T59" fmla="*/ 2189 h 2586"/>
                <a:gd name="T60" fmla="*/ 1242 w 2151"/>
                <a:gd name="T61" fmla="*/ 2166 h 2586"/>
                <a:gd name="T62" fmla="*/ 1282 w 2151"/>
                <a:gd name="T63" fmla="*/ 2156 h 2586"/>
                <a:gd name="T64" fmla="*/ 2151 w 2151"/>
                <a:gd name="T65" fmla="*/ 1281 h 2586"/>
                <a:gd name="T66" fmla="*/ 2146 w 2151"/>
                <a:gd name="T67" fmla="*/ 1248 h 2586"/>
                <a:gd name="T68" fmla="*/ 2125 w 2151"/>
                <a:gd name="T69" fmla="*/ 1225 h 2586"/>
                <a:gd name="T70" fmla="*/ 2097 w 2151"/>
                <a:gd name="T71" fmla="*/ 1229 h 2586"/>
                <a:gd name="T72" fmla="*/ 2068 w 2151"/>
                <a:gd name="T73" fmla="*/ 1258 h 2586"/>
                <a:gd name="T74" fmla="*/ 2044 w 2151"/>
                <a:gd name="T75" fmla="*/ 1295 h 2586"/>
                <a:gd name="T76" fmla="*/ 1998 w 2151"/>
                <a:gd name="T77" fmla="*/ 1336 h 2586"/>
                <a:gd name="T78" fmla="*/ 1940 w 2151"/>
                <a:gd name="T79" fmla="*/ 1356 h 2586"/>
                <a:gd name="T80" fmla="*/ 1881 w 2151"/>
                <a:gd name="T81" fmla="*/ 1351 h 2586"/>
                <a:gd name="T82" fmla="*/ 1809 w 2151"/>
                <a:gd name="T83" fmla="*/ 1313 h 2586"/>
                <a:gd name="T84" fmla="*/ 1756 w 2151"/>
                <a:gd name="T85" fmla="*/ 1247 h 2586"/>
                <a:gd name="T86" fmla="*/ 1725 w 2151"/>
                <a:gd name="T87" fmla="*/ 1157 h 2586"/>
                <a:gd name="T88" fmla="*/ 1722 w 2151"/>
                <a:gd name="T89" fmla="*/ 1081 h 2586"/>
                <a:gd name="T90" fmla="*/ 1746 w 2151"/>
                <a:gd name="T91" fmla="*/ 988 h 2586"/>
                <a:gd name="T92" fmla="*/ 1795 w 2151"/>
                <a:gd name="T93" fmla="*/ 913 h 2586"/>
                <a:gd name="T94" fmla="*/ 1862 w 2151"/>
                <a:gd name="T95" fmla="*/ 868 h 2586"/>
                <a:gd name="T96" fmla="*/ 1922 w 2151"/>
                <a:gd name="T97" fmla="*/ 856 h 25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2151" h="2586">
                  <a:moveTo>
                    <a:pt x="1922" y="856"/>
                  </a:moveTo>
                  <a:lnTo>
                    <a:pt x="1922" y="856"/>
                  </a:lnTo>
                  <a:lnTo>
                    <a:pt x="1940" y="858"/>
                  </a:lnTo>
                  <a:lnTo>
                    <a:pt x="1956" y="861"/>
                  </a:lnTo>
                  <a:lnTo>
                    <a:pt x="1971" y="864"/>
                  </a:lnTo>
                  <a:lnTo>
                    <a:pt x="1985" y="871"/>
                  </a:lnTo>
                  <a:lnTo>
                    <a:pt x="1998" y="877"/>
                  </a:lnTo>
                  <a:lnTo>
                    <a:pt x="2010" y="884"/>
                  </a:lnTo>
                  <a:lnTo>
                    <a:pt x="2019" y="892"/>
                  </a:lnTo>
                  <a:lnTo>
                    <a:pt x="2029" y="900"/>
                  </a:lnTo>
                  <a:lnTo>
                    <a:pt x="2044" y="916"/>
                  </a:lnTo>
                  <a:lnTo>
                    <a:pt x="2054" y="931"/>
                  </a:lnTo>
                  <a:lnTo>
                    <a:pt x="2062" y="944"/>
                  </a:lnTo>
                  <a:lnTo>
                    <a:pt x="2062" y="944"/>
                  </a:lnTo>
                  <a:lnTo>
                    <a:pt x="2068" y="955"/>
                  </a:lnTo>
                  <a:lnTo>
                    <a:pt x="2075" y="965"/>
                  </a:lnTo>
                  <a:lnTo>
                    <a:pt x="2083" y="973"/>
                  </a:lnTo>
                  <a:lnTo>
                    <a:pt x="2089" y="980"/>
                  </a:lnTo>
                  <a:lnTo>
                    <a:pt x="2097" y="985"/>
                  </a:lnTo>
                  <a:lnTo>
                    <a:pt x="2104" y="988"/>
                  </a:lnTo>
                  <a:lnTo>
                    <a:pt x="2112" y="988"/>
                  </a:lnTo>
                  <a:lnTo>
                    <a:pt x="2119" y="988"/>
                  </a:lnTo>
                  <a:lnTo>
                    <a:pt x="2125" y="986"/>
                  </a:lnTo>
                  <a:lnTo>
                    <a:pt x="2132" y="983"/>
                  </a:lnTo>
                  <a:lnTo>
                    <a:pt x="2136" y="978"/>
                  </a:lnTo>
                  <a:lnTo>
                    <a:pt x="2141" y="972"/>
                  </a:lnTo>
                  <a:lnTo>
                    <a:pt x="2146" y="965"/>
                  </a:lnTo>
                  <a:lnTo>
                    <a:pt x="2148" y="955"/>
                  </a:lnTo>
                  <a:lnTo>
                    <a:pt x="2151" y="944"/>
                  </a:lnTo>
                  <a:lnTo>
                    <a:pt x="2151" y="931"/>
                  </a:lnTo>
                  <a:lnTo>
                    <a:pt x="2151" y="0"/>
                  </a:lnTo>
                  <a:lnTo>
                    <a:pt x="0" y="0"/>
                  </a:lnTo>
                  <a:lnTo>
                    <a:pt x="0" y="2155"/>
                  </a:lnTo>
                  <a:lnTo>
                    <a:pt x="495" y="2155"/>
                  </a:lnTo>
                  <a:lnTo>
                    <a:pt x="495" y="2156"/>
                  </a:lnTo>
                  <a:lnTo>
                    <a:pt x="933" y="2156"/>
                  </a:lnTo>
                  <a:lnTo>
                    <a:pt x="933" y="2156"/>
                  </a:lnTo>
                  <a:lnTo>
                    <a:pt x="946" y="2156"/>
                  </a:lnTo>
                  <a:lnTo>
                    <a:pt x="955" y="2158"/>
                  </a:lnTo>
                  <a:lnTo>
                    <a:pt x="965" y="2161"/>
                  </a:lnTo>
                  <a:lnTo>
                    <a:pt x="973" y="2166"/>
                  </a:lnTo>
                  <a:lnTo>
                    <a:pt x="980" y="2171"/>
                  </a:lnTo>
                  <a:lnTo>
                    <a:pt x="985" y="2176"/>
                  </a:lnTo>
                  <a:lnTo>
                    <a:pt x="988" y="2182"/>
                  </a:lnTo>
                  <a:lnTo>
                    <a:pt x="989" y="2189"/>
                  </a:lnTo>
                  <a:lnTo>
                    <a:pt x="989" y="2195"/>
                  </a:lnTo>
                  <a:lnTo>
                    <a:pt x="988" y="2203"/>
                  </a:lnTo>
                  <a:lnTo>
                    <a:pt x="985" y="2210"/>
                  </a:lnTo>
                  <a:lnTo>
                    <a:pt x="980" y="2218"/>
                  </a:lnTo>
                  <a:lnTo>
                    <a:pt x="975" y="2225"/>
                  </a:lnTo>
                  <a:lnTo>
                    <a:pt x="967" y="2233"/>
                  </a:lnTo>
                  <a:lnTo>
                    <a:pt x="957" y="2239"/>
                  </a:lnTo>
                  <a:lnTo>
                    <a:pt x="946" y="2244"/>
                  </a:lnTo>
                  <a:lnTo>
                    <a:pt x="946" y="2244"/>
                  </a:lnTo>
                  <a:lnTo>
                    <a:pt x="931" y="2252"/>
                  </a:lnTo>
                  <a:lnTo>
                    <a:pt x="918" y="2264"/>
                  </a:lnTo>
                  <a:lnTo>
                    <a:pt x="902" y="2278"/>
                  </a:lnTo>
                  <a:lnTo>
                    <a:pt x="893" y="2288"/>
                  </a:lnTo>
                  <a:lnTo>
                    <a:pt x="885" y="2298"/>
                  </a:lnTo>
                  <a:lnTo>
                    <a:pt x="879" y="2309"/>
                  </a:lnTo>
                  <a:lnTo>
                    <a:pt x="871" y="2322"/>
                  </a:lnTo>
                  <a:lnTo>
                    <a:pt x="866" y="2335"/>
                  </a:lnTo>
                  <a:lnTo>
                    <a:pt x="861" y="2351"/>
                  </a:lnTo>
                  <a:lnTo>
                    <a:pt x="859" y="2368"/>
                  </a:lnTo>
                  <a:lnTo>
                    <a:pt x="858" y="2386"/>
                  </a:lnTo>
                  <a:lnTo>
                    <a:pt x="858" y="2386"/>
                  </a:lnTo>
                  <a:lnTo>
                    <a:pt x="859" y="2405"/>
                  </a:lnTo>
                  <a:lnTo>
                    <a:pt x="863" y="2426"/>
                  </a:lnTo>
                  <a:lnTo>
                    <a:pt x="869" y="2444"/>
                  </a:lnTo>
                  <a:lnTo>
                    <a:pt x="877" y="2464"/>
                  </a:lnTo>
                  <a:lnTo>
                    <a:pt x="889" y="2482"/>
                  </a:lnTo>
                  <a:lnTo>
                    <a:pt x="900" y="2498"/>
                  </a:lnTo>
                  <a:lnTo>
                    <a:pt x="915" y="2513"/>
                  </a:lnTo>
                  <a:lnTo>
                    <a:pt x="931" y="2527"/>
                  </a:lnTo>
                  <a:lnTo>
                    <a:pt x="949" y="2540"/>
                  </a:lnTo>
                  <a:lnTo>
                    <a:pt x="968" y="2552"/>
                  </a:lnTo>
                  <a:lnTo>
                    <a:pt x="988" y="2561"/>
                  </a:lnTo>
                  <a:lnTo>
                    <a:pt x="1011" y="2569"/>
                  </a:lnTo>
                  <a:lnTo>
                    <a:pt x="1033" y="2578"/>
                  </a:lnTo>
                  <a:lnTo>
                    <a:pt x="1058" y="2582"/>
                  </a:lnTo>
                  <a:lnTo>
                    <a:pt x="1082" y="2584"/>
                  </a:lnTo>
                  <a:lnTo>
                    <a:pt x="1108" y="2586"/>
                  </a:lnTo>
                  <a:lnTo>
                    <a:pt x="1108" y="2586"/>
                  </a:lnTo>
                  <a:lnTo>
                    <a:pt x="1133" y="2584"/>
                  </a:lnTo>
                  <a:lnTo>
                    <a:pt x="1157" y="2582"/>
                  </a:lnTo>
                  <a:lnTo>
                    <a:pt x="1181" y="2578"/>
                  </a:lnTo>
                  <a:lnTo>
                    <a:pt x="1204" y="2569"/>
                  </a:lnTo>
                  <a:lnTo>
                    <a:pt x="1227" y="2561"/>
                  </a:lnTo>
                  <a:lnTo>
                    <a:pt x="1247" y="2552"/>
                  </a:lnTo>
                  <a:lnTo>
                    <a:pt x="1266" y="2540"/>
                  </a:lnTo>
                  <a:lnTo>
                    <a:pt x="1284" y="2527"/>
                  </a:lnTo>
                  <a:lnTo>
                    <a:pt x="1300" y="2513"/>
                  </a:lnTo>
                  <a:lnTo>
                    <a:pt x="1315" y="2498"/>
                  </a:lnTo>
                  <a:lnTo>
                    <a:pt x="1326" y="2482"/>
                  </a:lnTo>
                  <a:lnTo>
                    <a:pt x="1338" y="2464"/>
                  </a:lnTo>
                  <a:lnTo>
                    <a:pt x="1346" y="2444"/>
                  </a:lnTo>
                  <a:lnTo>
                    <a:pt x="1352" y="2426"/>
                  </a:lnTo>
                  <a:lnTo>
                    <a:pt x="1356" y="2405"/>
                  </a:lnTo>
                  <a:lnTo>
                    <a:pt x="1357" y="2386"/>
                  </a:lnTo>
                  <a:lnTo>
                    <a:pt x="1357" y="2386"/>
                  </a:lnTo>
                  <a:lnTo>
                    <a:pt x="1356" y="2368"/>
                  </a:lnTo>
                  <a:lnTo>
                    <a:pt x="1354" y="2351"/>
                  </a:lnTo>
                  <a:lnTo>
                    <a:pt x="1349" y="2335"/>
                  </a:lnTo>
                  <a:lnTo>
                    <a:pt x="1344" y="2322"/>
                  </a:lnTo>
                  <a:lnTo>
                    <a:pt x="1338" y="2309"/>
                  </a:lnTo>
                  <a:lnTo>
                    <a:pt x="1329" y="2298"/>
                  </a:lnTo>
                  <a:lnTo>
                    <a:pt x="1321" y="2288"/>
                  </a:lnTo>
                  <a:lnTo>
                    <a:pt x="1313" y="2278"/>
                  </a:lnTo>
                  <a:lnTo>
                    <a:pt x="1297" y="2264"/>
                  </a:lnTo>
                  <a:lnTo>
                    <a:pt x="1284" y="2252"/>
                  </a:lnTo>
                  <a:lnTo>
                    <a:pt x="1269" y="2244"/>
                  </a:lnTo>
                  <a:lnTo>
                    <a:pt x="1269" y="2244"/>
                  </a:lnTo>
                  <a:lnTo>
                    <a:pt x="1258" y="2239"/>
                  </a:lnTo>
                  <a:lnTo>
                    <a:pt x="1248" y="2233"/>
                  </a:lnTo>
                  <a:lnTo>
                    <a:pt x="1240" y="2225"/>
                  </a:lnTo>
                  <a:lnTo>
                    <a:pt x="1235" y="2218"/>
                  </a:lnTo>
                  <a:lnTo>
                    <a:pt x="1230" y="2210"/>
                  </a:lnTo>
                  <a:lnTo>
                    <a:pt x="1227" y="2203"/>
                  </a:lnTo>
                  <a:lnTo>
                    <a:pt x="1225" y="2195"/>
                  </a:lnTo>
                  <a:lnTo>
                    <a:pt x="1225" y="2189"/>
                  </a:lnTo>
                  <a:lnTo>
                    <a:pt x="1227" y="2182"/>
                  </a:lnTo>
                  <a:lnTo>
                    <a:pt x="1230" y="2176"/>
                  </a:lnTo>
                  <a:lnTo>
                    <a:pt x="1235" y="2171"/>
                  </a:lnTo>
                  <a:lnTo>
                    <a:pt x="1242" y="2166"/>
                  </a:lnTo>
                  <a:lnTo>
                    <a:pt x="1250" y="2161"/>
                  </a:lnTo>
                  <a:lnTo>
                    <a:pt x="1260" y="2158"/>
                  </a:lnTo>
                  <a:lnTo>
                    <a:pt x="1269" y="2156"/>
                  </a:lnTo>
                  <a:lnTo>
                    <a:pt x="1282" y="2156"/>
                  </a:lnTo>
                  <a:lnTo>
                    <a:pt x="1556" y="2156"/>
                  </a:lnTo>
                  <a:lnTo>
                    <a:pt x="1556" y="2155"/>
                  </a:lnTo>
                  <a:lnTo>
                    <a:pt x="2151" y="2155"/>
                  </a:lnTo>
                  <a:lnTo>
                    <a:pt x="2151" y="1281"/>
                  </a:lnTo>
                  <a:lnTo>
                    <a:pt x="2151" y="1281"/>
                  </a:lnTo>
                  <a:lnTo>
                    <a:pt x="2151" y="1269"/>
                  </a:lnTo>
                  <a:lnTo>
                    <a:pt x="2148" y="1258"/>
                  </a:lnTo>
                  <a:lnTo>
                    <a:pt x="2146" y="1248"/>
                  </a:lnTo>
                  <a:lnTo>
                    <a:pt x="2141" y="1240"/>
                  </a:lnTo>
                  <a:lnTo>
                    <a:pt x="2136" y="1234"/>
                  </a:lnTo>
                  <a:lnTo>
                    <a:pt x="2132" y="1229"/>
                  </a:lnTo>
                  <a:lnTo>
                    <a:pt x="2125" y="1225"/>
                  </a:lnTo>
                  <a:lnTo>
                    <a:pt x="2119" y="1224"/>
                  </a:lnTo>
                  <a:lnTo>
                    <a:pt x="2112" y="1224"/>
                  </a:lnTo>
                  <a:lnTo>
                    <a:pt x="2104" y="1225"/>
                  </a:lnTo>
                  <a:lnTo>
                    <a:pt x="2097" y="1229"/>
                  </a:lnTo>
                  <a:lnTo>
                    <a:pt x="2089" y="1234"/>
                  </a:lnTo>
                  <a:lnTo>
                    <a:pt x="2083" y="1240"/>
                  </a:lnTo>
                  <a:lnTo>
                    <a:pt x="2075" y="1248"/>
                  </a:lnTo>
                  <a:lnTo>
                    <a:pt x="2068" y="1258"/>
                  </a:lnTo>
                  <a:lnTo>
                    <a:pt x="2062" y="1268"/>
                  </a:lnTo>
                  <a:lnTo>
                    <a:pt x="2062" y="1268"/>
                  </a:lnTo>
                  <a:lnTo>
                    <a:pt x="2054" y="1282"/>
                  </a:lnTo>
                  <a:lnTo>
                    <a:pt x="2044" y="1295"/>
                  </a:lnTo>
                  <a:lnTo>
                    <a:pt x="2029" y="1312"/>
                  </a:lnTo>
                  <a:lnTo>
                    <a:pt x="2019" y="1320"/>
                  </a:lnTo>
                  <a:lnTo>
                    <a:pt x="2010" y="1328"/>
                  </a:lnTo>
                  <a:lnTo>
                    <a:pt x="1998" y="1336"/>
                  </a:lnTo>
                  <a:lnTo>
                    <a:pt x="1985" y="1343"/>
                  </a:lnTo>
                  <a:lnTo>
                    <a:pt x="1971" y="1348"/>
                  </a:lnTo>
                  <a:lnTo>
                    <a:pt x="1956" y="1352"/>
                  </a:lnTo>
                  <a:lnTo>
                    <a:pt x="1940" y="1356"/>
                  </a:lnTo>
                  <a:lnTo>
                    <a:pt x="1922" y="1356"/>
                  </a:lnTo>
                  <a:lnTo>
                    <a:pt x="1922" y="1356"/>
                  </a:lnTo>
                  <a:lnTo>
                    <a:pt x="1901" y="1354"/>
                  </a:lnTo>
                  <a:lnTo>
                    <a:pt x="1881" y="1351"/>
                  </a:lnTo>
                  <a:lnTo>
                    <a:pt x="1862" y="1344"/>
                  </a:lnTo>
                  <a:lnTo>
                    <a:pt x="1844" y="1336"/>
                  </a:lnTo>
                  <a:lnTo>
                    <a:pt x="1826" y="1326"/>
                  </a:lnTo>
                  <a:lnTo>
                    <a:pt x="1809" y="1313"/>
                  </a:lnTo>
                  <a:lnTo>
                    <a:pt x="1795" y="1299"/>
                  </a:lnTo>
                  <a:lnTo>
                    <a:pt x="1780" y="1282"/>
                  </a:lnTo>
                  <a:lnTo>
                    <a:pt x="1767" y="1265"/>
                  </a:lnTo>
                  <a:lnTo>
                    <a:pt x="1756" y="1247"/>
                  </a:lnTo>
                  <a:lnTo>
                    <a:pt x="1746" y="1225"/>
                  </a:lnTo>
                  <a:lnTo>
                    <a:pt x="1736" y="1203"/>
                  </a:lnTo>
                  <a:lnTo>
                    <a:pt x="1730" y="1180"/>
                  </a:lnTo>
                  <a:lnTo>
                    <a:pt x="1725" y="1157"/>
                  </a:lnTo>
                  <a:lnTo>
                    <a:pt x="1722" y="1131"/>
                  </a:lnTo>
                  <a:lnTo>
                    <a:pt x="1722" y="1107"/>
                  </a:lnTo>
                  <a:lnTo>
                    <a:pt x="1722" y="1107"/>
                  </a:lnTo>
                  <a:lnTo>
                    <a:pt x="1722" y="1081"/>
                  </a:lnTo>
                  <a:lnTo>
                    <a:pt x="1725" y="1056"/>
                  </a:lnTo>
                  <a:lnTo>
                    <a:pt x="1730" y="1032"/>
                  </a:lnTo>
                  <a:lnTo>
                    <a:pt x="1736" y="1009"/>
                  </a:lnTo>
                  <a:lnTo>
                    <a:pt x="1746" y="988"/>
                  </a:lnTo>
                  <a:lnTo>
                    <a:pt x="1756" y="967"/>
                  </a:lnTo>
                  <a:lnTo>
                    <a:pt x="1767" y="947"/>
                  </a:lnTo>
                  <a:lnTo>
                    <a:pt x="1780" y="929"/>
                  </a:lnTo>
                  <a:lnTo>
                    <a:pt x="1795" y="913"/>
                  </a:lnTo>
                  <a:lnTo>
                    <a:pt x="1809" y="898"/>
                  </a:lnTo>
                  <a:lnTo>
                    <a:pt x="1826" y="887"/>
                  </a:lnTo>
                  <a:lnTo>
                    <a:pt x="1844" y="876"/>
                  </a:lnTo>
                  <a:lnTo>
                    <a:pt x="1862" y="868"/>
                  </a:lnTo>
                  <a:lnTo>
                    <a:pt x="1881" y="861"/>
                  </a:lnTo>
                  <a:lnTo>
                    <a:pt x="1901" y="858"/>
                  </a:lnTo>
                  <a:lnTo>
                    <a:pt x="1922" y="856"/>
                  </a:lnTo>
                  <a:lnTo>
                    <a:pt x="1922" y="856"/>
                  </a:lnTo>
                  <a:close/>
                </a:path>
              </a:pathLst>
            </a:custGeom>
            <a:gradFill flip="none" rotWithShape="1">
              <a:gsLst>
                <a:gs pos="0">
                  <a:schemeClr val="tx2">
                    <a:lumMod val="40000"/>
                    <a:lumOff val="60000"/>
                    <a:tint val="66000"/>
                    <a:satMod val="160000"/>
                  </a:schemeClr>
                </a:gs>
                <a:gs pos="50000">
                  <a:schemeClr val="tx2">
                    <a:lumMod val="40000"/>
                    <a:lumOff val="60000"/>
                    <a:tint val="44500"/>
                    <a:satMod val="160000"/>
                  </a:schemeClr>
                </a:gs>
                <a:gs pos="100000">
                  <a:schemeClr val="tx2">
                    <a:lumMod val="40000"/>
                    <a:lumOff val="60000"/>
                    <a:tint val="23500"/>
                    <a:satMod val="160000"/>
                  </a:schemeClr>
                </a:gs>
              </a:gsLst>
              <a:lin ang="10800000" scaled="1"/>
              <a:tileRect/>
            </a:gradFill>
            <a:ln w="28575">
              <a:solidFill>
                <a:srgbClr val="0070C0"/>
              </a:solidFill>
              <a:prstDash val="solid"/>
              <a:round/>
              <a:headEnd/>
              <a:tailEnd/>
            </a:ln>
          </p:spPr>
          <p:txBody>
            <a:bodyPr bIns="540000" anchor="ctr"/>
            <a:lstStyle/>
            <a:p>
              <a:pPr fontAlgn="auto">
                <a:spcBef>
                  <a:spcPts val="0"/>
                </a:spcBef>
                <a:spcAft>
                  <a:spcPts val="0"/>
                </a:spcAft>
              </a:pPr>
              <a:endParaRPr lang="en-US" dirty="0">
                <a:solidFill>
                  <a:prstClr val="black"/>
                </a:solidFill>
                <a:latin typeface="Arial" pitchFamily="34" charset="0"/>
                <a:cs typeface="Arial" pitchFamily="34" charset="0"/>
              </a:endParaRPr>
            </a:p>
          </p:txBody>
        </p:sp>
        <p:sp>
          <p:nvSpPr>
            <p:cNvPr id="8" name="TextBox 7"/>
            <p:cNvSpPr txBox="1"/>
            <p:nvPr/>
          </p:nvSpPr>
          <p:spPr>
            <a:xfrm>
              <a:off x="457200" y="457200"/>
              <a:ext cx="3747085" cy="3139321"/>
            </a:xfrm>
            <a:prstGeom prst="rect">
              <a:avLst/>
            </a:prstGeom>
            <a:noFill/>
            <a:ln>
              <a:noFill/>
            </a:ln>
          </p:spPr>
          <p:txBody>
            <a:bodyPr wrap="square" rtlCol="0">
              <a:spAutoFit/>
            </a:bodyPr>
            <a:lstStyle/>
            <a:p>
              <a:pPr marL="285750" indent="-285750" fontAlgn="auto">
                <a:spcBef>
                  <a:spcPts val="0"/>
                </a:spcBef>
                <a:spcAft>
                  <a:spcPts val="0"/>
                </a:spcAft>
                <a:buFont typeface="Arial" pitchFamily="34" charset="0"/>
                <a:buChar char="•"/>
              </a:pPr>
              <a:r>
                <a:rPr lang="en-US" sz="2000" dirty="0">
                  <a:solidFill>
                    <a:prstClr val="black"/>
                  </a:solidFill>
                  <a:latin typeface="Arial" pitchFamily="34" charset="0"/>
                  <a:cs typeface="Arial" pitchFamily="34" charset="0"/>
                </a:rPr>
                <a:t>A body of </a:t>
              </a:r>
              <a:r>
                <a:rPr lang="en-US" sz="2000" dirty="0" smtClean="0">
                  <a:solidFill>
                    <a:prstClr val="black"/>
                  </a:solidFill>
                  <a:latin typeface="Arial" pitchFamily="34" charset="0"/>
                  <a:cs typeface="Arial" pitchFamily="34" charset="0"/>
                </a:rPr>
                <a:t>knowledge </a:t>
              </a:r>
              <a:endParaRPr lang="en-US" sz="2000" dirty="0">
                <a:solidFill>
                  <a:prstClr val="black"/>
                </a:solidFill>
                <a:latin typeface="Arial" pitchFamily="34" charset="0"/>
                <a:cs typeface="Arial" pitchFamily="34" charset="0"/>
              </a:endParaRPr>
            </a:p>
            <a:p>
              <a:pPr marL="285750" indent="-285750" fontAlgn="auto">
                <a:spcBef>
                  <a:spcPts val="0"/>
                </a:spcBef>
                <a:spcAft>
                  <a:spcPts val="0"/>
                </a:spcAft>
                <a:buFont typeface="Arial" pitchFamily="34" charset="0"/>
                <a:buChar char="•"/>
              </a:pPr>
              <a:r>
                <a:rPr lang="en-US" sz="2000" dirty="0">
                  <a:solidFill>
                    <a:prstClr val="black"/>
                  </a:solidFill>
                  <a:latin typeface="Arial" pitchFamily="34" charset="0"/>
                  <a:cs typeface="Arial" pitchFamily="34" charset="0"/>
                </a:rPr>
                <a:t>Seeks to describe and understand the natural world and its physical properties </a:t>
              </a:r>
            </a:p>
            <a:p>
              <a:pPr marL="285750" indent="-285750" fontAlgn="auto">
                <a:spcBef>
                  <a:spcPts val="0"/>
                </a:spcBef>
                <a:spcAft>
                  <a:spcPts val="0"/>
                </a:spcAft>
                <a:buFont typeface="Arial" pitchFamily="34" charset="0"/>
                <a:buChar char="•"/>
              </a:pPr>
              <a:r>
                <a:rPr lang="en-US" sz="2000" dirty="0">
                  <a:solidFill>
                    <a:prstClr val="black"/>
                  </a:solidFill>
                  <a:latin typeface="Arial" pitchFamily="34" charset="0"/>
                  <a:cs typeface="Arial" pitchFamily="34" charset="0"/>
                </a:rPr>
                <a:t>Scientific knowledge can be used to make predictions </a:t>
              </a:r>
            </a:p>
            <a:p>
              <a:pPr marL="285750" indent="-285750" fontAlgn="auto">
                <a:spcBef>
                  <a:spcPts val="0"/>
                </a:spcBef>
                <a:spcAft>
                  <a:spcPts val="0"/>
                </a:spcAft>
                <a:buFont typeface="Arial" pitchFamily="34" charset="0"/>
                <a:buChar char="•"/>
              </a:pPr>
              <a:r>
                <a:rPr lang="en-US" sz="2000" dirty="0">
                  <a:solidFill>
                    <a:prstClr val="black"/>
                  </a:solidFill>
                  <a:latin typeface="Arial" pitchFamily="34" charset="0"/>
                  <a:cs typeface="Arial" pitchFamily="34" charset="0"/>
                </a:rPr>
                <a:t>Science uses a process--the scientific method--to generate knowledge </a:t>
              </a:r>
            </a:p>
            <a:p>
              <a:pPr fontAlgn="auto">
                <a:spcBef>
                  <a:spcPts val="0"/>
                </a:spcBef>
                <a:spcAft>
                  <a:spcPts val="0"/>
                </a:spcAft>
              </a:pPr>
              <a:endParaRPr lang="en-US" dirty="0">
                <a:solidFill>
                  <a:prstClr val="black"/>
                </a:solidFill>
                <a:latin typeface="Calibri"/>
                <a:cs typeface="+mn-cs"/>
              </a:endParaRPr>
            </a:p>
          </p:txBody>
        </p:sp>
      </p:grpSp>
      <p:grpSp>
        <p:nvGrpSpPr>
          <p:cNvPr id="9" name="Group 19"/>
          <p:cNvGrpSpPr/>
          <p:nvPr/>
        </p:nvGrpSpPr>
        <p:grpSpPr>
          <a:xfrm>
            <a:off x="454970" y="3579386"/>
            <a:ext cx="5007091" cy="3159706"/>
            <a:chOff x="454970" y="3579386"/>
            <a:chExt cx="5007091" cy="3159706"/>
          </a:xfrm>
        </p:grpSpPr>
        <p:sp>
          <p:nvSpPr>
            <p:cNvPr id="5" name="Freeform 6"/>
            <p:cNvSpPr>
              <a:spLocks/>
            </p:cNvSpPr>
            <p:nvPr/>
          </p:nvSpPr>
          <p:spPr bwMode="auto">
            <a:xfrm>
              <a:off x="454970" y="3579386"/>
              <a:ext cx="5007091" cy="3159706"/>
            </a:xfrm>
            <a:custGeom>
              <a:avLst/>
              <a:gdLst>
                <a:gd name="T0" fmla="*/ 861 w 2587"/>
                <a:gd name="T1" fmla="*/ 195 h 2151"/>
                <a:gd name="T2" fmla="*/ 885 w 2587"/>
                <a:gd name="T3" fmla="*/ 143 h 2151"/>
                <a:gd name="T4" fmla="*/ 931 w 2587"/>
                <a:gd name="T5" fmla="*/ 97 h 2151"/>
                <a:gd name="T6" fmla="*/ 965 w 2587"/>
                <a:gd name="T7" fmla="*/ 76 h 2151"/>
                <a:gd name="T8" fmla="*/ 988 w 2587"/>
                <a:gd name="T9" fmla="*/ 47 h 2151"/>
                <a:gd name="T10" fmla="*/ 985 w 2587"/>
                <a:gd name="T11" fmla="*/ 21 h 2151"/>
                <a:gd name="T12" fmla="*/ 955 w 2587"/>
                <a:gd name="T13" fmla="*/ 3 h 2151"/>
                <a:gd name="T14" fmla="*/ 0 w 2587"/>
                <a:gd name="T15" fmla="*/ 2151 h 2151"/>
                <a:gd name="T16" fmla="*/ 2156 w 2587"/>
                <a:gd name="T17" fmla="*/ 1220 h 2151"/>
                <a:gd name="T18" fmla="*/ 2163 w 2587"/>
                <a:gd name="T19" fmla="*/ 1186 h 2151"/>
                <a:gd name="T20" fmla="*/ 2182 w 2587"/>
                <a:gd name="T21" fmla="*/ 1163 h 2151"/>
                <a:gd name="T22" fmla="*/ 2211 w 2587"/>
                <a:gd name="T23" fmla="*/ 1166 h 2151"/>
                <a:gd name="T24" fmla="*/ 2239 w 2587"/>
                <a:gd name="T25" fmla="*/ 1196 h 2151"/>
                <a:gd name="T26" fmla="*/ 2263 w 2587"/>
                <a:gd name="T27" fmla="*/ 1235 h 2151"/>
                <a:gd name="T28" fmla="*/ 2309 w 2587"/>
                <a:gd name="T29" fmla="*/ 1274 h 2151"/>
                <a:gd name="T30" fmla="*/ 2368 w 2587"/>
                <a:gd name="T31" fmla="*/ 1293 h 2151"/>
                <a:gd name="T32" fmla="*/ 2426 w 2587"/>
                <a:gd name="T33" fmla="*/ 1288 h 2151"/>
                <a:gd name="T34" fmla="*/ 2498 w 2587"/>
                <a:gd name="T35" fmla="*/ 1251 h 2151"/>
                <a:gd name="T36" fmla="*/ 2553 w 2587"/>
                <a:gd name="T37" fmla="*/ 1184 h 2151"/>
                <a:gd name="T38" fmla="*/ 2582 w 2587"/>
                <a:gd name="T39" fmla="*/ 1095 h 2151"/>
                <a:gd name="T40" fmla="*/ 2586 w 2587"/>
                <a:gd name="T41" fmla="*/ 1018 h 2151"/>
                <a:gd name="T42" fmla="*/ 2563 w 2587"/>
                <a:gd name="T43" fmla="*/ 926 h 2151"/>
                <a:gd name="T44" fmla="*/ 2514 w 2587"/>
                <a:gd name="T45" fmla="*/ 852 h 2151"/>
                <a:gd name="T46" fmla="*/ 2446 w 2587"/>
                <a:gd name="T47" fmla="*/ 805 h 2151"/>
                <a:gd name="T48" fmla="*/ 2385 w 2587"/>
                <a:gd name="T49" fmla="*/ 794 h 2151"/>
                <a:gd name="T50" fmla="*/ 2322 w 2587"/>
                <a:gd name="T51" fmla="*/ 808 h 2151"/>
                <a:gd name="T52" fmla="*/ 2278 w 2587"/>
                <a:gd name="T53" fmla="*/ 838 h 2151"/>
                <a:gd name="T54" fmla="*/ 2245 w 2587"/>
                <a:gd name="T55" fmla="*/ 882 h 2151"/>
                <a:gd name="T56" fmla="*/ 2218 w 2587"/>
                <a:gd name="T57" fmla="*/ 917 h 2151"/>
                <a:gd name="T58" fmla="*/ 2189 w 2587"/>
                <a:gd name="T59" fmla="*/ 927 h 2151"/>
                <a:gd name="T60" fmla="*/ 2166 w 2587"/>
                <a:gd name="T61" fmla="*/ 911 h 2151"/>
                <a:gd name="T62" fmla="*/ 2156 w 2587"/>
                <a:gd name="T63" fmla="*/ 869 h 2151"/>
                <a:gd name="T64" fmla="*/ 1282 w 2587"/>
                <a:gd name="T65" fmla="*/ 0 h 2151"/>
                <a:gd name="T66" fmla="*/ 1248 w 2587"/>
                <a:gd name="T67" fmla="*/ 6 h 2151"/>
                <a:gd name="T68" fmla="*/ 1227 w 2587"/>
                <a:gd name="T69" fmla="*/ 27 h 2151"/>
                <a:gd name="T70" fmla="*/ 1229 w 2587"/>
                <a:gd name="T71" fmla="*/ 55 h 2151"/>
                <a:gd name="T72" fmla="*/ 1258 w 2587"/>
                <a:gd name="T73" fmla="*/ 83 h 2151"/>
                <a:gd name="T74" fmla="*/ 1297 w 2587"/>
                <a:gd name="T75" fmla="*/ 107 h 2151"/>
                <a:gd name="T76" fmla="*/ 1336 w 2587"/>
                <a:gd name="T77" fmla="*/ 154 h 2151"/>
                <a:gd name="T78" fmla="*/ 1356 w 2587"/>
                <a:gd name="T79" fmla="*/ 213 h 2151"/>
                <a:gd name="T80" fmla="*/ 1352 w 2587"/>
                <a:gd name="T81" fmla="*/ 270 h 2151"/>
                <a:gd name="T82" fmla="*/ 1313 w 2587"/>
                <a:gd name="T83" fmla="*/ 341 h 2151"/>
                <a:gd name="T84" fmla="*/ 1247 w 2587"/>
                <a:gd name="T85" fmla="*/ 397 h 2151"/>
                <a:gd name="T86" fmla="*/ 1157 w 2587"/>
                <a:gd name="T87" fmla="*/ 426 h 2151"/>
                <a:gd name="T88" fmla="*/ 1082 w 2587"/>
                <a:gd name="T89" fmla="*/ 429 h 2151"/>
                <a:gd name="T90" fmla="*/ 988 w 2587"/>
                <a:gd name="T91" fmla="*/ 406 h 2151"/>
                <a:gd name="T92" fmla="*/ 915 w 2587"/>
                <a:gd name="T93" fmla="*/ 358 h 2151"/>
                <a:gd name="T94" fmla="*/ 869 w 2587"/>
                <a:gd name="T95" fmla="*/ 289 h 2151"/>
                <a:gd name="T96" fmla="*/ 858 w 2587"/>
                <a:gd name="T97" fmla="*/ 231 h 21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2587" h="2151">
                  <a:moveTo>
                    <a:pt x="858" y="231"/>
                  </a:moveTo>
                  <a:lnTo>
                    <a:pt x="858" y="231"/>
                  </a:lnTo>
                  <a:lnTo>
                    <a:pt x="858" y="213"/>
                  </a:lnTo>
                  <a:lnTo>
                    <a:pt x="861" y="195"/>
                  </a:lnTo>
                  <a:lnTo>
                    <a:pt x="866" y="180"/>
                  </a:lnTo>
                  <a:lnTo>
                    <a:pt x="871" y="166"/>
                  </a:lnTo>
                  <a:lnTo>
                    <a:pt x="877" y="154"/>
                  </a:lnTo>
                  <a:lnTo>
                    <a:pt x="885" y="143"/>
                  </a:lnTo>
                  <a:lnTo>
                    <a:pt x="893" y="131"/>
                  </a:lnTo>
                  <a:lnTo>
                    <a:pt x="902" y="123"/>
                  </a:lnTo>
                  <a:lnTo>
                    <a:pt x="918" y="107"/>
                  </a:lnTo>
                  <a:lnTo>
                    <a:pt x="931" y="97"/>
                  </a:lnTo>
                  <a:lnTo>
                    <a:pt x="946" y="89"/>
                  </a:lnTo>
                  <a:lnTo>
                    <a:pt x="946" y="89"/>
                  </a:lnTo>
                  <a:lnTo>
                    <a:pt x="955" y="83"/>
                  </a:lnTo>
                  <a:lnTo>
                    <a:pt x="965" y="76"/>
                  </a:lnTo>
                  <a:lnTo>
                    <a:pt x="973" y="70"/>
                  </a:lnTo>
                  <a:lnTo>
                    <a:pt x="980" y="62"/>
                  </a:lnTo>
                  <a:lnTo>
                    <a:pt x="985" y="55"/>
                  </a:lnTo>
                  <a:lnTo>
                    <a:pt x="988" y="47"/>
                  </a:lnTo>
                  <a:lnTo>
                    <a:pt x="989" y="40"/>
                  </a:lnTo>
                  <a:lnTo>
                    <a:pt x="989" y="34"/>
                  </a:lnTo>
                  <a:lnTo>
                    <a:pt x="988" y="27"/>
                  </a:lnTo>
                  <a:lnTo>
                    <a:pt x="985" y="21"/>
                  </a:lnTo>
                  <a:lnTo>
                    <a:pt x="980" y="14"/>
                  </a:lnTo>
                  <a:lnTo>
                    <a:pt x="973" y="9"/>
                  </a:lnTo>
                  <a:lnTo>
                    <a:pt x="965" y="6"/>
                  </a:lnTo>
                  <a:lnTo>
                    <a:pt x="955" y="3"/>
                  </a:lnTo>
                  <a:lnTo>
                    <a:pt x="944" y="1"/>
                  </a:lnTo>
                  <a:lnTo>
                    <a:pt x="933" y="0"/>
                  </a:lnTo>
                  <a:lnTo>
                    <a:pt x="0" y="0"/>
                  </a:lnTo>
                  <a:lnTo>
                    <a:pt x="0" y="2151"/>
                  </a:lnTo>
                  <a:lnTo>
                    <a:pt x="2154" y="2151"/>
                  </a:lnTo>
                  <a:lnTo>
                    <a:pt x="2154" y="1656"/>
                  </a:lnTo>
                  <a:lnTo>
                    <a:pt x="2156" y="1656"/>
                  </a:lnTo>
                  <a:lnTo>
                    <a:pt x="2156" y="1220"/>
                  </a:lnTo>
                  <a:lnTo>
                    <a:pt x="2156" y="1220"/>
                  </a:lnTo>
                  <a:lnTo>
                    <a:pt x="2158" y="1207"/>
                  </a:lnTo>
                  <a:lnTo>
                    <a:pt x="2159" y="1196"/>
                  </a:lnTo>
                  <a:lnTo>
                    <a:pt x="2163" y="1186"/>
                  </a:lnTo>
                  <a:lnTo>
                    <a:pt x="2166" y="1178"/>
                  </a:lnTo>
                  <a:lnTo>
                    <a:pt x="2171" y="1171"/>
                  </a:lnTo>
                  <a:lnTo>
                    <a:pt x="2177" y="1166"/>
                  </a:lnTo>
                  <a:lnTo>
                    <a:pt x="2182" y="1163"/>
                  </a:lnTo>
                  <a:lnTo>
                    <a:pt x="2189" y="1161"/>
                  </a:lnTo>
                  <a:lnTo>
                    <a:pt x="2197" y="1161"/>
                  </a:lnTo>
                  <a:lnTo>
                    <a:pt x="2203" y="1163"/>
                  </a:lnTo>
                  <a:lnTo>
                    <a:pt x="2211" y="1166"/>
                  </a:lnTo>
                  <a:lnTo>
                    <a:pt x="2218" y="1171"/>
                  </a:lnTo>
                  <a:lnTo>
                    <a:pt x="2226" y="1178"/>
                  </a:lnTo>
                  <a:lnTo>
                    <a:pt x="2232" y="1186"/>
                  </a:lnTo>
                  <a:lnTo>
                    <a:pt x="2239" y="1196"/>
                  </a:lnTo>
                  <a:lnTo>
                    <a:pt x="2245" y="1207"/>
                  </a:lnTo>
                  <a:lnTo>
                    <a:pt x="2245" y="1207"/>
                  </a:lnTo>
                  <a:lnTo>
                    <a:pt x="2254" y="1220"/>
                  </a:lnTo>
                  <a:lnTo>
                    <a:pt x="2263" y="1235"/>
                  </a:lnTo>
                  <a:lnTo>
                    <a:pt x="2278" y="1251"/>
                  </a:lnTo>
                  <a:lnTo>
                    <a:pt x="2288" y="1259"/>
                  </a:lnTo>
                  <a:lnTo>
                    <a:pt x="2298" y="1266"/>
                  </a:lnTo>
                  <a:lnTo>
                    <a:pt x="2309" y="1274"/>
                  </a:lnTo>
                  <a:lnTo>
                    <a:pt x="2322" y="1280"/>
                  </a:lnTo>
                  <a:lnTo>
                    <a:pt x="2337" y="1285"/>
                  </a:lnTo>
                  <a:lnTo>
                    <a:pt x="2351" y="1290"/>
                  </a:lnTo>
                  <a:lnTo>
                    <a:pt x="2368" y="1293"/>
                  </a:lnTo>
                  <a:lnTo>
                    <a:pt x="2385" y="1293"/>
                  </a:lnTo>
                  <a:lnTo>
                    <a:pt x="2385" y="1293"/>
                  </a:lnTo>
                  <a:lnTo>
                    <a:pt x="2407" y="1293"/>
                  </a:lnTo>
                  <a:lnTo>
                    <a:pt x="2426" y="1288"/>
                  </a:lnTo>
                  <a:lnTo>
                    <a:pt x="2446" y="1283"/>
                  </a:lnTo>
                  <a:lnTo>
                    <a:pt x="2463" y="1274"/>
                  </a:lnTo>
                  <a:lnTo>
                    <a:pt x="2481" y="1264"/>
                  </a:lnTo>
                  <a:lnTo>
                    <a:pt x="2498" y="1251"/>
                  </a:lnTo>
                  <a:lnTo>
                    <a:pt x="2514" y="1236"/>
                  </a:lnTo>
                  <a:lnTo>
                    <a:pt x="2527" y="1220"/>
                  </a:lnTo>
                  <a:lnTo>
                    <a:pt x="2540" y="1204"/>
                  </a:lnTo>
                  <a:lnTo>
                    <a:pt x="2553" y="1184"/>
                  </a:lnTo>
                  <a:lnTo>
                    <a:pt x="2563" y="1163"/>
                  </a:lnTo>
                  <a:lnTo>
                    <a:pt x="2571" y="1142"/>
                  </a:lnTo>
                  <a:lnTo>
                    <a:pt x="2577" y="1119"/>
                  </a:lnTo>
                  <a:lnTo>
                    <a:pt x="2582" y="1095"/>
                  </a:lnTo>
                  <a:lnTo>
                    <a:pt x="2586" y="1070"/>
                  </a:lnTo>
                  <a:lnTo>
                    <a:pt x="2587" y="1044"/>
                  </a:lnTo>
                  <a:lnTo>
                    <a:pt x="2587" y="1044"/>
                  </a:lnTo>
                  <a:lnTo>
                    <a:pt x="2586" y="1018"/>
                  </a:lnTo>
                  <a:lnTo>
                    <a:pt x="2582" y="994"/>
                  </a:lnTo>
                  <a:lnTo>
                    <a:pt x="2577" y="969"/>
                  </a:lnTo>
                  <a:lnTo>
                    <a:pt x="2571" y="947"/>
                  </a:lnTo>
                  <a:lnTo>
                    <a:pt x="2563" y="926"/>
                  </a:lnTo>
                  <a:lnTo>
                    <a:pt x="2553" y="904"/>
                  </a:lnTo>
                  <a:lnTo>
                    <a:pt x="2540" y="885"/>
                  </a:lnTo>
                  <a:lnTo>
                    <a:pt x="2527" y="867"/>
                  </a:lnTo>
                  <a:lnTo>
                    <a:pt x="2514" y="852"/>
                  </a:lnTo>
                  <a:lnTo>
                    <a:pt x="2498" y="838"/>
                  </a:lnTo>
                  <a:lnTo>
                    <a:pt x="2481" y="825"/>
                  </a:lnTo>
                  <a:lnTo>
                    <a:pt x="2463" y="815"/>
                  </a:lnTo>
                  <a:lnTo>
                    <a:pt x="2446" y="805"/>
                  </a:lnTo>
                  <a:lnTo>
                    <a:pt x="2426" y="800"/>
                  </a:lnTo>
                  <a:lnTo>
                    <a:pt x="2407" y="795"/>
                  </a:lnTo>
                  <a:lnTo>
                    <a:pt x="2385" y="794"/>
                  </a:lnTo>
                  <a:lnTo>
                    <a:pt x="2385" y="794"/>
                  </a:lnTo>
                  <a:lnTo>
                    <a:pt x="2368" y="795"/>
                  </a:lnTo>
                  <a:lnTo>
                    <a:pt x="2351" y="799"/>
                  </a:lnTo>
                  <a:lnTo>
                    <a:pt x="2337" y="802"/>
                  </a:lnTo>
                  <a:lnTo>
                    <a:pt x="2322" y="808"/>
                  </a:lnTo>
                  <a:lnTo>
                    <a:pt x="2309" y="815"/>
                  </a:lnTo>
                  <a:lnTo>
                    <a:pt x="2298" y="821"/>
                  </a:lnTo>
                  <a:lnTo>
                    <a:pt x="2288" y="830"/>
                  </a:lnTo>
                  <a:lnTo>
                    <a:pt x="2278" y="838"/>
                  </a:lnTo>
                  <a:lnTo>
                    <a:pt x="2263" y="854"/>
                  </a:lnTo>
                  <a:lnTo>
                    <a:pt x="2254" y="869"/>
                  </a:lnTo>
                  <a:lnTo>
                    <a:pt x="2245" y="882"/>
                  </a:lnTo>
                  <a:lnTo>
                    <a:pt x="2245" y="882"/>
                  </a:lnTo>
                  <a:lnTo>
                    <a:pt x="2239" y="893"/>
                  </a:lnTo>
                  <a:lnTo>
                    <a:pt x="2232" y="903"/>
                  </a:lnTo>
                  <a:lnTo>
                    <a:pt x="2226" y="911"/>
                  </a:lnTo>
                  <a:lnTo>
                    <a:pt x="2218" y="917"/>
                  </a:lnTo>
                  <a:lnTo>
                    <a:pt x="2211" y="922"/>
                  </a:lnTo>
                  <a:lnTo>
                    <a:pt x="2203" y="926"/>
                  </a:lnTo>
                  <a:lnTo>
                    <a:pt x="2197" y="927"/>
                  </a:lnTo>
                  <a:lnTo>
                    <a:pt x="2189" y="927"/>
                  </a:lnTo>
                  <a:lnTo>
                    <a:pt x="2182" y="926"/>
                  </a:lnTo>
                  <a:lnTo>
                    <a:pt x="2177" y="922"/>
                  </a:lnTo>
                  <a:lnTo>
                    <a:pt x="2171" y="917"/>
                  </a:lnTo>
                  <a:lnTo>
                    <a:pt x="2166" y="911"/>
                  </a:lnTo>
                  <a:lnTo>
                    <a:pt x="2163" y="903"/>
                  </a:lnTo>
                  <a:lnTo>
                    <a:pt x="2159" y="893"/>
                  </a:lnTo>
                  <a:lnTo>
                    <a:pt x="2158" y="882"/>
                  </a:lnTo>
                  <a:lnTo>
                    <a:pt x="2156" y="869"/>
                  </a:lnTo>
                  <a:lnTo>
                    <a:pt x="2156" y="595"/>
                  </a:lnTo>
                  <a:lnTo>
                    <a:pt x="2154" y="595"/>
                  </a:lnTo>
                  <a:lnTo>
                    <a:pt x="2154" y="0"/>
                  </a:lnTo>
                  <a:lnTo>
                    <a:pt x="1282" y="0"/>
                  </a:lnTo>
                  <a:lnTo>
                    <a:pt x="1282" y="0"/>
                  </a:lnTo>
                  <a:lnTo>
                    <a:pt x="1269" y="1"/>
                  </a:lnTo>
                  <a:lnTo>
                    <a:pt x="1258" y="3"/>
                  </a:lnTo>
                  <a:lnTo>
                    <a:pt x="1248" y="6"/>
                  </a:lnTo>
                  <a:lnTo>
                    <a:pt x="1242" y="9"/>
                  </a:lnTo>
                  <a:lnTo>
                    <a:pt x="1235" y="14"/>
                  </a:lnTo>
                  <a:lnTo>
                    <a:pt x="1230" y="21"/>
                  </a:lnTo>
                  <a:lnTo>
                    <a:pt x="1227" y="27"/>
                  </a:lnTo>
                  <a:lnTo>
                    <a:pt x="1225" y="34"/>
                  </a:lnTo>
                  <a:lnTo>
                    <a:pt x="1225" y="40"/>
                  </a:lnTo>
                  <a:lnTo>
                    <a:pt x="1225" y="47"/>
                  </a:lnTo>
                  <a:lnTo>
                    <a:pt x="1229" y="55"/>
                  </a:lnTo>
                  <a:lnTo>
                    <a:pt x="1234" y="62"/>
                  </a:lnTo>
                  <a:lnTo>
                    <a:pt x="1240" y="70"/>
                  </a:lnTo>
                  <a:lnTo>
                    <a:pt x="1248" y="76"/>
                  </a:lnTo>
                  <a:lnTo>
                    <a:pt x="1258" y="83"/>
                  </a:lnTo>
                  <a:lnTo>
                    <a:pt x="1269" y="89"/>
                  </a:lnTo>
                  <a:lnTo>
                    <a:pt x="1269" y="89"/>
                  </a:lnTo>
                  <a:lnTo>
                    <a:pt x="1282" y="97"/>
                  </a:lnTo>
                  <a:lnTo>
                    <a:pt x="1297" y="107"/>
                  </a:lnTo>
                  <a:lnTo>
                    <a:pt x="1313" y="123"/>
                  </a:lnTo>
                  <a:lnTo>
                    <a:pt x="1321" y="131"/>
                  </a:lnTo>
                  <a:lnTo>
                    <a:pt x="1329" y="143"/>
                  </a:lnTo>
                  <a:lnTo>
                    <a:pt x="1336" y="154"/>
                  </a:lnTo>
                  <a:lnTo>
                    <a:pt x="1343" y="166"/>
                  </a:lnTo>
                  <a:lnTo>
                    <a:pt x="1349" y="180"/>
                  </a:lnTo>
                  <a:lnTo>
                    <a:pt x="1352" y="195"/>
                  </a:lnTo>
                  <a:lnTo>
                    <a:pt x="1356" y="213"/>
                  </a:lnTo>
                  <a:lnTo>
                    <a:pt x="1357" y="231"/>
                  </a:lnTo>
                  <a:lnTo>
                    <a:pt x="1357" y="231"/>
                  </a:lnTo>
                  <a:lnTo>
                    <a:pt x="1356" y="250"/>
                  </a:lnTo>
                  <a:lnTo>
                    <a:pt x="1352" y="270"/>
                  </a:lnTo>
                  <a:lnTo>
                    <a:pt x="1346" y="289"/>
                  </a:lnTo>
                  <a:lnTo>
                    <a:pt x="1338" y="307"/>
                  </a:lnTo>
                  <a:lnTo>
                    <a:pt x="1326" y="325"/>
                  </a:lnTo>
                  <a:lnTo>
                    <a:pt x="1313" y="341"/>
                  </a:lnTo>
                  <a:lnTo>
                    <a:pt x="1300" y="358"/>
                  </a:lnTo>
                  <a:lnTo>
                    <a:pt x="1284" y="372"/>
                  </a:lnTo>
                  <a:lnTo>
                    <a:pt x="1266" y="385"/>
                  </a:lnTo>
                  <a:lnTo>
                    <a:pt x="1247" y="397"/>
                  </a:lnTo>
                  <a:lnTo>
                    <a:pt x="1225" y="406"/>
                  </a:lnTo>
                  <a:lnTo>
                    <a:pt x="1204" y="415"/>
                  </a:lnTo>
                  <a:lnTo>
                    <a:pt x="1181" y="421"/>
                  </a:lnTo>
                  <a:lnTo>
                    <a:pt x="1157" y="426"/>
                  </a:lnTo>
                  <a:lnTo>
                    <a:pt x="1133" y="429"/>
                  </a:lnTo>
                  <a:lnTo>
                    <a:pt x="1107" y="431"/>
                  </a:lnTo>
                  <a:lnTo>
                    <a:pt x="1107" y="431"/>
                  </a:lnTo>
                  <a:lnTo>
                    <a:pt x="1082" y="429"/>
                  </a:lnTo>
                  <a:lnTo>
                    <a:pt x="1056" y="426"/>
                  </a:lnTo>
                  <a:lnTo>
                    <a:pt x="1033" y="421"/>
                  </a:lnTo>
                  <a:lnTo>
                    <a:pt x="1011" y="415"/>
                  </a:lnTo>
                  <a:lnTo>
                    <a:pt x="988" y="406"/>
                  </a:lnTo>
                  <a:lnTo>
                    <a:pt x="967" y="397"/>
                  </a:lnTo>
                  <a:lnTo>
                    <a:pt x="949" y="385"/>
                  </a:lnTo>
                  <a:lnTo>
                    <a:pt x="931" y="372"/>
                  </a:lnTo>
                  <a:lnTo>
                    <a:pt x="915" y="358"/>
                  </a:lnTo>
                  <a:lnTo>
                    <a:pt x="900" y="341"/>
                  </a:lnTo>
                  <a:lnTo>
                    <a:pt x="887" y="325"/>
                  </a:lnTo>
                  <a:lnTo>
                    <a:pt x="877" y="307"/>
                  </a:lnTo>
                  <a:lnTo>
                    <a:pt x="869" y="289"/>
                  </a:lnTo>
                  <a:lnTo>
                    <a:pt x="863" y="270"/>
                  </a:lnTo>
                  <a:lnTo>
                    <a:pt x="859" y="250"/>
                  </a:lnTo>
                  <a:lnTo>
                    <a:pt x="858" y="231"/>
                  </a:lnTo>
                  <a:lnTo>
                    <a:pt x="858" y="231"/>
                  </a:lnTo>
                  <a:close/>
                </a:path>
              </a:pathLst>
            </a:custGeom>
            <a:solidFill>
              <a:srgbClr val="FFFF00"/>
            </a:solidFill>
            <a:ln w="28575">
              <a:solidFill>
                <a:schemeClr val="tx1"/>
              </a:solidFill>
              <a:prstDash val="solid"/>
              <a:round/>
              <a:headEnd/>
              <a:tailEnd/>
            </a:ln>
          </p:spPr>
          <p:txBody>
            <a:bodyPr rIns="468000" anchor="ctr" anchorCtr="1"/>
            <a:lstStyle/>
            <a:p>
              <a:pPr fontAlgn="auto">
                <a:spcBef>
                  <a:spcPts val="0"/>
                </a:spcBef>
                <a:spcAft>
                  <a:spcPts val="0"/>
                </a:spcAft>
                <a:defRPr/>
              </a:pPr>
              <a:endParaRPr lang="en-GB" sz="4000" dirty="0">
                <a:solidFill>
                  <a:prstClr val="black"/>
                </a:solidFill>
                <a:latin typeface="Calibri"/>
              </a:endParaRPr>
            </a:p>
          </p:txBody>
        </p:sp>
        <p:sp>
          <p:nvSpPr>
            <p:cNvPr id="11" name="TextBox 10"/>
            <p:cNvSpPr txBox="1"/>
            <p:nvPr/>
          </p:nvSpPr>
          <p:spPr>
            <a:xfrm>
              <a:off x="457200" y="4168676"/>
              <a:ext cx="4204285" cy="2308324"/>
            </a:xfrm>
            <a:prstGeom prst="rect">
              <a:avLst/>
            </a:prstGeom>
            <a:noFill/>
          </p:spPr>
          <p:txBody>
            <a:bodyPr wrap="square" rtlCol="0">
              <a:spAutoFit/>
            </a:bodyPr>
            <a:lstStyle/>
            <a:p>
              <a:pPr marL="285750" indent="-285750" fontAlgn="auto">
                <a:spcBef>
                  <a:spcPts val="0"/>
                </a:spcBef>
                <a:spcAft>
                  <a:spcPts val="0"/>
                </a:spcAft>
                <a:buFont typeface="Arial" pitchFamily="34" charset="0"/>
                <a:buChar char="•"/>
              </a:pPr>
              <a:r>
                <a:rPr lang="en-US" dirty="0">
                  <a:solidFill>
                    <a:prstClr val="black"/>
                  </a:solidFill>
                  <a:latin typeface="Arial" pitchFamily="34" charset="0"/>
                  <a:cs typeface="Arial" pitchFamily="34" charset="0"/>
                </a:rPr>
                <a:t>Design under constraint </a:t>
              </a:r>
            </a:p>
            <a:p>
              <a:pPr marL="285750" indent="-285750" fontAlgn="auto">
                <a:spcBef>
                  <a:spcPts val="0"/>
                </a:spcBef>
                <a:spcAft>
                  <a:spcPts val="0"/>
                </a:spcAft>
                <a:buFont typeface="Arial" pitchFamily="34" charset="0"/>
                <a:buChar char="•"/>
              </a:pPr>
              <a:r>
                <a:rPr lang="en-US" dirty="0">
                  <a:solidFill>
                    <a:prstClr val="black"/>
                  </a:solidFill>
                  <a:latin typeface="Arial" pitchFamily="34" charset="0"/>
                  <a:cs typeface="Arial" pitchFamily="34" charset="0"/>
                </a:rPr>
                <a:t>Seeks solutions for societal problems and needs </a:t>
              </a:r>
            </a:p>
            <a:p>
              <a:pPr marL="285750" indent="-285750" fontAlgn="auto">
                <a:spcBef>
                  <a:spcPts val="0"/>
                </a:spcBef>
                <a:spcAft>
                  <a:spcPts val="0"/>
                </a:spcAft>
                <a:buFont typeface="Arial" pitchFamily="34" charset="0"/>
                <a:buChar char="•"/>
              </a:pPr>
              <a:r>
                <a:rPr lang="en-US" dirty="0">
                  <a:solidFill>
                    <a:prstClr val="black"/>
                  </a:solidFill>
                  <a:latin typeface="Arial" pitchFamily="34" charset="0"/>
                  <a:cs typeface="Arial" pitchFamily="34" charset="0"/>
                </a:rPr>
                <a:t>Aims to produce the best solution given resources and constraints </a:t>
              </a:r>
            </a:p>
            <a:p>
              <a:pPr marL="285750" indent="-285750" fontAlgn="auto">
                <a:spcBef>
                  <a:spcPts val="0"/>
                </a:spcBef>
                <a:spcAft>
                  <a:spcPts val="0"/>
                </a:spcAft>
                <a:buFont typeface="Arial" pitchFamily="34" charset="0"/>
                <a:buChar char="•"/>
              </a:pPr>
              <a:r>
                <a:rPr lang="en-US" dirty="0">
                  <a:solidFill>
                    <a:prstClr val="black"/>
                  </a:solidFill>
                  <a:latin typeface="Arial" pitchFamily="34" charset="0"/>
                  <a:cs typeface="Arial" pitchFamily="34" charset="0"/>
                </a:rPr>
                <a:t>Engineering uses a process--the engineering design process--to produce solutions and technologies </a:t>
              </a:r>
            </a:p>
          </p:txBody>
        </p:sp>
      </p:grpSp>
      <p:grpSp>
        <p:nvGrpSpPr>
          <p:cNvPr id="14" name="Group 18"/>
          <p:cNvGrpSpPr/>
          <p:nvPr/>
        </p:nvGrpSpPr>
        <p:grpSpPr>
          <a:xfrm>
            <a:off x="4613910" y="2940209"/>
            <a:ext cx="4184121" cy="3798883"/>
            <a:chOff x="4619625" y="2948116"/>
            <a:chExt cx="4184121" cy="3798883"/>
          </a:xfrm>
        </p:grpSpPr>
        <p:sp>
          <p:nvSpPr>
            <p:cNvPr id="7" name="Freeform 8"/>
            <p:cNvSpPr>
              <a:spLocks/>
            </p:cNvSpPr>
            <p:nvPr/>
          </p:nvSpPr>
          <p:spPr bwMode="auto">
            <a:xfrm>
              <a:off x="4619625" y="2948116"/>
              <a:ext cx="4165071" cy="3798883"/>
            </a:xfrm>
            <a:custGeom>
              <a:avLst/>
              <a:gdLst>
                <a:gd name="T0" fmla="*/ 195 w 2151"/>
                <a:gd name="T1" fmla="*/ 1725 h 2586"/>
                <a:gd name="T2" fmla="*/ 141 w 2151"/>
                <a:gd name="T3" fmla="*/ 1702 h 2586"/>
                <a:gd name="T4" fmla="*/ 96 w 2151"/>
                <a:gd name="T5" fmla="*/ 1655 h 2586"/>
                <a:gd name="T6" fmla="*/ 76 w 2151"/>
                <a:gd name="T7" fmla="*/ 1621 h 2586"/>
                <a:gd name="T8" fmla="*/ 47 w 2151"/>
                <a:gd name="T9" fmla="*/ 1598 h 2586"/>
                <a:gd name="T10" fmla="*/ 19 w 2151"/>
                <a:gd name="T11" fmla="*/ 1603 h 2586"/>
                <a:gd name="T12" fmla="*/ 2 w 2151"/>
                <a:gd name="T13" fmla="*/ 1631 h 2586"/>
                <a:gd name="T14" fmla="*/ 2151 w 2151"/>
                <a:gd name="T15" fmla="*/ 2586 h 2586"/>
                <a:gd name="T16" fmla="*/ 1218 w 2151"/>
                <a:gd name="T17" fmla="*/ 430 h 2586"/>
                <a:gd name="T18" fmla="*/ 1184 w 2151"/>
                <a:gd name="T19" fmla="*/ 425 h 2586"/>
                <a:gd name="T20" fmla="*/ 1163 w 2151"/>
                <a:gd name="T21" fmla="*/ 404 h 2586"/>
                <a:gd name="T22" fmla="*/ 1165 w 2151"/>
                <a:gd name="T23" fmla="*/ 376 h 2586"/>
                <a:gd name="T24" fmla="*/ 1194 w 2151"/>
                <a:gd name="T25" fmla="*/ 347 h 2586"/>
                <a:gd name="T26" fmla="*/ 1233 w 2151"/>
                <a:gd name="T27" fmla="*/ 322 h 2586"/>
                <a:gd name="T28" fmla="*/ 1272 w 2151"/>
                <a:gd name="T29" fmla="*/ 277 h 2586"/>
                <a:gd name="T30" fmla="*/ 1292 w 2151"/>
                <a:gd name="T31" fmla="*/ 218 h 2586"/>
                <a:gd name="T32" fmla="*/ 1288 w 2151"/>
                <a:gd name="T33" fmla="*/ 160 h 2586"/>
                <a:gd name="T34" fmla="*/ 1251 w 2151"/>
                <a:gd name="T35" fmla="*/ 88 h 2586"/>
                <a:gd name="T36" fmla="*/ 1183 w 2151"/>
                <a:gd name="T37" fmla="*/ 34 h 2586"/>
                <a:gd name="T38" fmla="*/ 1093 w 2151"/>
                <a:gd name="T39" fmla="*/ 4 h 2586"/>
                <a:gd name="T40" fmla="*/ 1018 w 2151"/>
                <a:gd name="T41" fmla="*/ 2 h 2586"/>
                <a:gd name="T42" fmla="*/ 924 w 2151"/>
                <a:gd name="T43" fmla="*/ 25 h 2586"/>
                <a:gd name="T44" fmla="*/ 851 w 2151"/>
                <a:gd name="T45" fmla="*/ 73 h 2586"/>
                <a:gd name="T46" fmla="*/ 805 w 2151"/>
                <a:gd name="T47" fmla="*/ 142 h 2586"/>
                <a:gd name="T48" fmla="*/ 794 w 2151"/>
                <a:gd name="T49" fmla="*/ 200 h 2586"/>
                <a:gd name="T50" fmla="*/ 807 w 2151"/>
                <a:gd name="T51" fmla="*/ 264 h 2586"/>
                <a:gd name="T52" fmla="*/ 838 w 2151"/>
                <a:gd name="T53" fmla="*/ 308 h 2586"/>
                <a:gd name="T54" fmla="*/ 882 w 2151"/>
                <a:gd name="T55" fmla="*/ 342 h 2586"/>
                <a:gd name="T56" fmla="*/ 916 w 2151"/>
                <a:gd name="T57" fmla="*/ 368 h 2586"/>
                <a:gd name="T58" fmla="*/ 926 w 2151"/>
                <a:gd name="T59" fmla="*/ 397 h 2586"/>
                <a:gd name="T60" fmla="*/ 909 w 2151"/>
                <a:gd name="T61" fmla="*/ 420 h 2586"/>
                <a:gd name="T62" fmla="*/ 869 w 2151"/>
                <a:gd name="T63" fmla="*/ 430 h 2586"/>
                <a:gd name="T64" fmla="*/ 0 w 2151"/>
                <a:gd name="T65" fmla="*/ 1305 h 2586"/>
                <a:gd name="T66" fmla="*/ 5 w 2151"/>
                <a:gd name="T67" fmla="*/ 1338 h 2586"/>
                <a:gd name="T68" fmla="*/ 26 w 2151"/>
                <a:gd name="T69" fmla="*/ 1361 h 2586"/>
                <a:gd name="T70" fmla="*/ 54 w 2151"/>
                <a:gd name="T71" fmla="*/ 1357 h 2586"/>
                <a:gd name="T72" fmla="*/ 83 w 2151"/>
                <a:gd name="T73" fmla="*/ 1328 h 2586"/>
                <a:gd name="T74" fmla="*/ 107 w 2151"/>
                <a:gd name="T75" fmla="*/ 1291 h 2586"/>
                <a:gd name="T76" fmla="*/ 153 w 2151"/>
                <a:gd name="T77" fmla="*/ 1250 h 2586"/>
                <a:gd name="T78" fmla="*/ 211 w 2151"/>
                <a:gd name="T79" fmla="*/ 1230 h 2586"/>
                <a:gd name="T80" fmla="*/ 270 w 2151"/>
                <a:gd name="T81" fmla="*/ 1235 h 2586"/>
                <a:gd name="T82" fmla="*/ 342 w 2151"/>
                <a:gd name="T83" fmla="*/ 1273 h 2586"/>
                <a:gd name="T84" fmla="*/ 395 w 2151"/>
                <a:gd name="T85" fmla="*/ 1339 h 2586"/>
                <a:gd name="T86" fmla="*/ 426 w 2151"/>
                <a:gd name="T87" fmla="*/ 1429 h 2586"/>
                <a:gd name="T88" fmla="*/ 428 w 2151"/>
                <a:gd name="T89" fmla="*/ 1505 h 2586"/>
                <a:gd name="T90" fmla="*/ 405 w 2151"/>
                <a:gd name="T91" fmla="*/ 1598 h 2586"/>
                <a:gd name="T92" fmla="*/ 356 w 2151"/>
                <a:gd name="T93" fmla="*/ 1673 h 2586"/>
                <a:gd name="T94" fmla="*/ 288 w 2151"/>
                <a:gd name="T95" fmla="*/ 1718 h 2586"/>
                <a:gd name="T96" fmla="*/ 229 w 2151"/>
                <a:gd name="T97" fmla="*/ 1730 h 25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2151" h="2586">
                  <a:moveTo>
                    <a:pt x="229" y="1730"/>
                  </a:moveTo>
                  <a:lnTo>
                    <a:pt x="229" y="1730"/>
                  </a:lnTo>
                  <a:lnTo>
                    <a:pt x="211" y="1728"/>
                  </a:lnTo>
                  <a:lnTo>
                    <a:pt x="195" y="1725"/>
                  </a:lnTo>
                  <a:lnTo>
                    <a:pt x="179" y="1722"/>
                  </a:lnTo>
                  <a:lnTo>
                    <a:pt x="166" y="1715"/>
                  </a:lnTo>
                  <a:lnTo>
                    <a:pt x="153" y="1709"/>
                  </a:lnTo>
                  <a:lnTo>
                    <a:pt x="141" y="1702"/>
                  </a:lnTo>
                  <a:lnTo>
                    <a:pt x="132" y="1694"/>
                  </a:lnTo>
                  <a:lnTo>
                    <a:pt x="122" y="1686"/>
                  </a:lnTo>
                  <a:lnTo>
                    <a:pt x="107" y="1670"/>
                  </a:lnTo>
                  <a:lnTo>
                    <a:pt x="96" y="1655"/>
                  </a:lnTo>
                  <a:lnTo>
                    <a:pt x="88" y="1642"/>
                  </a:lnTo>
                  <a:lnTo>
                    <a:pt x="88" y="1642"/>
                  </a:lnTo>
                  <a:lnTo>
                    <a:pt x="83" y="1631"/>
                  </a:lnTo>
                  <a:lnTo>
                    <a:pt x="76" y="1621"/>
                  </a:lnTo>
                  <a:lnTo>
                    <a:pt x="68" y="1613"/>
                  </a:lnTo>
                  <a:lnTo>
                    <a:pt x="62" y="1606"/>
                  </a:lnTo>
                  <a:lnTo>
                    <a:pt x="54" y="1601"/>
                  </a:lnTo>
                  <a:lnTo>
                    <a:pt x="47" y="1598"/>
                  </a:lnTo>
                  <a:lnTo>
                    <a:pt x="39" y="1598"/>
                  </a:lnTo>
                  <a:lnTo>
                    <a:pt x="32" y="1598"/>
                  </a:lnTo>
                  <a:lnTo>
                    <a:pt x="26" y="1600"/>
                  </a:lnTo>
                  <a:lnTo>
                    <a:pt x="19" y="1603"/>
                  </a:lnTo>
                  <a:lnTo>
                    <a:pt x="15" y="1608"/>
                  </a:lnTo>
                  <a:lnTo>
                    <a:pt x="10" y="1614"/>
                  </a:lnTo>
                  <a:lnTo>
                    <a:pt x="5" y="1621"/>
                  </a:lnTo>
                  <a:lnTo>
                    <a:pt x="2" y="1631"/>
                  </a:lnTo>
                  <a:lnTo>
                    <a:pt x="0" y="1642"/>
                  </a:lnTo>
                  <a:lnTo>
                    <a:pt x="0" y="1655"/>
                  </a:lnTo>
                  <a:lnTo>
                    <a:pt x="0" y="2586"/>
                  </a:lnTo>
                  <a:lnTo>
                    <a:pt x="2151" y="2586"/>
                  </a:lnTo>
                  <a:lnTo>
                    <a:pt x="2151" y="431"/>
                  </a:lnTo>
                  <a:lnTo>
                    <a:pt x="1656" y="431"/>
                  </a:lnTo>
                  <a:lnTo>
                    <a:pt x="1656" y="430"/>
                  </a:lnTo>
                  <a:lnTo>
                    <a:pt x="1218" y="430"/>
                  </a:lnTo>
                  <a:lnTo>
                    <a:pt x="1218" y="430"/>
                  </a:lnTo>
                  <a:lnTo>
                    <a:pt x="1205" y="430"/>
                  </a:lnTo>
                  <a:lnTo>
                    <a:pt x="1194" y="428"/>
                  </a:lnTo>
                  <a:lnTo>
                    <a:pt x="1184" y="425"/>
                  </a:lnTo>
                  <a:lnTo>
                    <a:pt x="1178" y="420"/>
                  </a:lnTo>
                  <a:lnTo>
                    <a:pt x="1171" y="415"/>
                  </a:lnTo>
                  <a:lnTo>
                    <a:pt x="1166" y="410"/>
                  </a:lnTo>
                  <a:lnTo>
                    <a:pt x="1163" y="404"/>
                  </a:lnTo>
                  <a:lnTo>
                    <a:pt x="1162" y="397"/>
                  </a:lnTo>
                  <a:lnTo>
                    <a:pt x="1162" y="391"/>
                  </a:lnTo>
                  <a:lnTo>
                    <a:pt x="1162" y="383"/>
                  </a:lnTo>
                  <a:lnTo>
                    <a:pt x="1165" y="376"/>
                  </a:lnTo>
                  <a:lnTo>
                    <a:pt x="1170" y="368"/>
                  </a:lnTo>
                  <a:lnTo>
                    <a:pt x="1176" y="361"/>
                  </a:lnTo>
                  <a:lnTo>
                    <a:pt x="1184" y="353"/>
                  </a:lnTo>
                  <a:lnTo>
                    <a:pt x="1194" y="347"/>
                  </a:lnTo>
                  <a:lnTo>
                    <a:pt x="1205" y="342"/>
                  </a:lnTo>
                  <a:lnTo>
                    <a:pt x="1205" y="342"/>
                  </a:lnTo>
                  <a:lnTo>
                    <a:pt x="1218" y="334"/>
                  </a:lnTo>
                  <a:lnTo>
                    <a:pt x="1233" y="322"/>
                  </a:lnTo>
                  <a:lnTo>
                    <a:pt x="1249" y="308"/>
                  </a:lnTo>
                  <a:lnTo>
                    <a:pt x="1258" y="298"/>
                  </a:lnTo>
                  <a:lnTo>
                    <a:pt x="1266" y="288"/>
                  </a:lnTo>
                  <a:lnTo>
                    <a:pt x="1272" y="277"/>
                  </a:lnTo>
                  <a:lnTo>
                    <a:pt x="1279" y="264"/>
                  </a:lnTo>
                  <a:lnTo>
                    <a:pt x="1285" y="251"/>
                  </a:lnTo>
                  <a:lnTo>
                    <a:pt x="1288" y="235"/>
                  </a:lnTo>
                  <a:lnTo>
                    <a:pt x="1292" y="218"/>
                  </a:lnTo>
                  <a:lnTo>
                    <a:pt x="1293" y="200"/>
                  </a:lnTo>
                  <a:lnTo>
                    <a:pt x="1293" y="200"/>
                  </a:lnTo>
                  <a:lnTo>
                    <a:pt x="1292" y="181"/>
                  </a:lnTo>
                  <a:lnTo>
                    <a:pt x="1288" y="160"/>
                  </a:lnTo>
                  <a:lnTo>
                    <a:pt x="1282" y="142"/>
                  </a:lnTo>
                  <a:lnTo>
                    <a:pt x="1274" y="122"/>
                  </a:lnTo>
                  <a:lnTo>
                    <a:pt x="1262" y="104"/>
                  </a:lnTo>
                  <a:lnTo>
                    <a:pt x="1251" y="88"/>
                  </a:lnTo>
                  <a:lnTo>
                    <a:pt x="1236" y="73"/>
                  </a:lnTo>
                  <a:lnTo>
                    <a:pt x="1220" y="59"/>
                  </a:lnTo>
                  <a:lnTo>
                    <a:pt x="1202" y="46"/>
                  </a:lnTo>
                  <a:lnTo>
                    <a:pt x="1183" y="34"/>
                  </a:lnTo>
                  <a:lnTo>
                    <a:pt x="1162" y="25"/>
                  </a:lnTo>
                  <a:lnTo>
                    <a:pt x="1140" y="17"/>
                  </a:lnTo>
                  <a:lnTo>
                    <a:pt x="1118" y="8"/>
                  </a:lnTo>
                  <a:lnTo>
                    <a:pt x="1093" y="4"/>
                  </a:lnTo>
                  <a:lnTo>
                    <a:pt x="1069" y="2"/>
                  </a:lnTo>
                  <a:lnTo>
                    <a:pt x="1043" y="0"/>
                  </a:lnTo>
                  <a:lnTo>
                    <a:pt x="1043" y="0"/>
                  </a:lnTo>
                  <a:lnTo>
                    <a:pt x="1018" y="2"/>
                  </a:lnTo>
                  <a:lnTo>
                    <a:pt x="992" y="4"/>
                  </a:lnTo>
                  <a:lnTo>
                    <a:pt x="970" y="8"/>
                  </a:lnTo>
                  <a:lnTo>
                    <a:pt x="947" y="17"/>
                  </a:lnTo>
                  <a:lnTo>
                    <a:pt x="924" y="25"/>
                  </a:lnTo>
                  <a:lnTo>
                    <a:pt x="903" y="34"/>
                  </a:lnTo>
                  <a:lnTo>
                    <a:pt x="885" y="46"/>
                  </a:lnTo>
                  <a:lnTo>
                    <a:pt x="867" y="59"/>
                  </a:lnTo>
                  <a:lnTo>
                    <a:pt x="851" y="73"/>
                  </a:lnTo>
                  <a:lnTo>
                    <a:pt x="836" y="88"/>
                  </a:lnTo>
                  <a:lnTo>
                    <a:pt x="823" y="104"/>
                  </a:lnTo>
                  <a:lnTo>
                    <a:pt x="813" y="122"/>
                  </a:lnTo>
                  <a:lnTo>
                    <a:pt x="805" y="142"/>
                  </a:lnTo>
                  <a:lnTo>
                    <a:pt x="799" y="160"/>
                  </a:lnTo>
                  <a:lnTo>
                    <a:pt x="795" y="181"/>
                  </a:lnTo>
                  <a:lnTo>
                    <a:pt x="794" y="200"/>
                  </a:lnTo>
                  <a:lnTo>
                    <a:pt x="794" y="200"/>
                  </a:lnTo>
                  <a:lnTo>
                    <a:pt x="794" y="218"/>
                  </a:lnTo>
                  <a:lnTo>
                    <a:pt x="797" y="235"/>
                  </a:lnTo>
                  <a:lnTo>
                    <a:pt x="802" y="251"/>
                  </a:lnTo>
                  <a:lnTo>
                    <a:pt x="807" y="264"/>
                  </a:lnTo>
                  <a:lnTo>
                    <a:pt x="813" y="277"/>
                  </a:lnTo>
                  <a:lnTo>
                    <a:pt x="822" y="288"/>
                  </a:lnTo>
                  <a:lnTo>
                    <a:pt x="830" y="298"/>
                  </a:lnTo>
                  <a:lnTo>
                    <a:pt x="838" y="308"/>
                  </a:lnTo>
                  <a:lnTo>
                    <a:pt x="854" y="322"/>
                  </a:lnTo>
                  <a:lnTo>
                    <a:pt x="867" y="334"/>
                  </a:lnTo>
                  <a:lnTo>
                    <a:pt x="882" y="342"/>
                  </a:lnTo>
                  <a:lnTo>
                    <a:pt x="882" y="342"/>
                  </a:lnTo>
                  <a:lnTo>
                    <a:pt x="891" y="347"/>
                  </a:lnTo>
                  <a:lnTo>
                    <a:pt x="901" y="353"/>
                  </a:lnTo>
                  <a:lnTo>
                    <a:pt x="909" y="361"/>
                  </a:lnTo>
                  <a:lnTo>
                    <a:pt x="916" y="368"/>
                  </a:lnTo>
                  <a:lnTo>
                    <a:pt x="921" y="376"/>
                  </a:lnTo>
                  <a:lnTo>
                    <a:pt x="924" y="383"/>
                  </a:lnTo>
                  <a:lnTo>
                    <a:pt x="926" y="391"/>
                  </a:lnTo>
                  <a:lnTo>
                    <a:pt x="926" y="397"/>
                  </a:lnTo>
                  <a:lnTo>
                    <a:pt x="924" y="404"/>
                  </a:lnTo>
                  <a:lnTo>
                    <a:pt x="921" y="410"/>
                  </a:lnTo>
                  <a:lnTo>
                    <a:pt x="916" y="415"/>
                  </a:lnTo>
                  <a:lnTo>
                    <a:pt x="909" y="420"/>
                  </a:lnTo>
                  <a:lnTo>
                    <a:pt x="901" y="425"/>
                  </a:lnTo>
                  <a:lnTo>
                    <a:pt x="891" y="428"/>
                  </a:lnTo>
                  <a:lnTo>
                    <a:pt x="880" y="430"/>
                  </a:lnTo>
                  <a:lnTo>
                    <a:pt x="869" y="430"/>
                  </a:lnTo>
                  <a:lnTo>
                    <a:pt x="595" y="430"/>
                  </a:lnTo>
                  <a:lnTo>
                    <a:pt x="595" y="431"/>
                  </a:lnTo>
                  <a:lnTo>
                    <a:pt x="0" y="431"/>
                  </a:lnTo>
                  <a:lnTo>
                    <a:pt x="0" y="1305"/>
                  </a:lnTo>
                  <a:lnTo>
                    <a:pt x="0" y="1305"/>
                  </a:lnTo>
                  <a:lnTo>
                    <a:pt x="0" y="1317"/>
                  </a:lnTo>
                  <a:lnTo>
                    <a:pt x="2" y="1328"/>
                  </a:lnTo>
                  <a:lnTo>
                    <a:pt x="5" y="1338"/>
                  </a:lnTo>
                  <a:lnTo>
                    <a:pt x="10" y="1346"/>
                  </a:lnTo>
                  <a:lnTo>
                    <a:pt x="15" y="1352"/>
                  </a:lnTo>
                  <a:lnTo>
                    <a:pt x="19" y="1357"/>
                  </a:lnTo>
                  <a:lnTo>
                    <a:pt x="26" y="1361"/>
                  </a:lnTo>
                  <a:lnTo>
                    <a:pt x="32" y="1362"/>
                  </a:lnTo>
                  <a:lnTo>
                    <a:pt x="39" y="1362"/>
                  </a:lnTo>
                  <a:lnTo>
                    <a:pt x="47" y="1361"/>
                  </a:lnTo>
                  <a:lnTo>
                    <a:pt x="54" y="1357"/>
                  </a:lnTo>
                  <a:lnTo>
                    <a:pt x="62" y="1352"/>
                  </a:lnTo>
                  <a:lnTo>
                    <a:pt x="68" y="1346"/>
                  </a:lnTo>
                  <a:lnTo>
                    <a:pt x="76" y="1338"/>
                  </a:lnTo>
                  <a:lnTo>
                    <a:pt x="83" y="1328"/>
                  </a:lnTo>
                  <a:lnTo>
                    <a:pt x="88" y="1318"/>
                  </a:lnTo>
                  <a:lnTo>
                    <a:pt x="88" y="1318"/>
                  </a:lnTo>
                  <a:lnTo>
                    <a:pt x="96" y="1304"/>
                  </a:lnTo>
                  <a:lnTo>
                    <a:pt x="107" y="1291"/>
                  </a:lnTo>
                  <a:lnTo>
                    <a:pt x="122" y="1274"/>
                  </a:lnTo>
                  <a:lnTo>
                    <a:pt x="132" y="1266"/>
                  </a:lnTo>
                  <a:lnTo>
                    <a:pt x="141" y="1258"/>
                  </a:lnTo>
                  <a:lnTo>
                    <a:pt x="153" y="1250"/>
                  </a:lnTo>
                  <a:lnTo>
                    <a:pt x="166" y="1243"/>
                  </a:lnTo>
                  <a:lnTo>
                    <a:pt x="179" y="1238"/>
                  </a:lnTo>
                  <a:lnTo>
                    <a:pt x="195" y="1234"/>
                  </a:lnTo>
                  <a:lnTo>
                    <a:pt x="211" y="1230"/>
                  </a:lnTo>
                  <a:lnTo>
                    <a:pt x="229" y="1230"/>
                  </a:lnTo>
                  <a:lnTo>
                    <a:pt x="229" y="1230"/>
                  </a:lnTo>
                  <a:lnTo>
                    <a:pt x="249" y="1232"/>
                  </a:lnTo>
                  <a:lnTo>
                    <a:pt x="270" y="1235"/>
                  </a:lnTo>
                  <a:lnTo>
                    <a:pt x="288" y="1242"/>
                  </a:lnTo>
                  <a:lnTo>
                    <a:pt x="307" y="1250"/>
                  </a:lnTo>
                  <a:lnTo>
                    <a:pt x="325" y="1260"/>
                  </a:lnTo>
                  <a:lnTo>
                    <a:pt x="342" y="1273"/>
                  </a:lnTo>
                  <a:lnTo>
                    <a:pt x="356" y="1287"/>
                  </a:lnTo>
                  <a:lnTo>
                    <a:pt x="371" y="1304"/>
                  </a:lnTo>
                  <a:lnTo>
                    <a:pt x="384" y="1321"/>
                  </a:lnTo>
                  <a:lnTo>
                    <a:pt x="395" y="1339"/>
                  </a:lnTo>
                  <a:lnTo>
                    <a:pt x="405" y="1361"/>
                  </a:lnTo>
                  <a:lnTo>
                    <a:pt x="413" y="1383"/>
                  </a:lnTo>
                  <a:lnTo>
                    <a:pt x="421" y="1406"/>
                  </a:lnTo>
                  <a:lnTo>
                    <a:pt x="426" y="1429"/>
                  </a:lnTo>
                  <a:lnTo>
                    <a:pt x="428" y="1455"/>
                  </a:lnTo>
                  <a:lnTo>
                    <a:pt x="429" y="1479"/>
                  </a:lnTo>
                  <a:lnTo>
                    <a:pt x="429" y="1479"/>
                  </a:lnTo>
                  <a:lnTo>
                    <a:pt x="428" y="1505"/>
                  </a:lnTo>
                  <a:lnTo>
                    <a:pt x="426" y="1530"/>
                  </a:lnTo>
                  <a:lnTo>
                    <a:pt x="421" y="1554"/>
                  </a:lnTo>
                  <a:lnTo>
                    <a:pt x="413" y="1577"/>
                  </a:lnTo>
                  <a:lnTo>
                    <a:pt x="405" y="1598"/>
                  </a:lnTo>
                  <a:lnTo>
                    <a:pt x="395" y="1619"/>
                  </a:lnTo>
                  <a:lnTo>
                    <a:pt x="384" y="1639"/>
                  </a:lnTo>
                  <a:lnTo>
                    <a:pt x="371" y="1657"/>
                  </a:lnTo>
                  <a:lnTo>
                    <a:pt x="356" y="1673"/>
                  </a:lnTo>
                  <a:lnTo>
                    <a:pt x="342" y="1686"/>
                  </a:lnTo>
                  <a:lnTo>
                    <a:pt x="325" y="1699"/>
                  </a:lnTo>
                  <a:lnTo>
                    <a:pt x="307" y="1710"/>
                  </a:lnTo>
                  <a:lnTo>
                    <a:pt x="288" y="1718"/>
                  </a:lnTo>
                  <a:lnTo>
                    <a:pt x="270" y="1725"/>
                  </a:lnTo>
                  <a:lnTo>
                    <a:pt x="249" y="1728"/>
                  </a:lnTo>
                  <a:lnTo>
                    <a:pt x="229" y="1730"/>
                  </a:lnTo>
                  <a:lnTo>
                    <a:pt x="229" y="1730"/>
                  </a:lnTo>
                  <a:close/>
                </a:path>
              </a:pathLst>
            </a:custGeom>
            <a:gradFill flip="none" rotWithShape="1">
              <a:gsLst>
                <a:gs pos="0">
                  <a:srgbClr val="FF0000">
                    <a:tint val="66000"/>
                    <a:satMod val="160000"/>
                  </a:srgbClr>
                </a:gs>
                <a:gs pos="50000">
                  <a:srgbClr val="FF0000">
                    <a:tint val="44500"/>
                    <a:satMod val="160000"/>
                  </a:srgbClr>
                </a:gs>
                <a:gs pos="100000">
                  <a:srgbClr val="FF0000">
                    <a:tint val="23500"/>
                    <a:satMod val="160000"/>
                  </a:srgbClr>
                </a:gs>
              </a:gsLst>
              <a:lin ang="13500000" scaled="1"/>
              <a:tileRect/>
            </a:gradFill>
            <a:ln w="28575">
              <a:solidFill>
                <a:srgbClr val="FF0000"/>
              </a:solidFill>
              <a:prstDash val="solid"/>
              <a:round/>
              <a:headEnd/>
              <a:tailEnd/>
            </a:ln>
          </p:spPr>
          <p:txBody>
            <a:bodyPr tIns="468000" anchor="ctr" anchorCtr="1"/>
            <a:lstStyle/>
            <a:p>
              <a:pPr fontAlgn="auto">
                <a:spcBef>
                  <a:spcPts val="0"/>
                </a:spcBef>
                <a:spcAft>
                  <a:spcPts val="0"/>
                </a:spcAft>
                <a:defRPr/>
              </a:pPr>
              <a:endParaRPr lang="en-GB" sz="4000" dirty="0">
                <a:solidFill>
                  <a:prstClr val="black"/>
                </a:solidFill>
                <a:latin typeface="Calibri"/>
              </a:endParaRPr>
            </a:p>
          </p:txBody>
        </p:sp>
        <p:sp>
          <p:nvSpPr>
            <p:cNvPr id="12" name="TextBox 11"/>
            <p:cNvSpPr txBox="1"/>
            <p:nvPr/>
          </p:nvSpPr>
          <p:spPr>
            <a:xfrm>
              <a:off x="5462061" y="3886200"/>
              <a:ext cx="3341685" cy="2585323"/>
            </a:xfrm>
            <a:prstGeom prst="rect">
              <a:avLst/>
            </a:prstGeom>
            <a:noFill/>
          </p:spPr>
          <p:txBody>
            <a:bodyPr wrap="square" rtlCol="0">
              <a:spAutoFit/>
            </a:bodyPr>
            <a:lstStyle/>
            <a:p>
              <a:pPr marL="285750" indent="-285750" fontAlgn="auto">
                <a:spcBef>
                  <a:spcPts val="0"/>
                </a:spcBef>
                <a:spcAft>
                  <a:spcPts val="0"/>
                </a:spcAft>
                <a:buFont typeface="Arial" pitchFamily="34" charset="0"/>
                <a:buChar char="•"/>
              </a:pPr>
              <a:r>
                <a:rPr lang="en-US" dirty="0" smtClean="0">
                  <a:solidFill>
                    <a:prstClr val="black"/>
                  </a:solidFill>
                  <a:latin typeface="Arial" pitchFamily="34" charset="0"/>
                  <a:cs typeface="Arial" pitchFamily="34" charset="0"/>
                </a:rPr>
                <a:t>“The </a:t>
              </a:r>
              <a:r>
                <a:rPr lang="en-US" dirty="0">
                  <a:solidFill>
                    <a:prstClr val="black"/>
                  </a:solidFill>
                  <a:latin typeface="Arial" pitchFamily="34" charset="0"/>
                  <a:cs typeface="Arial" pitchFamily="34" charset="0"/>
                </a:rPr>
                <a:t>science of quantity</a:t>
              </a:r>
              <a:r>
                <a:rPr lang="en-US" dirty="0" smtClean="0">
                  <a:solidFill>
                    <a:prstClr val="black"/>
                  </a:solidFill>
                  <a:latin typeface="Arial" pitchFamily="34" charset="0"/>
                  <a:cs typeface="Arial" pitchFamily="34" charset="0"/>
                </a:rPr>
                <a:t>"</a:t>
              </a:r>
            </a:p>
            <a:p>
              <a:pPr marL="285750" indent="-285750" fontAlgn="auto">
                <a:spcBef>
                  <a:spcPts val="0"/>
                </a:spcBef>
                <a:spcAft>
                  <a:spcPts val="0"/>
                </a:spcAft>
                <a:buFont typeface="Arial" pitchFamily="34" charset="0"/>
                <a:buChar char="•"/>
              </a:pPr>
              <a:r>
                <a:rPr lang="en-US" dirty="0" smtClean="0">
                  <a:solidFill>
                    <a:prstClr val="black"/>
                  </a:solidFill>
                  <a:latin typeface="Arial" pitchFamily="34" charset="0"/>
                  <a:cs typeface="Arial" pitchFamily="34" charset="0"/>
                </a:rPr>
                <a:t>Seeks out patterns</a:t>
              </a:r>
            </a:p>
            <a:p>
              <a:pPr marL="285750" indent="-285750" fontAlgn="auto">
                <a:spcBef>
                  <a:spcPts val="0"/>
                </a:spcBef>
                <a:spcAft>
                  <a:spcPts val="0"/>
                </a:spcAft>
                <a:buFont typeface="Arial" pitchFamily="34" charset="0"/>
                <a:buChar char="•"/>
              </a:pPr>
              <a:r>
                <a:rPr lang="en-US" dirty="0" smtClean="0">
                  <a:solidFill>
                    <a:prstClr val="black"/>
                  </a:solidFill>
                  <a:latin typeface="Arial" pitchFamily="34" charset="0"/>
                  <a:cs typeface="Arial" pitchFamily="34" charset="0"/>
                </a:rPr>
                <a:t>Use </a:t>
              </a:r>
              <a:r>
                <a:rPr lang="en-US" dirty="0">
                  <a:solidFill>
                    <a:prstClr val="black"/>
                  </a:solidFill>
                  <a:latin typeface="Arial" pitchFamily="34" charset="0"/>
                  <a:cs typeface="Arial" pitchFamily="34" charset="0"/>
                </a:rPr>
                <a:t>of abstraction and logical </a:t>
              </a:r>
              <a:r>
                <a:rPr lang="en-US" dirty="0" smtClean="0">
                  <a:solidFill>
                    <a:prstClr val="black"/>
                  </a:solidFill>
                  <a:latin typeface="Arial" pitchFamily="34" charset="0"/>
                  <a:cs typeface="Arial" pitchFamily="34" charset="0"/>
                </a:rPr>
                <a:t>reasoning</a:t>
              </a:r>
            </a:p>
            <a:p>
              <a:pPr marL="285750" indent="-285750" fontAlgn="auto">
                <a:spcBef>
                  <a:spcPts val="0"/>
                </a:spcBef>
                <a:spcAft>
                  <a:spcPts val="0"/>
                </a:spcAft>
                <a:buFont typeface="Arial" pitchFamily="34" charset="0"/>
                <a:buChar char="•"/>
              </a:pPr>
              <a:r>
                <a:rPr lang="en-US" dirty="0">
                  <a:solidFill>
                    <a:prstClr val="black"/>
                  </a:solidFill>
                  <a:latin typeface="Arial" pitchFamily="34" charset="0"/>
                  <a:cs typeface="Arial" pitchFamily="34" charset="0"/>
                </a:rPr>
                <a:t>I</a:t>
              </a:r>
              <a:r>
                <a:rPr lang="en-US" dirty="0" smtClean="0">
                  <a:solidFill>
                    <a:prstClr val="black"/>
                  </a:solidFill>
                  <a:latin typeface="Arial" pitchFamily="34" charset="0"/>
                  <a:cs typeface="Arial" pitchFamily="34" charset="0"/>
                </a:rPr>
                <a:t>nvolves </a:t>
              </a:r>
              <a:r>
                <a:rPr lang="en-US" dirty="0">
                  <a:solidFill>
                    <a:prstClr val="black"/>
                  </a:solidFill>
                  <a:latin typeface="Arial" pitchFamily="34" charset="0"/>
                  <a:cs typeface="Arial" pitchFamily="34" charset="0"/>
                </a:rPr>
                <a:t>the ability to explore, think through an issue, and reason logically to solve routine as well as </a:t>
              </a:r>
              <a:r>
                <a:rPr lang="en-US" dirty="0" smtClean="0">
                  <a:solidFill>
                    <a:prstClr val="black"/>
                  </a:solidFill>
                  <a:latin typeface="Arial" pitchFamily="34" charset="0"/>
                  <a:cs typeface="Arial" pitchFamily="34" charset="0"/>
                </a:rPr>
                <a:t>non-routine problems</a:t>
              </a:r>
            </a:p>
          </p:txBody>
        </p:sp>
      </p:grpSp>
      <p:sp>
        <p:nvSpPr>
          <p:cNvPr id="18" name="TextBox 17"/>
          <p:cNvSpPr txBox="1"/>
          <p:nvPr/>
        </p:nvSpPr>
        <p:spPr>
          <a:xfrm>
            <a:off x="0" y="152400"/>
            <a:ext cx="5029200" cy="369332"/>
          </a:xfrm>
          <a:prstGeom prst="rect">
            <a:avLst/>
          </a:prstGeom>
          <a:noFill/>
        </p:spPr>
        <p:txBody>
          <a:bodyPr wrap="square" rtlCol="0">
            <a:spAutoFit/>
          </a:bodyPr>
          <a:lstStyle/>
          <a:p>
            <a:pPr fontAlgn="auto">
              <a:spcBef>
                <a:spcPts val="0"/>
              </a:spcBef>
              <a:spcAft>
                <a:spcPts val="0"/>
              </a:spcAft>
            </a:pPr>
            <a:endParaRPr lang="en-US" dirty="0">
              <a:solidFill>
                <a:prstClr val="black"/>
              </a:solidFill>
              <a:latin typeface="Calibri"/>
              <a:cs typeface="+mn-cs"/>
            </a:endParaRPr>
          </a:p>
        </p:txBody>
      </p:sp>
      <p:sp>
        <p:nvSpPr>
          <p:cNvPr id="19" name="Slide Number Placeholder 18"/>
          <p:cNvSpPr>
            <a:spLocks noGrp="1"/>
          </p:cNvSpPr>
          <p:nvPr>
            <p:ph type="sldNum" sz="quarter" idx="12"/>
          </p:nvPr>
        </p:nvSpPr>
        <p:spPr/>
        <p:txBody>
          <a:bodyPr/>
          <a:lstStyle/>
          <a:p>
            <a:fld id="{FF947AC1-330B-4D78-9DAE-2A17147F34A1}" type="slidenum">
              <a:rPr lang="en-US" smtClean="0">
                <a:solidFill>
                  <a:prstClr val="black">
                    <a:tint val="75000"/>
                  </a:prstClr>
                </a:solidFill>
              </a:rPr>
              <a:pPr/>
              <a:t>73</a:t>
            </a:fld>
            <a:endParaRPr lang="en-US">
              <a:solidFill>
                <a:prstClr val="black">
                  <a:tint val="75000"/>
                </a:prstClr>
              </a:solidFill>
            </a:endParaRPr>
          </a:p>
        </p:txBody>
      </p:sp>
    </p:spTree>
    <p:extLst>
      <p:ext uri="{BB962C8B-B14F-4D97-AF65-F5344CB8AC3E}">
        <p14:creationId xmlns:p14="http://schemas.microsoft.com/office/powerpoint/2010/main" val="34440751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9"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additive="base">
                                        <p:cTn id="12" dur="500" fill="hold"/>
                                        <p:tgtEl>
                                          <p:spTgt spid="3"/>
                                        </p:tgtEl>
                                        <p:attrNameLst>
                                          <p:attrName>ppt_x</p:attrName>
                                        </p:attrNameLst>
                                      </p:cBhvr>
                                      <p:tavLst>
                                        <p:tav tm="0">
                                          <p:val>
                                            <p:strVal val="0-#ppt_w/2"/>
                                          </p:val>
                                        </p:tav>
                                        <p:tav tm="100000">
                                          <p:val>
                                            <p:strVal val="#ppt_x"/>
                                          </p:val>
                                        </p:tav>
                                      </p:tavLst>
                                    </p:anim>
                                    <p:anim calcmode="lin" valueType="num">
                                      <p:cBhvr additive="base">
                                        <p:cTn id="13" dur="500" fill="hold"/>
                                        <p:tgtEl>
                                          <p:spTgt spid="3"/>
                                        </p:tgtEl>
                                        <p:attrNameLst>
                                          <p:attrName>ppt_y</p:attrName>
                                        </p:attrNameLst>
                                      </p:cBhvr>
                                      <p:tavLst>
                                        <p:tav tm="0">
                                          <p:val>
                                            <p:strVal val="0-#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15"/>
                                        </p:tgtEl>
                                        <p:attrNameLst>
                                          <p:attrName>style.visibility</p:attrName>
                                        </p:attrNameLst>
                                      </p:cBhvr>
                                      <p:to>
                                        <p:strVal val="visible"/>
                                      </p:to>
                                    </p:set>
                                    <p:animEffect transition="in" filter="fade">
                                      <p:cBhvr>
                                        <p:cTn id="18" dur="500"/>
                                        <p:tgtEl>
                                          <p:spTgt spid="15"/>
                                        </p:tgtEl>
                                      </p:cBhvr>
                                    </p:animEffect>
                                  </p:childTnLst>
                                </p:cTn>
                              </p:par>
                            </p:childTnLst>
                          </p:cTn>
                        </p:par>
                      </p:childTnLst>
                    </p:cTn>
                  </p:par>
                  <p:par>
                    <p:cTn id="19" fill="hold">
                      <p:stCondLst>
                        <p:cond delay="indefinite"/>
                      </p:stCondLst>
                      <p:childTnLst>
                        <p:par>
                          <p:cTn id="20" fill="hold">
                            <p:stCondLst>
                              <p:cond delay="0"/>
                            </p:stCondLst>
                            <p:childTnLst>
                              <p:par>
                                <p:cTn id="21" presetID="2" presetClass="entr" presetSubtype="3" fill="hold" nodeType="clickEffect">
                                  <p:stCondLst>
                                    <p:cond delay="0"/>
                                  </p:stCondLst>
                                  <p:childTnLst>
                                    <p:set>
                                      <p:cBhvr>
                                        <p:cTn id="22" dur="1" fill="hold">
                                          <p:stCondLst>
                                            <p:cond delay="0"/>
                                          </p:stCondLst>
                                        </p:cTn>
                                        <p:tgtEl>
                                          <p:spTgt spid="2"/>
                                        </p:tgtEl>
                                        <p:attrNameLst>
                                          <p:attrName>style.visibility</p:attrName>
                                        </p:attrNameLst>
                                      </p:cBhvr>
                                      <p:to>
                                        <p:strVal val="visible"/>
                                      </p:to>
                                    </p:set>
                                    <p:anim calcmode="lin" valueType="num">
                                      <p:cBhvr additive="base">
                                        <p:cTn id="23" dur="500" fill="hold"/>
                                        <p:tgtEl>
                                          <p:spTgt spid="2"/>
                                        </p:tgtEl>
                                        <p:attrNameLst>
                                          <p:attrName>ppt_x</p:attrName>
                                        </p:attrNameLst>
                                      </p:cBhvr>
                                      <p:tavLst>
                                        <p:tav tm="0">
                                          <p:val>
                                            <p:strVal val="1+#ppt_w/2"/>
                                          </p:val>
                                        </p:tav>
                                        <p:tav tm="100000">
                                          <p:val>
                                            <p:strVal val="#ppt_x"/>
                                          </p:val>
                                        </p:tav>
                                      </p:tavLst>
                                    </p:anim>
                                    <p:anim calcmode="lin" valueType="num">
                                      <p:cBhvr additive="base">
                                        <p:cTn id="24" dur="500" fill="hold"/>
                                        <p:tgtEl>
                                          <p:spTgt spid="2"/>
                                        </p:tgtEl>
                                        <p:attrNameLst>
                                          <p:attrName>ppt_y</p:attrName>
                                        </p:attrNameLst>
                                      </p:cBhvr>
                                      <p:tavLst>
                                        <p:tav tm="0">
                                          <p:val>
                                            <p:strVal val="0-#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16"/>
                                        </p:tgtEl>
                                        <p:attrNameLst>
                                          <p:attrName>style.visibility</p:attrName>
                                        </p:attrNameLst>
                                      </p:cBhvr>
                                      <p:to>
                                        <p:strVal val="visible"/>
                                      </p:to>
                                    </p:set>
                                    <p:animEffect transition="in" filter="fade">
                                      <p:cBhvr>
                                        <p:cTn id="29" dur="500"/>
                                        <p:tgtEl>
                                          <p:spTgt spid="16"/>
                                        </p:tgtEl>
                                      </p:cBhvr>
                                    </p:animEffect>
                                  </p:childTnLst>
                                </p:cTn>
                              </p:par>
                            </p:childTnLst>
                          </p:cTn>
                        </p:par>
                      </p:childTnLst>
                    </p:cTn>
                  </p:par>
                  <p:par>
                    <p:cTn id="30" fill="hold">
                      <p:stCondLst>
                        <p:cond delay="indefinite"/>
                      </p:stCondLst>
                      <p:childTnLst>
                        <p:par>
                          <p:cTn id="31" fill="hold">
                            <p:stCondLst>
                              <p:cond delay="0"/>
                            </p:stCondLst>
                            <p:childTnLst>
                              <p:par>
                                <p:cTn id="32" presetID="2" presetClass="entr" presetSubtype="12" fill="hold" nodeType="clickEffect">
                                  <p:stCondLst>
                                    <p:cond delay="0"/>
                                  </p:stCondLst>
                                  <p:childTnLst>
                                    <p:set>
                                      <p:cBhvr>
                                        <p:cTn id="33" dur="1" fill="hold">
                                          <p:stCondLst>
                                            <p:cond delay="0"/>
                                          </p:stCondLst>
                                        </p:cTn>
                                        <p:tgtEl>
                                          <p:spTgt spid="9"/>
                                        </p:tgtEl>
                                        <p:attrNameLst>
                                          <p:attrName>style.visibility</p:attrName>
                                        </p:attrNameLst>
                                      </p:cBhvr>
                                      <p:to>
                                        <p:strVal val="visible"/>
                                      </p:to>
                                    </p:set>
                                    <p:anim calcmode="lin" valueType="num">
                                      <p:cBhvr additive="base">
                                        <p:cTn id="34" dur="500" fill="hold"/>
                                        <p:tgtEl>
                                          <p:spTgt spid="9"/>
                                        </p:tgtEl>
                                        <p:attrNameLst>
                                          <p:attrName>ppt_x</p:attrName>
                                        </p:attrNameLst>
                                      </p:cBhvr>
                                      <p:tavLst>
                                        <p:tav tm="0">
                                          <p:val>
                                            <p:strVal val="0-#ppt_w/2"/>
                                          </p:val>
                                        </p:tav>
                                        <p:tav tm="100000">
                                          <p:val>
                                            <p:strVal val="#ppt_x"/>
                                          </p:val>
                                        </p:tav>
                                      </p:tavLst>
                                    </p:anim>
                                    <p:anim calcmode="lin" valueType="num">
                                      <p:cBhvr additive="base">
                                        <p:cTn id="35"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grpId="0" nodeType="clickEffect">
                                  <p:stCondLst>
                                    <p:cond delay="0"/>
                                  </p:stCondLst>
                                  <p:childTnLst>
                                    <p:set>
                                      <p:cBhvr>
                                        <p:cTn id="39" dur="1" fill="hold">
                                          <p:stCondLst>
                                            <p:cond delay="0"/>
                                          </p:stCondLst>
                                        </p:cTn>
                                        <p:tgtEl>
                                          <p:spTgt spid="17"/>
                                        </p:tgtEl>
                                        <p:attrNameLst>
                                          <p:attrName>style.visibility</p:attrName>
                                        </p:attrNameLst>
                                      </p:cBhvr>
                                      <p:to>
                                        <p:strVal val="visible"/>
                                      </p:to>
                                    </p:set>
                                    <p:animEffect transition="in" filter="fade">
                                      <p:cBhvr>
                                        <p:cTn id="40" dur="500"/>
                                        <p:tgtEl>
                                          <p:spTgt spid="17"/>
                                        </p:tgtEl>
                                      </p:cBhvr>
                                    </p:animEffect>
                                  </p:childTnLst>
                                </p:cTn>
                              </p:par>
                            </p:childTnLst>
                          </p:cTn>
                        </p:par>
                      </p:childTnLst>
                    </p:cTn>
                  </p:par>
                  <p:par>
                    <p:cTn id="41" fill="hold">
                      <p:stCondLst>
                        <p:cond delay="indefinite"/>
                      </p:stCondLst>
                      <p:childTnLst>
                        <p:par>
                          <p:cTn id="42" fill="hold">
                            <p:stCondLst>
                              <p:cond delay="0"/>
                            </p:stCondLst>
                            <p:childTnLst>
                              <p:par>
                                <p:cTn id="43" presetID="2" presetClass="entr" presetSubtype="6" fill="hold" nodeType="clickEffect">
                                  <p:stCondLst>
                                    <p:cond delay="0"/>
                                  </p:stCondLst>
                                  <p:childTnLst>
                                    <p:set>
                                      <p:cBhvr>
                                        <p:cTn id="44" dur="1" fill="hold">
                                          <p:stCondLst>
                                            <p:cond delay="0"/>
                                          </p:stCondLst>
                                        </p:cTn>
                                        <p:tgtEl>
                                          <p:spTgt spid="14"/>
                                        </p:tgtEl>
                                        <p:attrNameLst>
                                          <p:attrName>style.visibility</p:attrName>
                                        </p:attrNameLst>
                                      </p:cBhvr>
                                      <p:to>
                                        <p:strVal val="visible"/>
                                      </p:to>
                                    </p:set>
                                    <p:anim calcmode="lin" valueType="num">
                                      <p:cBhvr additive="base">
                                        <p:cTn id="45" dur="500" fill="hold"/>
                                        <p:tgtEl>
                                          <p:spTgt spid="14"/>
                                        </p:tgtEl>
                                        <p:attrNameLst>
                                          <p:attrName>ppt_x</p:attrName>
                                        </p:attrNameLst>
                                      </p:cBhvr>
                                      <p:tavLst>
                                        <p:tav tm="0">
                                          <p:val>
                                            <p:strVal val="1+#ppt_w/2"/>
                                          </p:val>
                                        </p:tav>
                                        <p:tav tm="100000">
                                          <p:val>
                                            <p:strVal val="#ppt_x"/>
                                          </p:val>
                                        </p:tav>
                                      </p:tavLst>
                                    </p:anim>
                                    <p:anim calcmode="lin" valueType="num">
                                      <p:cBhvr additive="base">
                                        <p:cTn id="46"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5" grpId="0"/>
      <p:bldP spid="16" grpId="0"/>
      <p:bldP spid="17" grpId="0"/>
    </p:bld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28600" y="0"/>
            <a:ext cx="8229600" cy="990600"/>
          </a:xfrm>
        </p:spPr>
        <p:txBody>
          <a:bodyPr>
            <a:normAutofit fontScale="90000"/>
          </a:bodyPr>
          <a:lstStyle/>
          <a:p>
            <a:r>
              <a:rPr lang="en-US" dirty="0" smtClean="0"/>
              <a:t>STEM Education </a:t>
            </a:r>
            <a:r>
              <a:rPr lang="en-US" sz="2200" i="1" dirty="0" smtClean="0"/>
              <a:t>Attributes of a STEM Educated Student</a:t>
            </a:r>
            <a:endParaRPr lang="en-US" sz="2200" i="1" dirty="0"/>
          </a:p>
        </p:txBody>
      </p:sp>
      <p:sp>
        <p:nvSpPr>
          <p:cNvPr id="3" name="Content Placeholder 2"/>
          <p:cNvSpPr>
            <a:spLocks noGrp="1"/>
          </p:cNvSpPr>
          <p:nvPr>
            <p:ph idx="1"/>
          </p:nvPr>
        </p:nvSpPr>
        <p:spPr>
          <a:xfrm>
            <a:off x="0" y="838200"/>
            <a:ext cx="8839200" cy="4519880"/>
          </a:xfrm>
        </p:spPr>
        <p:txBody>
          <a:bodyPr>
            <a:noAutofit/>
          </a:bodyPr>
          <a:lstStyle/>
          <a:p>
            <a:r>
              <a:rPr lang="en-US" sz="2000" b="1" dirty="0" smtClean="0"/>
              <a:t>Problem-solvers </a:t>
            </a:r>
            <a:r>
              <a:rPr lang="en-US" sz="2000" dirty="0" smtClean="0"/>
              <a:t>– </a:t>
            </a:r>
            <a:r>
              <a:rPr lang="en-US" sz="2000" b="1" i="1" dirty="0" smtClean="0">
                <a:solidFill>
                  <a:srgbClr val="FF0000"/>
                </a:solidFill>
              </a:rPr>
              <a:t>define </a:t>
            </a:r>
            <a:r>
              <a:rPr lang="en-US" sz="2000" b="1" i="1" dirty="0">
                <a:solidFill>
                  <a:srgbClr val="FF0000"/>
                </a:solidFill>
              </a:rPr>
              <a:t>questions and problems</a:t>
            </a:r>
            <a:r>
              <a:rPr lang="en-US" sz="2000" dirty="0"/>
              <a:t>, </a:t>
            </a:r>
            <a:r>
              <a:rPr lang="en-US" sz="2000" b="1" i="1" dirty="0">
                <a:solidFill>
                  <a:srgbClr val="FF0000"/>
                </a:solidFill>
              </a:rPr>
              <a:t>design investigations</a:t>
            </a:r>
            <a:r>
              <a:rPr lang="en-US" sz="2000" dirty="0"/>
              <a:t> to gather data, </a:t>
            </a:r>
            <a:r>
              <a:rPr lang="en-US" sz="2000" b="1" i="1" dirty="0">
                <a:solidFill>
                  <a:srgbClr val="FF0000"/>
                </a:solidFill>
              </a:rPr>
              <a:t>collect and organize data</a:t>
            </a:r>
            <a:r>
              <a:rPr lang="en-US" sz="2000" dirty="0"/>
              <a:t>, </a:t>
            </a:r>
            <a:r>
              <a:rPr lang="en-US" sz="2000" b="1" i="1" dirty="0">
                <a:solidFill>
                  <a:srgbClr val="FF0000"/>
                </a:solidFill>
              </a:rPr>
              <a:t>draw conclusions</a:t>
            </a:r>
            <a:r>
              <a:rPr lang="en-US" sz="2000" dirty="0"/>
              <a:t>, </a:t>
            </a:r>
            <a:r>
              <a:rPr lang="en-US" sz="2000" dirty="0" smtClean="0"/>
              <a:t>and </a:t>
            </a:r>
            <a:r>
              <a:rPr lang="en-US" sz="2000" b="1" i="1" dirty="0">
                <a:solidFill>
                  <a:srgbClr val="FF0000"/>
                </a:solidFill>
              </a:rPr>
              <a:t>apply understandings </a:t>
            </a:r>
            <a:r>
              <a:rPr lang="en-US" sz="2000" dirty="0"/>
              <a:t>to new and novel situations. </a:t>
            </a:r>
          </a:p>
          <a:p>
            <a:r>
              <a:rPr lang="en-US" sz="2000" b="1" dirty="0" smtClean="0"/>
              <a:t>Innovators </a:t>
            </a:r>
            <a:r>
              <a:rPr lang="en-US" sz="2000" b="1" i="1" dirty="0"/>
              <a:t>– </a:t>
            </a:r>
            <a:r>
              <a:rPr lang="en-US" sz="2000" b="1" i="1" dirty="0">
                <a:solidFill>
                  <a:srgbClr val="FF0000"/>
                </a:solidFill>
              </a:rPr>
              <a:t>creatively use</a:t>
            </a:r>
            <a:r>
              <a:rPr lang="en-US" sz="2000" dirty="0">
                <a:solidFill>
                  <a:srgbClr val="FF0000"/>
                </a:solidFill>
              </a:rPr>
              <a:t> </a:t>
            </a:r>
            <a:r>
              <a:rPr lang="en-US" sz="2000" dirty="0"/>
              <a:t>science, mathematics, and technology </a:t>
            </a:r>
            <a:r>
              <a:rPr lang="en-US" sz="2000" dirty="0" smtClean="0"/>
              <a:t>concepts/principles </a:t>
            </a:r>
            <a:r>
              <a:rPr lang="en-US" sz="2000" dirty="0"/>
              <a:t>by </a:t>
            </a:r>
            <a:r>
              <a:rPr lang="en-US" sz="2000" b="1" i="1" dirty="0">
                <a:solidFill>
                  <a:srgbClr val="FF0000"/>
                </a:solidFill>
              </a:rPr>
              <a:t>applying</a:t>
            </a:r>
            <a:r>
              <a:rPr lang="en-US" sz="2000" dirty="0"/>
              <a:t> them to the engineering design process. </a:t>
            </a:r>
          </a:p>
          <a:p>
            <a:r>
              <a:rPr lang="en-US" sz="2000" b="1" dirty="0" smtClean="0"/>
              <a:t>Inventors </a:t>
            </a:r>
            <a:r>
              <a:rPr lang="en-US" sz="2000" dirty="0"/>
              <a:t>– recognize the needs of the world and </a:t>
            </a:r>
            <a:r>
              <a:rPr lang="en-US" sz="2000" b="1" i="1" dirty="0">
                <a:solidFill>
                  <a:srgbClr val="FF0000"/>
                </a:solidFill>
              </a:rPr>
              <a:t>creatively design</a:t>
            </a:r>
            <a:r>
              <a:rPr lang="en-US" sz="2000" dirty="0"/>
              <a:t>, test, redesign, and then </a:t>
            </a:r>
            <a:r>
              <a:rPr lang="en-US" sz="2000" b="1" i="1" dirty="0">
                <a:solidFill>
                  <a:srgbClr val="FF0000"/>
                </a:solidFill>
              </a:rPr>
              <a:t>implement solutions </a:t>
            </a:r>
            <a:r>
              <a:rPr lang="en-US" sz="2000" dirty="0"/>
              <a:t>(engineering process). </a:t>
            </a:r>
          </a:p>
          <a:p>
            <a:r>
              <a:rPr lang="en-US" sz="2000" b="1" dirty="0" smtClean="0"/>
              <a:t>Self-reliant </a:t>
            </a:r>
            <a:r>
              <a:rPr lang="en-US" sz="2000" dirty="0" smtClean="0"/>
              <a:t>–</a:t>
            </a:r>
            <a:r>
              <a:rPr lang="en-US" sz="2000" b="1" i="1" dirty="0" smtClean="0">
                <a:solidFill>
                  <a:srgbClr val="FF0000"/>
                </a:solidFill>
              </a:rPr>
              <a:t>use </a:t>
            </a:r>
            <a:r>
              <a:rPr lang="en-US" sz="2000" b="1" i="1" dirty="0">
                <a:solidFill>
                  <a:srgbClr val="FF0000"/>
                </a:solidFill>
              </a:rPr>
              <a:t>initiative </a:t>
            </a:r>
            <a:r>
              <a:rPr lang="en-US" sz="2000" dirty="0"/>
              <a:t>and </a:t>
            </a:r>
            <a:r>
              <a:rPr lang="en-US" sz="2000" b="1" i="1" dirty="0">
                <a:solidFill>
                  <a:srgbClr val="FF0000"/>
                </a:solidFill>
              </a:rPr>
              <a:t>self-motivation</a:t>
            </a:r>
            <a:r>
              <a:rPr lang="en-US" sz="2000" dirty="0"/>
              <a:t> to set agendas, develop and gain </a:t>
            </a:r>
            <a:r>
              <a:rPr lang="en-US" sz="2000" b="1" i="1" dirty="0">
                <a:solidFill>
                  <a:srgbClr val="FF0000"/>
                </a:solidFill>
              </a:rPr>
              <a:t>self-confidence</a:t>
            </a:r>
            <a:r>
              <a:rPr lang="en-US" sz="2000" dirty="0"/>
              <a:t>, and work within time specified time frames. </a:t>
            </a:r>
          </a:p>
          <a:p>
            <a:r>
              <a:rPr lang="en-US" sz="2000" b="1" dirty="0"/>
              <a:t>Logical thinkers </a:t>
            </a:r>
            <a:r>
              <a:rPr lang="en-US" sz="2000" dirty="0" smtClean="0"/>
              <a:t>–</a:t>
            </a:r>
            <a:r>
              <a:rPr lang="en-US" sz="2000" b="1" i="1" dirty="0" smtClean="0">
                <a:solidFill>
                  <a:srgbClr val="FF0000"/>
                </a:solidFill>
              </a:rPr>
              <a:t>apply </a:t>
            </a:r>
            <a:r>
              <a:rPr lang="en-US" sz="2000" b="1" i="1" dirty="0">
                <a:solidFill>
                  <a:srgbClr val="FF0000"/>
                </a:solidFill>
              </a:rPr>
              <a:t>rational and logical thought processes</a:t>
            </a:r>
            <a:r>
              <a:rPr lang="en-US" sz="2000" dirty="0"/>
              <a:t> of science, mathematics, and engineering design to </a:t>
            </a:r>
            <a:r>
              <a:rPr lang="en-US" sz="2000" dirty="0" smtClean="0"/>
              <a:t>innovation /invention</a:t>
            </a:r>
            <a:r>
              <a:rPr lang="en-US" sz="2000" dirty="0"/>
              <a:t>. </a:t>
            </a:r>
            <a:endParaRPr lang="en-US" sz="2000" b="1" dirty="0" smtClean="0"/>
          </a:p>
          <a:p>
            <a:r>
              <a:rPr lang="en-US" sz="2000" b="1" dirty="0" smtClean="0"/>
              <a:t>Technologically </a:t>
            </a:r>
            <a:r>
              <a:rPr lang="en-US" sz="2000" b="1" dirty="0"/>
              <a:t>literate </a:t>
            </a:r>
            <a:r>
              <a:rPr lang="en-US" sz="2000" dirty="0"/>
              <a:t>- </a:t>
            </a:r>
            <a:r>
              <a:rPr lang="en-US" sz="2000" dirty="0" smtClean="0"/>
              <a:t>explain </a:t>
            </a:r>
            <a:r>
              <a:rPr lang="en-US" sz="2000" dirty="0"/>
              <a:t>the nature of technology, develop the skills needed, and </a:t>
            </a:r>
            <a:r>
              <a:rPr lang="en-US" sz="2000" b="1" i="1" dirty="0">
                <a:solidFill>
                  <a:srgbClr val="FF0000"/>
                </a:solidFill>
              </a:rPr>
              <a:t>apply technology </a:t>
            </a:r>
            <a:r>
              <a:rPr lang="en-US" sz="2000" dirty="0"/>
              <a:t>appropriately. </a:t>
            </a:r>
          </a:p>
        </p:txBody>
      </p:sp>
      <p:sp>
        <p:nvSpPr>
          <p:cNvPr id="5" name="Rectangle 4"/>
          <p:cNvSpPr/>
          <p:nvPr/>
        </p:nvSpPr>
        <p:spPr>
          <a:xfrm>
            <a:off x="304800" y="6400800"/>
            <a:ext cx="8839200" cy="338554"/>
          </a:xfrm>
          <a:prstGeom prst="rect">
            <a:avLst/>
          </a:prstGeom>
        </p:spPr>
        <p:txBody>
          <a:bodyPr wrap="square">
            <a:spAutoFit/>
          </a:bodyPr>
          <a:lstStyle/>
          <a:p>
            <a:pPr algn="r" fontAlgn="auto">
              <a:spcBef>
                <a:spcPts val="0"/>
              </a:spcBef>
              <a:spcAft>
                <a:spcPts val="0"/>
              </a:spcAft>
            </a:pPr>
            <a:r>
              <a:rPr lang="en-US" sz="900" dirty="0">
                <a:solidFill>
                  <a:prstClr val="black"/>
                </a:solidFill>
                <a:latin typeface="Arial" pitchFamily="34" charset="0"/>
                <a:cs typeface="Arial" pitchFamily="34" charset="0"/>
              </a:rPr>
              <a:t>Morrison, Janice, 2006. </a:t>
            </a:r>
            <a:r>
              <a:rPr lang="en-US" sz="900" i="1" dirty="0">
                <a:solidFill>
                  <a:prstClr val="black"/>
                </a:solidFill>
                <a:latin typeface="Arial" pitchFamily="34" charset="0"/>
                <a:cs typeface="Arial" pitchFamily="34" charset="0"/>
              </a:rPr>
              <a:t>TIES STEM education monograph series, attributes of STEM education</a:t>
            </a:r>
            <a:r>
              <a:rPr lang="en-US" sz="1600" dirty="0">
                <a:solidFill>
                  <a:prstClr val="black"/>
                </a:solidFill>
                <a:latin typeface="Arial" pitchFamily="34" charset="0"/>
                <a:cs typeface="Arial" pitchFamily="34" charset="0"/>
              </a:rPr>
              <a:t>. </a:t>
            </a:r>
          </a:p>
        </p:txBody>
      </p:sp>
      <p:sp>
        <p:nvSpPr>
          <p:cNvPr id="2" name="TextBox 1"/>
          <p:cNvSpPr txBox="1"/>
          <p:nvPr/>
        </p:nvSpPr>
        <p:spPr>
          <a:xfrm>
            <a:off x="457200" y="5257800"/>
            <a:ext cx="8305800" cy="707886"/>
          </a:xfrm>
          <a:prstGeom prst="rect">
            <a:avLst/>
          </a:prstGeom>
          <a:solidFill>
            <a:srgbClr val="FFFF99"/>
          </a:solidFill>
          <a:ln w="28575">
            <a:solidFill>
              <a:srgbClr val="FF0000"/>
            </a:solidFill>
          </a:ln>
        </p:spPr>
        <p:txBody>
          <a:bodyPr wrap="square" rtlCol="0">
            <a:spAutoFit/>
          </a:bodyPr>
          <a:lstStyle/>
          <a:p>
            <a:pPr fontAlgn="auto">
              <a:spcBef>
                <a:spcPts val="0"/>
              </a:spcBef>
              <a:spcAft>
                <a:spcPts val="0"/>
              </a:spcAft>
            </a:pPr>
            <a:r>
              <a:rPr lang="en-US" sz="2000" b="1" i="1" dirty="0" smtClean="0">
                <a:solidFill>
                  <a:srgbClr val="1F497D">
                    <a:lumMod val="75000"/>
                  </a:srgbClr>
                </a:solidFill>
                <a:latin typeface="Calibri"/>
                <a:cs typeface="+mn-cs"/>
              </a:rPr>
              <a:t>Question to consider</a:t>
            </a:r>
            <a:r>
              <a:rPr lang="en-US" sz="2000" b="1" i="1" dirty="0" smtClean="0">
                <a:solidFill>
                  <a:prstClr val="black"/>
                </a:solidFill>
                <a:latin typeface="Calibri"/>
                <a:cs typeface="+mn-cs"/>
              </a:rPr>
              <a:t>: </a:t>
            </a:r>
            <a:r>
              <a:rPr lang="en-US" sz="2000" b="1" dirty="0" smtClean="0">
                <a:solidFill>
                  <a:prstClr val="black"/>
                </a:solidFill>
                <a:latin typeface="Calibri"/>
                <a:cs typeface="+mn-cs"/>
              </a:rPr>
              <a:t>How do these </a:t>
            </a:r>
            <a:r>
              <a:rPr lang="en-US" sz="2000" b="1" i="1" dirty="0" smtClean="0">
                <a:solidFill>
                  <a:srgbClr val="FF0000"/>
                </a:solidFill>
                <a:latin typeface="Calibri"/>
                <a:cs typeface="+mn-cs"/>
              </a:rPr>
              <a:t>practices </a:t>
            </a:r>
            <a:r>
              <a:rPr lang="en-US" sz="2000" b="1" dirty="0" smtClean="0">
                <a:solidFill>
                  <a:prstClr val="black"/>
                </a:solidFill>
                <a:latin typeface="Calibri"/>
                <a:cs typeface="+mn-cs"/>
              </a:rPr>
              <a:t>relate / link to the Common Core Literacy Standards and Standards for Mathematical Practice?</a:t>
            </a:r>
            <a:endParaRPr lang="en-US" sz="2000" b="1" dirty="0">
              <a:solidFill>
                <a:prstClr val="black"/>
              </a:solidFill>
              <a:latin typeface="Calibri"/>
              <a:cs typeface="+mn-cs"/>
            </a:endParaRPr>
          </a:p>
        </p:txBody>
      </p:sp>
      <p:sp>
        <p:nvSpPr>
          <p:cNvPr id="6" name="Slide Number Placeholder 5"/>
          <p:cNvSpPr>
            <a:spLocks noGrp="1"/>
          </p:cNvSpPr>
          <p:nvPr>
            <p:ph type="sldNum" sz="quarter" idx="12"/>
          </p:nvPr>
        </p:nvSpPr>
        <p:spPr/>
        <p:txBody>
          <a:bodyPr/>
          <a:lstStyle/>
          <a:p>
            <a:fld id="{FF947AC1-330B-4D78-9DAE-2A17147F34A1}" type="slidenum">
              <a:rPr lang="en-US" smtClean="0">
                <a:solidFill>
                  <a:prstClr val="black">
                    <a:tint val="75000"/>
                  </a:prstClr>
                </a:solidFill>
              </a:rPr>
              <a:pPr/>
              <a:t>74</a:t>
            </a:fld>
            <a:endParaRPr lang="en-US">
              <a:solidFill>
                <a:prstClr val="black">
                  <a:tint val="75000"/>
                </a:prstClr>
              </a:solidFill>
            </a:endParaRPr>
          </a:p>
        </p:txBody>
      </p:sp>
    </p:spTree>
    <p:extLst>
      <p:ext uri="{BB962C8B-B14F-4D97-AF65-F5344CB8AC3E}">
        <p14:creationId xmlns:p14="http://schemas.microsoft.com/office/powerpoint/2010/main" val="16823615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152400"/>
            <a:ext cx="8305800" cy="1855089"/>
          </a:xfrm>
        </p:spPr>
        <p:txBody>
          <a:bodyPr>
            <a:noAutofit/>
          </a:bodyPr>
          <a:lstStyle/>
          <a:p>
            <a:pPr algn="l"/>
            <a:r>
              <a:rPr lang="en-US" sz="3200" dirty="0"/>
              <a:t>Integration of </a:t>
            </a:r>
            <a:r>
              <a:rPr lang="en-US" sz="3200" dirty="0" smtClean="0"/>
              <a:t>Science &amp; Engineering</a:t>
            </a:r>
            <a:br>
              <a:rPr lang="en-US" sz="3200" dirty="0" smtClean="0"/>
            </a:br>
            <a:r>
              <a:rPr lang="en-US" sz="3200" b="1" i="1" dirty="0" smtClean="0"/>
              <a:t>Framework </a:t>
            </a:r>
            <a:r>
              <a:rPr lang="en-US" sz="3200" b="1" i="1" dirty="0"/>
              <a:t>for </a:t>
            </a:r>
            <a:r>
              <a:rPr lang="en-US" sz="3200" b="1" i="1" dirty="0" smtClean="0"/>
              <a:t>K-12 </a:t>
            </a:r>
            <a:r>
              <a:rPr lang="en-US" sz="3200" b="1" i="1" dirty="0"/>
              <a:t>Science </a:t>
            </a:r>
            <a:r>
              <a:rPr lang="en-US" sz="3200" b="1" i="1" dirty="0" smtClean="0"/>
              <a:t>Education</a:t>
            </a:r>
            <a:endParaRPr lang="en-US" sz="3200" dirty="0"/>
          </a:p>
        </p:txBody>
      </p:sp>
      <p:sp>
        <p:nvSpPr>
          <p:cNvPr id="3" name="Content Placeholder 2"/>
          <p:cNvSpPr>
            <a:spLocks noGrp="1"/>
          </p:cNvSpPr>
          <p:nvPr>
            <p:ph idx="1"/>
          </p:nvPr>
        </p:nvSpPr>
        <p:spPr>
          <a:xfrm>
            <a:off x="304800" y="2057400"/>
            <a:ext cx="8382000" cy="4621911"/>
          </a:xfrm>
        </p:spPr>
        <p:txBody>
          <a:bodyPr>
            <a:noAutofit/>
          </a:bodyPr>
          <a:lstStyle/>
          <a:p>
            <a:r>
              <a:rPr lang="en-US" sz="2400" dirty="0" smtClean="0"/>
              <a:t>The </a:t>
            </a:r>
            <a:r>
              <a:rPr lang="en-US" sz="2400" i="1" dirty="0"/>
              <a:t>Framework </a:t>
            </a:r>
            <a:r>
              <a:rPr lang="en-US" sz="2400" dirty="0"/>
              <a:t>outlines the three dimensions that </a:t>
            </a:r>
            <a:r>
              <a:rPr lang="en-US" sz="2400" dirty="0" smtClean="0"/>
              <a:t>provide </a:t>
            </a:r>
            <a:r>
              <a:rPr lang="en-US" sz="2400" dirty="0"/>
              <a:t>students with a context for the content of science, how science knowledge is acquired and understood, and how the sciences </a:t>
            </a:r>
            <a:r>
              <a:rPr lang="en-US" sz="2400" dirty="0" smtClean="0"/>
              <a:t>are </a:t>
            </a:r>
            <a:r>
              <a:rPr lang="en-US" sz="2400" dirty="0"/>
              <a:t>connected through concepts that have universal meaning across the disciplines. </a:t>
            </a:r>
            <a:endParaRPr lang="en-US" sz="2400" dirty="0" smtClean="0"/>
          </a:p>
          <a:p>
            <a:pPr marL="2686050" lvl="6" indent="0">
              <a:buNone/>
            </a:pPr>
            <a:r>
              <a:rPr lang="en-US" sz="2400" i="1" dirty="0" smtClean="0"/>
              <a:t>Dimension </a:t>
            </a:r>
            <a:r>
              <a:rPr lang="en-US" sz="2400" i="1" dirty="0"/>
              <a:t>1: Practices </a:t>
            </a:r>
            <a:endParaRPr lang="en-US" sz="2400" dirty="0"/>
          </a:p>
          <a:p>
            <a:pPr marL="2686050" lvl="6" indent="0">
              <a:buNone/>
            </a:pPr>
            <a:r>
              <a:rPr lang="en-US" sz="2400" i="1" dirty="0" smtClean="0"/>
              <a:t>Dimension </a:t>
            </a:r>
            <a:r>
              <a:rPr lang="en-US" sz="2400" i="1" dirty="0"/>
              <a:t>2: Crosscutting Concepts </a:t>
            </a:r>
            <a:endParaRPr lang="en-US" sz="2400" dirty="0"/>
          </a:p>
          <a:p>
            <a:pPr marL="2686050" lvl="6" indent="0">
              <a:buNone/>
            </a:pPr>
            <a:r>
              <a:rPr lang="it-IT" sz="2400" i="1" dirty="0" smtClean="0"/>
              <a:t>Dimension </a:t>
            </a:r>
            <a:r>
              <a:rPr lang="it-IT" sz="2400" i="1" dirty="0"/>
              <a:t>3: Disciplinary Core Ideas </a:t>
            </a:r>
            <a:endParaRPr lang="it-IT" sz="2400" dirty="0"/>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086600" y="209550"/>
            <a:ext cx="1485900" cy="1797939"/>
          </a:xfrm>
          <a:prstGeom prst="rect">
            <a:avLst/>
          </a:prstGeom>
        </p:spPr>
      </p:pic>
      <p:sp>
        <p:nvSpPr>
          <p:cNvPr id="5" name="Slide Number Placeholder 4"/>
          <p:cNvSpPr>
            <a:spLocks noGrp="1"/>
          </p:cNvSpPr>
          <p:nvPr>
            <p:ph type="sldNum" sz="quarter" idx="12"/>
          </p:nvPr>
        </p:nvSpPr>
        <p:spPr/>
        <p:txBody>
          <a:bodyPr/>
          <a:lstStyle/>
          <a:p>
            <a:fld id="{FF947AC1-330B-4D78-9DAE-2A17147F34A1}" type="slidenum">
              <a:rPr lang="en-US" smtClean="0">
                <a:solidFill>
                  <a:prstClr val="black">
                    <a:tint val="75000"/>
                  </a:prstClr>
                </a:solidFill>
              </a:rPr>
              <a:pPr/>
              <a:t>75</a:t>
            </a:fld>
            <a:endParaRPr lang="en-US">
              <a:solidFill>
                <a:prstClr val="black">
                  <a:tint val="75000"/>
                </a:prstClr>
              </a:solidFill>
            </a:endParaRPr>
          </a:p>
        </p:txBody>
      </p:sp>
    </p:spTree>
    <p:extLst>
      <p:ext uri="{BB962C8B-B14F-4D97-AF65-F5344CB8AC3E}">
        <p14:creationId xmlns:p14="http://schemas.microsoft.com/office/powerpoint/2010/main" val="17446454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fade">
                                      <p:cBhvr>
                                        <p:cTn id="13" dur="500"/>
                                        <p:tgtEl>
                                          <p:spTgt spid="3">
                                            <p:txEl>
                                              <p:pRg st="2" end="2"/>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fade">
                                      <p:cBhvr>
                                        <p:cTn id="16"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1066800"/>
            <a:ext cx="8991600" cy="4419600"/>
          </a:xfrm>
          <a:solidFill>
            <a:schemeClr val="bg1"/>
          </a:solidFill>
        </p:spPr>
        <p:txBody>
          <a:bodyPr>
            <a:noAutofit/>
          </a:bodyPr>
          <a:lstStyle/>
          <a:p>
            <a:pPr marL="461963" indent="-398463">
              <a:buFont typeface="+mj-lt"/>
              <a:buAutoNum type="arabicPeriod"/>
            </a:pPr>
            <a:r>
              <a:rPr lang="en-US" sz="2400" dirty="0" smtClean="0"/>
              <a:t>Asking questions </a:t>
            </a:r>
            <a:r>
              <a:rPr lang="en-US" sz="2200" dirty="0" smtClean="0"/>
              <a:t>(science) </a:t>
            </a:r>
            <a:r>
              <a:rPr lang="en-US" sz="2400" dirty="0" smtClean="0"/>
              <a:t>and defining problems </a:t>
            </a:r>
            <a:r>
              <a:rPr lang="en-US" sz="2200" dirty="0" smtClean="0"/>
              <a:t>(engineering)</a:t>
            </a:r>
          </a:p>
          <a:p>
            <a:pPr marL="461963" indent="-398463">
              <a:buFont typeface="+mj-lt"/>
              <a:buAutoNum type="arabicPeriod"/>
            </a:pPr>
            <a:r>
              <a:rPr lang="en-US" sz="2400" dirty="0" smtClean="0"/>
              <a:t>Developing and using models</a:t>
            </a:r>
          </a:p>
          <a:p>
            <a:pPr marL="461963" indent="-398463">
              <a:buFont typeface="+mj-lt"/>
              <a:buAutoNum type="arabicPeriod"/>
            </a:pPr>
            <a:r>
              <a:rPr lang="en-US" sz="2400" dirty="0" smtClean="0"/>
              <a:t>Planning and carrying out investigations</a:t>
            </a:r>
          </a:p>
          <a:p>
            <a:pPr marL="461963" indent="-398463">
              <a:buFont typeface="+mj-lt"/>
              <a:buAutoNum type="arabicPeriod"/>
            </a:pPr>
            <a:r>
              <a:rPr lang="en-US" sz="2400" dirty="0" smtClean="0"/>
              <a:t>Analyzing and interpreting data</a:t>
            </a:r>
          </a:p>
          <a:p>
            <a:pPr marL="461963" indent="-398463">
              <a:buFont typeface="+mj-lt"/>
              <a:buAutoNum type="arabicPeriod"/>
            </a:pPr>
            <a:r>
              <a:rPr lang="en-US" sz="2400" dirty="0" smtClean="0"/>
              <a:t>Using mathematics, information and computer technology, and computational thinking</a:t>
            </a:r>
          </a:p>
          <a:p>
            <a:pPr marL="461963" indent="-398463">
              <a:buFont typeface="+mj-lt"/>
              <a:buAutoNum type="arabicPeriod"/>
            </a:pPr>
            <a:r>
              <a:rPr lang="en-US" sz="2400" dirty="0" smtClean="0"/>
              <a:t>Constructing explanations </a:t>
            </a:r>
            <a:r>
              <a:rPr lang="en-US" sz="2200" dirty="0" smtClean="0"/>
              <a:t>(science) </a:t>
            </a:r>
            <a:r>
              <a:rPr lang="en-US" sz="2400" dirty="0" smtClean="0"/>
              <a:t>and designing solutions </a:t>
            </a:r>
            <a:r>
              <a:rPr lang="en-US" sz="2200" dirty="0" smtClean="0"/>
              <a:t>(engineering)</a:t>
            </a:r>
          </a:p>
          <a:p>
            <a:pPr marL="461963" indent="-398463">
              <a:buFont typeface="+mj-lt"/>
              <a:buAutoNum type="arabicPeriod"/>
            </a:pPr>
            <a:r>
              <a:rPr lang="en-US" sz="2400" dirty="0" smtClean="0"/>
              <a:t>Engaging in argument from evidence</a:t>
            </a:r>
          </a:p>
          <a:p>
            <a:pPr marL="461963" indent="-398463">
              <a:buFont typeface="+mj-lt"/>
              <a:buAutoNum type="arabicPeriod"/>
            </a:pPr>
            <a:r>
              <a:rPr lang="en-US" sz="2400" dirty="0" smtClean="0"/>
              <a:t>Obtaining, evaluating, and communicating information</a:t>
            </a:r>
            <a:endParaRPr lang="en-US" sz="2400" dirty="0"/>
          </a:p>
        </p:txBody>
      </p:sp>
      <p:sp>
        <p:nvSpPr>
          <p:cNvPr id="4" name="Title 1"/>
          <p:cNvSpPr txBox="1">
            <a:spLocks/>
          </p:cNvSpPr>
          <p:nvPr/>
        </p:nvSpPr>
        <p:spPr>
          <a:xfrm>
            <a:off x="-304800" y="228600"/>
            <a:ext cx="9144000" cy="9906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b="1" kern="1200" normalizeH="0" baseline="0">
                <a:solidFill>
                  <a:srgbClr val="0070C0"/>
                </a:solidFill>
                <a:effectLst/>
                <a:latin typeface="Arial" pitchFamily="34" charset="0"/>
                <a:ea typeface="+mj-ea"/>
                <a:cs typeface="Arial" pitchFamily="34" charset="0"/>
              </a:defRPr>
            </a:lvl1pPr>
          </a:lstStyle>
          <a:p>
            <a:pPr fontAlgn="auto">
              <a:spcAft>
                <a:spcPts val="0"/>
              </a:spcAft>
            </a:pPr>
            <a:r>
              <a:rPr lang="en-US" sz="3600" b="0" dirty="0" smtClean="0">
                <a:solidFill>
                  <a:prstClr val="black"/>
                </a:solidFill>
              </a:rPr>
              <a:t>Integration of Science &amp; Engineering</a:t>
            </a:r>
            <a:endParaRPr lang="en-US" sz="3600" b="0" dirty="0">
              <a:solidFill>
                <a:prstClr val="black"/>
              </a:solidFill>
            </a:endParaRPr>
          </a:p>
        </p:txBody>
      </p:sp>
      <p:sp>
        <p:nvSpPr>
          <p:cNvPr id="2" name="Title 1"/>
          <p:cNvSpPr>
            <a:spLocks noGrp="1"/>
          </p:cNvSpPr>
          <p:nvPr>
            <p:ph type="title"/>
          </p:nvPr>
        </p:nvSpPr>
        <p:spPr>
          <a:xfrm>
            <a:off x="685800" y="5257800"/>
            <a:ext cx="7924800" cy="1143000"/>
          </a:xfrm>
        </p:spPr>
        <p:txBody>
          <a:bodyPr>
            <a:normAutofit/>
          </a:bodyPr>
          <a:lstStyle/>
          <a:p>
            <a:pPr algn="r"/>
            <a:r>
              <a:rPr lang="en-US" sz="3200" i="1" dirty="0" smtClean="0"/>
              <a:t>A Framework for K-12 Science Education   </a:t>
            </a:r>
            <a:r>
              <a:rPr lang="en-US" sz="3600" b="1" dirty="0" smtClean="0">
                <a:solidFill>
                  <a:srgbClr val="0070C0"/>
                </a:solidFill>
                <a:latin typeface="Arial" pitchFamily="34" charset="0"/>
                <a:cs typeface="Arial" pitchFamily="34" charset="0"/>
              </a:rPr>
              <a:t/>
            </a:r>
            <a:br>
              <a:rPr lang="en-US" sz="3600" b="1" dirty="0" smtClean="0">
                <a:solidFill>
                  <a:srgbClr val="0070C0"/>
                </a:solidFill>
                <a:latin typeface="Arial" pitchFamily="34" charset="0"/>
                <a:cs typeface="Arial" pitchFamily="34" charset="0"/>
              </a:rPr>
            </a:br>
            <a:r>
              <a:rPr lang="en-US" sz="3200" b="1" dirty="0" smtClean="0">
                <a:solidFill>
                  <a:srgbClr val="0070C0"/>
                </a:solidFill>
                <a:latin typeface="Arial" pitchFamily="34" charset="0"/>
                <a:cs typeface="Arial" pitchFamily="34" charset="0"/>
              </a:rPr>
              <a:t>Dimension </a:t>
            </a:r>
            <a:r>
              <a:rPr lang="en-US" sz="3200" b="1" dirty="0">
                <a:solidFill>
                  <a:srgbClr val="0070C0"/>
                </a:solidFill>
                <a:latin typeface="Arial" pitchFamily="34" charset="0"/>
                <a:cs typeface="Arial" pitchFamily="34" charset="0"/>
              </a:rPr>
              <a:t>1: Practices</a:t>
            </a:r>
          </a:p>
        </p:txBody>
      </p:sp>
      <p:sp>
        <p:nvSpPr>
          <p:cNvPr id="5" name="Slide Number Placeholder 4"/>
          <p:cNvSpPr>
            <a:spLocks noGrp="1"/>
          </p:cNvSpPr>
          <p:nvPr>
            <p:ph type="sldNum" sz="quarter" idx="12"/>
          </p:nvPr>
        </p:nvSpPr>
        <p:spPr/>
        <p:txBody>
          <a:bodyPr/>
          <a:lstStyle/>
          <a:p>
            <a:fld id="{FF947AC1-330B-4D78-9DAE-2A17147F34A1}" type="slidenum">
              <a:rPr lang="en-US" smtClean="0">
                <a:solidFill>
                  <a:prstClr val="black">
                    <a:tint val="75000"/>
                  </a:prstClr>
                </a:solidFill>
              </a:rPr>
              <a:pPr/>
              <a:t>76</a:t>
            </a:fld>
            <a:endParaRPr lang="en-US">
              <a:solidFill>
                <a:prstClr val="black">
                  <a:tint val="75000"/>
                </a:prstClr>
              </a:solidFill>
            </a:endParaRPr>
          </a:p>
        </p:txBody>
      </p:sp>
    </p:spTree>
    <p:extLst>
      <p:ext uri="{BB962C8B-B14F-4D97-AF65-F5344CB8AC3E}">
        <p14:creationId xmlns:p14="http://schemas.microsoft.com/office/powerpoint/2010/main" val="13199994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Effect transition="in" filter="fade">
                                      <p:cBhvr>
                                        <p:cTn id="7" dur="2000"/>
                                        <p:tgtEl>
                                          <p:spTgt spid="3">
                                            <p:bg/>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xEl>
                                              <p:pRg st="0" end="0"/>
                                            </p:txEl>
                                          </p:spTgt>
                                        </p:tgtEl>
                                        <p:attrNameLst>
                                          <p:attrName>style.visibility</p:attrName>
                                        </p:attrNameLst>
                                      </p:cBhvr>
                                      <p:to>
                                        <p:strVal val="visible"/>
                                      </p:to>
                                    </p:set>
                                    <p:animEffect transition="in" filter="fade">
                                      <p:cBhvr>
                                        <p:cTn id="10" dur="2000"/>
                                        <p:tgtEl>
                                          <p:spTgt spid="3">
                                            <p:txEl>
                                              <p:pRg st="0" end="0"/>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Effect transition="in" filter="fade">
                                      <p:cBhvr>
                                        <p:cTn id="13" dur="2000"/>
                                        <p:tgtEl>
                                          <p:spTgt spid="3">
                                            <p:txEl>
                                              <p:pRg st="1" end="1"/>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3">
                                            <p:txEl>
                                              <p:pRg st="2" end="2"/>
                                            </p:txEl>
                                          </p:spTgt>
                                        </p:tgtEl>
                                        <p:attrNameLst>
                                          <p:attrName>style.visibility</p:attrName>
                                        </p:attrNameLst>
                                      </p:cBhvr>
                                      <p:to>
                                        <p:strVal val="visible"/>
                                      </p:to>
                                    </p:set>
                                    <p:animEffect transition="in" filter="fade">
                                      <p:cBhvr>
                                        <p:cTn id="16" dur="2000"/>
                                        <p:tgtEl>
                                          <p:spTgt spid="3">
                                            <p:txEl>
                                              <p:pRg st="2" end="2"/>
                                            </p:txEl>
                                          </p:spTgt>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Effect transition="in" filter="fade">
                                      <p:cBhvr>
                                        <p:cTn id="19" dur="2000"/>
                                        <p:tgtEl>
                                          <p:spTgt spid="3">
                                            <p:txEl>
                                              <p:pRg st="3" end="3"/>
                                            </p:txEl>
                                          </p:spTgt>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fade">
                                      <p:cBhvr>
                                        <p:cTn id="22" dur="2000"/>
                                        <p:tgtEl>
                                          <p:spTgt spid="3">
                                            <p:txEl>
                                              <p:pRg st="4" end="4"/>
                                            </p:txEl>
                                          </p:spTgt>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3">
                                            <p:txEl>
                                              <p:pRg st="5" end="5"/>
                                            </p:txEl>
                                          </p:spTgt>
                                        </p:tgtEl>
                                        <p:attrNameLst>
                                          <p:attrName>style.visibility</p:attrName>
                                        </p:attrNameLst>
                                      </p:cBhvr>
                                      <p:to>
                                        <p:strVal val="visible"/>
                                      </p:to>
                                    </p:set>
                                    <p:animEffect transition="in" filter="fade">
                                      <p:cBhvr>
                                        <p:cTn id="25" dur="2000"/>
                                        <p:tgtEl>
                                          <p:spTgt spid="3">
                                            <p:txEl>
                                              <p:pRg st="5" end="5"/>
                                            </p:txEl>
                                          </p:spTgt>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3">
                                            <p:txEl>
                                              <p:pRg st="6" end="6"/>
                                            </p:txEl>
                                          </p:spTgt>
                                        </p:tgtEl>
                                        <p:attrNameLst>
                                          <p:attrName>style.visibility</p:attrName>
                                        </p:attrNameLst>
                                      </p:cBhvr>
                                      <p:to>
                                        <p:strVal val="visible"/>
                                      </p:to>
                                    </p:set>
                                    <p:animEffect transition="in" filter="fade">
                                      <p:cBhvr>
                                        <p:cTn id="28" dur="2000"/>
                                        <p:tgtEl>
                                          <p:spTgt spid="3">
                                            <p:txEl>
                                              <p:pRg st="6" end="6"/>
                                            </p:txEl>
                                          </p:spTgt>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3">
                                            <p:txEl>
                                              <p:pRg st="7" end="7"/>
                                            </p:txEl>
                                          </p:spTgt>
                                        </p:tgtEl>
                                        <p:attrNameLst>
                                          <p:attrName>style.visibility</p:attrName>
                                        </p:attrNameLst>
                                      </p:cBhvr>
                                      <p:to>
                                        <p:strVal val="visible"/>
                                      </p:to>
                                    </p:set>
                                    <p:animEffect transition="in" filter="fade">
                                      <p:cBhvr>
                                        <p:cTn id="31" dur="20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allAtOnce" animBg="1"/>
    </p:bld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304800"/>
            <a:ext cx="8458200" cy="609600"/>
          </a:xfrm>
        </p:spPr>
        <p:txBody>
          <a:bodyPr>
            <a:normAutofit fontScale="90000"/>
          </a:bodyPr>
          <a:lstStyle/>
          <a:p>
            <a:r>
              <a:rPr lang="en-US" dirty="0" smtClean="0"/>
              <a:t>Engineering Process Flow Chart</a:t>
            </a:r>
            <a:endParaRPr lang="en-US" dirty="0"/>
          </a:p>
        </p:txBody>
      </p:sp>
      <p:pic>
        <p:nvPicPr>
          <p:cNvPr id="2050" name="Picture 2"/>
          <p:cNvPicPr>
            <a:picLocks noGrp="1" noChangeAspect="1" noChangeArrowheads="1"/>
          </p:cNvPicPr>
          <p:nvPr>
            <p:ph idx="1"/>
          </p:nvPr>
        </p:nvPicPr>
        <p:blipFill>
          <a:blip r:embed="rId3" cstate="print"/>
          <a:srcRect l="21875" t="20188" r="20703" b="9375"/>
          <a:stretch>
            <a:fillRect/>
          </a:stretch>
        </p:blipFill>
        <p:spPr bwMode="auto">
          <a:xfrm>
            <a:off x="1600200" y="914400"/>
            <a:ext cx="6019800" cy="5181600"/>
          </a:xfrm>
          <a:prstGeom prst="rect">
            <a:avLst/>
          </a:prstGeom>
          <a:noFill/>
          <a:ln w="9525">
            <a:noFill/>
            <a:miter lim="800000"/>
            <a:headEnd/>
            <a:tailEnd/>
          </a:ln>
        </p:spPr>
      </p:pic>
      <p:sp>
        <p:nvSpPr>
          <p:cNvPr id="5" name="TextBox 4"/>
          <p:cNvSpPr txBox="1"/>
          <p:nvPr/>
        </p:nvSpPr>
        <p:spPr>
          <a:xfrm>
            <a:off x="7543800" y="990600"/>
            <a:ext cx="1600200" cy="5154513"/>
          </a:xfrm>
          <a:prstGeom prst="rect">
            <a:avLst/>
          </a:prstGeom>
          <a:solidFill>
            <a:schemeClr val="bg1"/>
          </a:solidFill>
        </p:spPr>
        <p:txBody>
          <a:bodyPr wrap="square" rtlCol="0">
            <a:spAutoFit/>
          </a:bodyPr>
          <a:lstStyle/>
          <a:p>
            <a:pPr fontAlgn="auto">
              <a:spcBef>
                <a:spcPts val="0"/>
              </a:spcBef>
              <a:spcAft>
                <a:spcPts val="0"/>
              </a:spcAft>
            </a:pPr>
            <a:endParaRPr lang="en-US" dirty="0" smtClean="0">
              <a:solidFill>
                <a:prstClr val="black"/>
              </a:solidFill>
              <a:latin typeface="Calibri"/>
              <a:cs typeface="+mn-cs"/>
            </a:endParaRPr>
          </a:p>
          <a:p>
            <a:pPr fontAlgn="auto">
              <a:spcBef>
                <a:spcPts val="0"/>
              </a:spcBef>
              <a:spcAft>
                <a:spcPts val="0"/>
              </a:spcAft>
            </a:pPr>
            <a:endParaRPr lang="en-US" dirty="0" smtClean="0">
              <a:solidFill>
                <a:prstClr val="black"/>
              </a:solidFill>
              <a:latin typeface="Calibri"/>
              <a:cs typeface="+mn-cs"/>
            </a:endParaRPr>
          </a:p>
          <a:p>
            <a:pPr fontAlgn="auto">
              <a:spcBef>
                <a:spcPts val="0"/>
              </a:spcBef>
              <a:spcAft>
                <a:spcPts val="0"/>
              </a:spcAft>
            </a:pPr>
            <a:endParaRPr lang="en-US" dirty="0" smtClean="0">
              <a:solidFill>
                <a:prstClr val="black"/>
              </a:solidFill>
              <a:latin typeface="Calibri"/>
              <a:cs typeface="+mn-cs"/>
            </a:endParaRPr>
          </a:p>
          <a:p>
            <a:pPr fontAlgn="auto">
              <a:spcBef>
                <a:spcPts val="0"/>
              </a:spcBef>
              <a:spcAft>
                <a:spcPts val="0"/>
              </a:spcAft>
            </a:pPr>
            <a:endParaRPr lang="en-US" dirty="0" smtClean="0">
              <a:solidFill>
                <a:prstClr val="black"/>
              </a:solidFill>
              <a:latin typeface="Calibri"/>
              <a:cs typeface="+mn-cs"/>
            </a:endParaRPr>
          </a:p>
          <a:p>
            <a:pPr fontAlgn="auto">
              <a:spcBef>
                <a:spcPts val="0"/>
              </a:spcBef>
              <a:spcAft>
                <a:spcPts val="0"/>
              </a:spcAft>
            </a:pPr>
            <a:endParaRPr lang="en-US" dirty="0" smtClean="0">
              <a:solidFill>
                <a:prstClr val="black"/>
              </a:solidFill>
              <a:latin typeface="Calibri"/>
              <a:cs typeface="+mn-cs"/>
            </a:endParaRPr>
          </a:p>
          <a:p>
            <a:pPr fontAlgn="auto">
              <a:spcBef>
                <a:spcPts val="0"/>
              </a:spcBef>
              <a:spcAft>
                <a:spcPts val="0"/>
              </a:spcAft>
            </a:pPr>
            <a:endParaRPr lang="en-US" dirty="0" smtClean="0">
              <a:solidFill>
                <a:prstClr val="black"/>
              </a:solidFill>
              <a:latin typeface="Calibri"/>
              <a:cs typeface="+mn-cs"/>
            </a:endParaRPr>
          </a:p>
          <a:p>
            <a:pPr fontAlgn="auto">
              <a:spcBef>
                <a:spcPts val="0"/>
              </a:spcBef>
              <a:spcAft>
                <a:spcPts val="0"/>
              </a:spcAft>
            </a:pPr>
            <a:endParaRPr lang="en-US" dirty="0" smtClean="0">
              <a:solidFill>
                <a:prstClr val="black"/>
              </a:solidFill>
              <a:latin typeface="Calibri"/>
              <a:cs typeface="+mn-cs"/>
            </a:endParaRPr>
          </a:p>
          <a:p>
            <a:pPr fontAlgn="auto">
              <a:spcBef>
                <a:spcPts val="0"/>
              </a:spcBef>
              <a:spcAft>
                <a:spcPts val="0"/>
              </a:spcAft>
            </a:pPr>
            <a:endParaRPr lang="en-US" dirty="0" smtClean="0">
              <a:solidFill>
                <a:prstClr val="black"/>
              </a:solidFill>
              <a:latin typeface="Calibri"/>
              <a:cs typeface="+mn-cs"/>
            </a:endParaRPr>
          </a:p>
          <a:p>
            <a:pPr fontAlgn="auto">
              <a:spcBef>
                <a:spcPts val="0"/>
              </a:spcBef>
              <a:spcAft>
                <a:spcPts val="0"/>
              </a:spcAft>
            </a:pPr>
            <a:endParaRPr lang="en-US" dirty="0" smtClean="0">
              <a:solidFill>
                <a:prstClr val="black"/>
              </a:solidFill>
              <a:latin typeface="Calibri"/>
              <a:cs typeface="+mn-cs"/>
            </a:endParaRPr>
          </a:p>
          <a:p>
            <a:pPr fontAlgn="auto">
              <a:spcBef>
                <a:spcPts val="0"/>
              </a:spcBef>
              <a:spcAft>
                <a:spcPts val="0"/>
              </a:spcAft>
            </a:pPr>
            <a:endParaRPr lang="en-US" dirty="0" smtClean="0">
              <a:solidFill>
                <a:prstClr val="black"/>
              </a:solidFill>
              <a:latin typeface="Calibri"/>
              <a:cs typeface="+mn-cs"/>
            </a:endParaRPr>
          </a:p>
          <a:p>
            <a:pPr fontAlgn="auto">
              <a:spcBef>
                <a:spcPts val="0"/>
              </a:spcBef>
              <a:spcAft>
                <a:spcPts val="0"/>
              </a:spcAft>
            </a:pPr>
            <a:endParaRPr lang="en-US" dirty="0" smtClean="0">
              <a:solidFill>
                <a:prstClr val="black"/>
              </a:solidFill>
              <a:latin typeface="Calibri"/>
              <a:cs typeface="+mn-cs"/>
            </a:endParaRPr>
          </a:p>
          <a:p>
            <a:pPr fontAlgn="auto">
              <a:spcBef>
                <a:spcPts val="0"/>
              </a:spcBef>
              <a:spcAft>
                <a:spcPts val="0"/>
              </a:spcAft>
            </a:pPr>
            <a:endParaRPr lang="en-US" dirty="0" smtClean="0">
              <a:solidFill>
                <a:prstClr val="black"/>
              </a:solidFill>
              <a:latin typeface="Calibri"/>
              <a:cs typeface="+mn-cs"/>
            </a:endParaRPr>
          </a:p>
          <a:p>
            <a:pPr fontAlgn="auto">
              <a:spcBef>
                <a:spcPts val="0"/>
              </a:spcBef>
              <a:spcAft>
                <a:spcPts val="0"/>
              </a:spcAft>
            </a:pPr>
            <a:endParaRPr lang="en-US" dirty="0" smtClean="0">
              <a:solidFill>
                <a:prstClr val="black"/>
              </a:solidFill>
              <a:latin typeface="Calibri"/>
              <a:cs typeface="+mn-cs"/>
            </a:endParaRPr>
          </a:p>
          <a:p>
            <a:pPr fontAlgn="auto">
              <a:spcBef>
                <a:spcPts val="0"/>
              </a:spcBef>
              <a:spcAft>
                <a:spcPts val="0"/>
              </a:spcAft>
            </a:pPr>
            <a:endParaRPr lang="en-US" dirty="0" smtClean="0">
              <a:solidFill>
                <a:prstClr val="black"/>
              </a:solidFill>
              <a:latin typeface="Calibri"/>
              <a:cs typeface="+mn-cs"/>
            </a:endParaRPr>
          </a:p>
          <a:p>
            <a:pPr fontAlgn="auto">
              <a:spcBef>
                <a:spcPts val="0"/>
              </a:spcBef>
              <a:spcAft>
                <a:spcPts val="0"/>
              </a:spcAft>
            </a:pPr>
            <a:endParaRPr lang="en-US" dirty="0" smtClean="0">
              <a:solidFill>
                <a:prstClr val="black"/>
              </a:solidFill>
              <a:latin typeface="Calibri"/>
              <a:cs typeface="+mn-cs"/>
            </a:endParaRPr>
          </a:p>
          <a:p>
            <a:pPr fontAlgn="auto">
              <a:spcBef>
                <a:spcPts val="0"/>
              </a:spcBef>
              <a:spcAft>
                <a:spcPts val="0"/>
              </a:spcAft>
            </a:pPr>
            <a:endParaRPr lang="en-US" dirty="0" smtClean="0">
              <a:solidFill>
                <a:prstClr val="black"/>
              </a:solidFill>
              <a:latin typeface="Calibri"/>
              <a:cs typeface="+mn-cs"/>
            </a:endParaRPr>
          </a:p>
          <a:p>
            <a:pPr fontAlgn="auto">
              <a:spcBef>
                <a:spcPts val="0"/>
              </a:spcBef>
              <a:spcAft>
                <a:spcPts val="0"/>
              </a:spcAft>
            </a:pPr>
            <a:endParaRPr lang="en-US" dirty="0" smtClean="0">
              <a:solidFill>
                <a:prstClr val="black"/>
              </a:solidFill>
              <a:latin typeface="Calibri"/>
              <a:cs typeface="+mn-cs"/>
            </a:endParaRPr>
          </a:p>
          <a:p>
            <a:pPr fontAlgn="auto">
              <a:spcBef>
                <a:spcPts val="0"/>
              </a:spcBef>
              <a:spcAft>
                <a:spcPts val="0"/>
              </a:spcAft>
            </a:pPr>
            <a:endParaRPr lang="en-US" dirty="0">
              <a:solidFill>
                <a:prstClr val="black"/>
              </a:solidFill>
              <a:latin typeface="Calibri"/>
              <a:cs typeface="+mn-cs"/>
            </a:endParaRPr>
          </a:p>
        </p:txBody>
      </p:sp>
      <p:sp>
        <p:nvSpPr>
          <p:cNvPr id="9" name="Slide Number Placeholder 8"/>
          <p:cNvSpPr>
            <a:spLocks noGrp="1"/>
          </p:cNvSpPr>
          <p:nvPr>
            <p:ph type="sldNum" sz="quarter" idx="12"/>
          </p:nvPr>
        </p:nvSpPr>
        <p:spPr/>
        <p:txBody>
          <a:bodyPr/>
          <a:lstStyle/>
          <a:p>
            <a:fld id="{FF947AC1-330B-4D78-9DAE-2A17147F34A1}" type="slidenum">
              <a:rPr lang="en-US" smtClean="0">
                <a:solidFill>
                  <a:prstClr val="black">
                    <a:tint val="75000"/>
                  </a:prstClr>
                </a:solidFill>
              </a:rPr>
              <a:pPr/>
              <a:t>77</a:t>
            </a:fld>
            <a:endParaRPr lang="en-US">
              <a:solidFill>
                <a:prstClr val="black">
                  <a:tint val="75000"/>
                </a:prstClr>
              </a:solidFill>
            </a:endParaRPr>
          </a:p>
        </p:txBody>
      </p:sp>
    </p:spTree>
    <p:extLst>
      <p:ext uri="{BB962C8B-B14F-4D97-AF65-F5344CB8AC3E}">
        <p14:creationId xmlns:p14="http://schemas.microsoft.com/office/powerpoint/2010/main" val="2233324336"/>
      </p:ext>
    </p:extLst>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1447800"/>
            <a:ext cx="8677872" cy="4724400"/>
          </a:xfrm>
        </p:spPr>
        <p:txBody>
          <a:bodyPr>
            <a:noAutofit/>
          </a:bodyPr>
          <a:lstStyle/>
          <a:p>
            <a:r>
              <a:rPr lang="en-US" sz="2600" dirty="0" smtClean="0"/>
              <a:t>Bridge disciplinary boundaries.</a:t>
            </a:r>
          </a:p>
          <a:p>
            <a:r>
              <a:rPr lang="en-US" sz="2600" dirty="0" smtClean="0"/>
              <a:t>Help provide students with an organizational framework for connecting knowledge between disciplines.</a:t>
            </a:r>
          </a:p>
          <a:p>
            <a:r>
              <a:rPr lang="en-US" sz="2600" dirty="0" smtClean="0"/>
              <a:t>Should be reinforced by repeated use in the context of instruction.</a:t>
            </a:r>
          </a:p>
          <a:p>
            <a:r>
              <a:rPr lang="en-US" sz="2600" dirty="0" smtClean="0"/>
              <a:t>Should not be taught in isolation. </a:t>
            </a:r>
          </a:p>
          <a:p>
            <a:r>
              <a:rPr lang="en-US" sz="2600" dirty="0" smtClean="0"/>
              <a:t>Helps students recognize the same concept is relevant across different contexts.</a:t>
            </a:r>
            <a:endParaRPr lang="en-US" sz="2600" dirty="0"/>
          </a:p>
        </p:txBody>
      </p:sp>
      <p:sp>
        <p:nvSpPr>
          <p:cNvPr id="4" name="TextBox 3"/>
          <p:cNvSpPr txBox="1"/>
          <p:nvPr/>
        </p:nvSpPr>
        <p:spPr>
          <a:xfrm>
            <a:off x="0" y="5334000"/>
            <a:ext cx="9144000" cy="523220"/>
          </a:xfrm>
          <a:prstGeom prst="rect">
            <a:avLst/>
          </a:prstGeom>
          <a:noFill/>
        </p:spPr>
        <p:txBody>
          <a:bodyPr wrap="square" rtlCol="0">
            <a:spAutoFit/>
          </a:bodyPr>
          <a:lstStyle/>
          <a:p>
            <a:pPr fontAlgn="auto">
              <a:spcBef>
                <a:spcPts val="0"/>
              </a:spcBef>
              <a:spcAft>
                <a:spcPts val="0"/>
              </a:spcAft>
            </a:pPr>
            <a:r>
              <a:rPr lang="en-US" sz="1400" dirty="0" smtClean="0">
                <a:solidFill>
                  <a:prstClr val="black"/>
                </a:solidFill>
                <a:latin typeface="Calibri"/>
                <a:cs typeface="+mn-cs"/>
              </a:rPr>
              <a:t>National Research Council. (2011 July). </a:t>
            </a:r>
            <a:r>
              <a:rPr lang="en-US" sz="1400" i="1" dirty="0" smtClean="0">
                <a:solidFill>
                  <a:prstClr val="black"/>
                </a:solidFill>
                <a:latin typeface="Calibri"/>
                <a:cs typeface="+mn-cs"/>
              </a:rPr>
              <a:t>A Framework for K-12 Science Education</a:t>
            </a:r>
            <a:r>
              <a:rPr lang="en-US" sz="1400" dirty="0" smtClean="0">
                <a:solidFill>
                  <a:prstClr val="black"/>
                </a:solidFill>
                <a:latin typeface="Calibri"/>
                <a:cs typeface="+mn-cs"/>
              </a:rPr>
              <a:t>: </a:t>
            </a:r>
            <a:r>
              <a:rPr lang="en-US" sz="1400" i="1" dirty="0" smtClean="0">
                <a:solidFill>
                  <a:prstClr val="black"/>
                </a:solidFill>
                <a:latin typeface="Calibri"/>
                <a:cs typeface="+mn-cs"/>
              </a:rPr>
              <a:t>Practices, Crosscutting Concepts, and Core Ideas. </a:t>
            </a:r>
            <a:r>
              <a:rPr lang="en-US" sz="1400" dirty="0" smtClean="0">
                <a:solidFill>
                  <a:prstClr val="black"/>
                </a:solidFill>
                <a:latin typeface="Calibri"/>
                <a:cs typeface="+mn-cs"/>
              </a:rPr>
              <a:t>National Academies Press.  Washington, D.C. Retrieved from </a:t>
            </a:r>
            <a:r>
              <a:rPr lang="en-US" sz="1400" dirty="0" smtClean="0">
                <a:solidFill>
                  <a:prstClr val="black"/>
                </a:solidFill>
                <a:latin typeface="Calibri"/>
                <a:cs typeface="+mn-cs"/>
                <a:hlinkClick r:id="rId3"/>
              </a:rPr>
              <a:t>http://www.nap.edu/catalog.php?record_id=13165</a:t>
            </a:r>
            <a:r>
              <a:rPr lang="en-US" sz="1400" dirty="0" smtClean="0">
                <a:solidFill>
                  <a:prstClr val="black"/>
                </a:solidFill>
                <a:latin typeface="Calibri"/>
                <a:cs typeface="+mn-cs"/>
              </a:rPr>
              <a:t> </a:t>
            </a:r>
            <a:endParaRPr lang="en-US" sz="1400" i="1" dirty="0">
              <a:solidFill>
                <a:prstClr val="black"/>
              </a:solidFill>
              <a:latin typeface="Calibri"/>
              <a:cs typeface="+mn-cs"/>
            </a:endParaRPr>
          </a:p>
        </p:txBody>
      </p:sp>
      <p:sp>
        <p:nvSpPr>
          <p:cNvPr id="5" name="Title 1"/>
          <p:cNvSpPr txBox="1">
            <a:spLocks/>
          </p:cNvSpPr>
          <p:nvPr/>
        </p:nvSpPr>
        <p:spPr>
          <a:xfrm>
            <a:off x="0" y="304800"/>
            <a:ext cx="8811222" cy="1295399"/>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b="1" kern="1200" normalizeH="0" baseline="0">
                <a:solidFill>
                  <a:srgbClr val="0070C0"/>
                </a:solidFill>
                <a:effectLst/>
                <a:latin typeface="Arial" pitchFamily="34" charset="0"/>
                <a:ea typeface="+mj-ea"/>
                <a:cs typeface="Arial" pitchFamily="34" charset="0"/>
              </a:defRPr>
            </a:lvl1pPr>
          </a:lstStyle>
          <a:p>
            <a:pPr fontAlgn="auto">
              <a:spcAft>
                <a:spcPts val="0"/>
              </a:spcAft>
            </a:pPr>
            <a:r>
              <a:rPr lang="en-US" i="1" dirty="0">
                <a:solidFill>
                  <a:prstClr val="black"/>
                </a:solidFill>
              </a:rPr>
              <a:t>Integration of Practices</a:t>
            </a:r>
            <a:endParaRPr lang="en-US" dirty="0">
              <a:solidFill>
                <a:prstClr val="black"/>
              </a:solidFill>
            </a:endParaRPr>
          </a:p>
        </p:txBody>
      </p:sp>
      <p:sp>
        <p:nvSpPr>
          <p:cNvPr id="6" name="Slide Number Placeholder 5"/>
          <p:cNvSpPr>
            <a:spLocks noGrp="1"/>
          </p:cNvSpPr>
          <p:nvPr>
            <p:ph type="sldNum" sz="quarter" idx="12"/>
          </p:nvPr>
        </p:nvSpPr>
        <p:spPr/>
        <p:txBody>
          <a:bodyPr/>
          <a:lstStyle/>
          <a:p>
            <a:fld id="{FF947AC1-330B-4D78-9DAE-2A17147F34A1}" type="slidenum">
              <a:rPr lang="en-US" smtClean="0">
                <a:solidFill>
                  <a:prstClr val="black">
                    <a:tint val="75000"/>
                  </a:prstClr>
                </a:solidFill>
              </a:rPr>
              <a:pPr/>
              <a:t>78</a:t>
            </a:fld>
            <a:endParaRPr lang="en-US">
              <a:solidFill>
                <a:prstClr val="black">
                  <a:tint val="75000"/>
                </a:prstClr>
              </a:solidFill>
            </a:endParaRPr>
          </a:p>
        </p:txBody>
      </p:sp>
    </p:spTree>
    <p:extLst>
      <p:ext uri="{BB962C8B-B14F-4D97-AF65-F5344CB8AC3E}">
        <p14:creationId xmlns:p14="http://schemas.microsoft.com/office/powerpoint/2010/main" val="32549951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2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20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20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20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a:spLocks noGrp="1"/>
          </p:cNvSpPr>
          <p:nvPr>
            <p:ph type="title"/>
          </p:nvPr>
        </p:nvSpPr>
        <p:spPr>
          <a:xfrm>
            <a:off x="457200" y="0"/>
            <a:ext cx="8229600" cy="762000"/>
          </a:xfrm>
        </p:spPr>
        <p:txBody>
          <a:bodyPr>
            <a:noAutofit/>
          </a:bodyPr>
          <a:lstStyle/>
          <a:p>
            <a:r>
              <a:rPr lang="en-US" sz="3600" b="1" dirty="0" smtClean="0">
                <a:latin typeface="Arial" pitchFamily="34" charset="0"/>
                <a:cs typeface="Arial" pitchFamily="34" charset="0"/>
              </a:rPr>
              <a:t>Resources</a:t>
            </a:r>
            <a:endParaRPr lang="en-US" sz="3600" b="1" dirty="0">
              <a:latin typeface="Arial" pitchFamily="34" charset="0"/>
              <a:cs typeface="Arial" pitchFamily="34" charset="0"/>
            </a:endParaRPr>
          </a:p>
        </p:txBody>
      </p:sp>
      <p:sp>
        <p:nvSpPr>
          <p:cNvPr id="4" name="Content Placeholder 2"/>
          <p:cNvSpPr txBox="1">
            <a:spLocks/>
          </p:cNvSpPr>
          <p:nvPr/>
        </p:nvSpPr>
        <p:spPr>
          <a:xfrm>
            <a:off x="152400" y="685800"/>
            <a:ext cx="8686800" cy="5562600"/>
          </a:xfrm>
          <a:prstGeom prst="rect">
            <a:avLst/>
          </a:prstGeom>
        </p:spPr>
        <p:txBody>
          <a:bodyPr lIns="0" tIns="0" rIns="0" bIns="0" numCol="2">
            <a:noAutofit/>
          </a:bodyPr>
          <a:lstStyle/>
          <a:p>
            <a:pPr defTabSz="741363" fontAlgn="auto">
              <a:spcBef>
                <a:spcPct val="20000"/>
              </a:spcBef>
              <a:spcAft>
                <a:spcPts val="0"/>
              </a:spcAft>
              <a:buFont typeface="Arial" pitchFamily="34" charset="0"/>
              <a:buNone/>
              <a:tabLst>
                <a:tab pos="4051300" algn="l"/>
              </a:tabLst>
              <a:defRPr/>
            </a:pPr>
            <a:r>
              <a:rPr lang="en-US" dirty="0" smtClean="0">
                <a:solidFill>
                  <a:prstClr val="black"/>
                </a:solidFill>
                <a:latin typeface="Calibri"/>
                <a:cs typeface="+mn-cs"/>
              </a:rPr>
              <a:t>Florida Common Core</a:t>
            </a:r>
          </a:p>
          <a:p>
            <a:pPr marL="285750" lvl="1" indent="-285750" defTabSz="741363" fontAlgn="auto">
              <a:spcBef>
                <a:spcPct val="20000"/>
              </a:spcBef>
              <a:spcAft>
                <a:spcPts val="0"/>
              </a:spcAft>
              <a:buFont typeface="Arial" pitchFamily="34" charset="0"/>
              <a:buChar char="–"/>
              <a:defRPr/>
            </a:pPr>
            <a:r>
              <a:rPr lang="en-US" dirty="0" smtClean="0">
                <a:solidFill>
                  <a:prstClr val="black"/>
                </a:solidFill>
                <a:latin typeface="Calibri"/>
                <a:cs typeface="+mn-cs"/>
                <a:hlinkClick r:id="rId2"/>
              </a:rPr>
              <a:t>http://www.fldoe.org/schools/ccc.asp</a:t>
            </a:r>
            <a:endParaRPr lang="en-US" dirty="0" smtClean="0">
              <a:solidFill>
                <a:prstClr val="black"/>
              </a:solidFill>
              <a:latin typeface="Calibri"/>
              <a:cs typeface="+mn-cs"/>
            </a:endParaRPr>
          </a:p>
          <a:p>
            <a:pPr defTabSz="741363" fontAlgn="auto">
              <a:spcBef>
                <a:spcPct val="20000"/>
              </a:spcBef>
              <a:spcAft>
                <a:spcPts val="0"/>
              </a:spcAft>
              <a:buFont typeface="Arial" pitchFamily="34" charset="0"/>
              <a:buNone/>
              <a:tabLst>
                <a:tab pos="4051300" algn="l"/>
              </a:tabLst>
              <a:defRPr/>
            </a:pPr>
            <a:r>
              <a:rPr lang="en-US" dirty="0" smtClean="0">
                <a:solidFill>
                  <a:prstClr val="black"/>
                </a:solidFill>
                <a:latin typeface="Calibri"/>
                <a:cs typeface="+mn-cs"/>
              </a:rPr>
              <a:t>Common Core State Standards for Mathematics</a:t>
            </a:r>
          </a:p>
          <a:p>
            <a:pPr marL="285750" lvl="1" indent="-285750" defTabSz="741363" fontAlgn="auto">
              <a:spcBef>
                <a:spcPct val="20000"/>
              </a:spcBef>
              <a:spcAft>
                <a:spcPts val="0"/>
              </a:spcAft>
              <a:buFont typeface="Arial" pitchFamily="34" charset="0"/>
              <a:buChar char="–"/>
              <a:tabLst>
                <a:tab pos="4051300" algn="l"/>
              </a:tabLst>
              <a:defRPr/>
            </a:pPr>
            <a:r>
              <a:rPr lang="en-US" u="sng" dirty="0" smtClean="0">
                <a:solidFill>
                  <a:prstClr val="black"/>
                </a:solidFill>
                <a:latin typeface="Calibri"/>
                <a:cs typeface="+mn-cs"/>
                <a:hlinkClick r:id="rId3"/>
              </a:rPr>
              <a:t>http://www.corestandards.org</a:t>
            </a:r>
            <a:endParaRPr lang="en-US" u="sng" dirty="0" smtClean="0">
              <a:solidFill>
                <a:prstClr val="black"/>
              </a:solidFill>
              <a:latin typeface="Calibri"/>
              <a:cs typeface="+mn-cs"/>
            </a:endParaRPr>
          </a:p>
          <a:p>
            <a:pPr defTabSz="741363" fontAlgn="auto">
              <a:spcBef>
                <a:spcPct val="20000"/>
              </a:spcBef>
              <a:spcAft>
                <a:spcPts val="0"/>
              </a:spcAft>
              <a:buFont typeface="Arial" pitchFamily="34" charset="0"/>
              <a:buNone/>
              <a:tabLst>
                <a:tab pos="4051300" algn="l"/>
              </a:tabLst>
              <a:defRPr/>
            </a:pPr>
            <a:r>
              <a:rPr lang="en-US" dirty="0" smtClean="0">
                <a:solidFill>
                  <a:prstClr val="black"/>
                </a:solidFill>
                <a:latin typeface="Calibri"/>
                <a:cs typeface="+mn-cs"/>
              </a:rPr>
              <a:t>CPALMS</a:t>
            </a:r>
          </a:p>
          <a:p>
            <a:pPr marL="285750" lvl="1" indent="-285750" defTabSz="741363" fontAlgn="auto">
              <a:spcBef>
                <a:spcPct val="20000"/>
              </a:spcBef>
              <a:spcAft>
                <a:spcPts val="0"/>
              </a:spcAft>
              <a:buFont typeface="Arial" pitchFamily="34" charset="0"/>
              <a:buChar char="–"/>
              <a:tabLst>
                <a:tab pos="4051300" algn="l"/>
              </a:tabLst>
              <a:defRPr/>
            </a:pPr>
            <a:r>
              <a:rPr lang="en-US" u="sng" dirty="0" smtClean="0">
                <a:solidFill>
                  <a:prstClr val="black"/>
                </a:solidFill>
                <a:latin typeface="Calibri"/>
                <a:cs typeface="+mn-cs"/>
                <a:hlinkClick r:id="rId4"/>
              </a:rPr>
              <a:t>http://www.floridastandards.org</a:t>
            </a:r>
            <a:endParaRPr lang="en-US" u="sng" dirty="0" smtClean="0">
              <a:solidFill>
                <a:prstClr val="black"/>
              </a:solidFill>
              <a:latin typeface="Calibri"/>
              <a:cs typeface="+mn-cs"/>
            </a:endParaRPr>
          </a:p>
          <a:p>
            <a:pPr marL="0" lvl="1" defTabSz="741363" fontAlgn="auto">
              <a:spcBef>
                <a:spcPct val="20000"/>
              </a:spcBef>
              <a:spcAft>
                <a:spcPts val="0"/>
              </a:spcAft>
              <a:buFont typeface="Arial" pitchFamily="34" charset="0"/>
              <a:buNone/>
              <a:tabLst>
                <a:tab pos="4051300" algn="l"/>
              </a:tabLst>
              <a:defRPr/>
            </a:pPr>
            <a:r>
              <a:rPr lang="en-US" dirty="0" smtClean="0">
                <a:solidFill>
                  <a:prstClr val="black"/>
                </a:solidFill>
                <a:latin typeface="Calibri"/>
                <a:cs typeface="+mn-cs"/>
              </a:rPr>
              <a:t>The Teaching Channel</a:t>
            </a:r>
          </a:p>
          <a:p>
            <a:pPr lvl="1" indent="-220663" fontAlgn="auto">
              <a:spcBef>
                <a:spcPct val="20000"/>
              </a:spcBef>
              <a:spcAft>
                <a:spcPts val="0"/>
              </a:spcAft>
              <a:buFont typeface="Arial" pitchFamily="34" charset="0"/>
              <a:buChar char="–"/>
              <a:defRPr/>
            </a:pPr>
            <a:r>
              <a:rPr lang="en-US" u="sng" dirty="0" smtClean="0">
                <a:solidFill>
                  <a:prstClr val="black"/>
                </a:solidFill>
                <a:latin typeface="Calibri"/>
                <a:cs typeface="+mn-cs"/>
                <a:hlinkClick r:id="rId5"/>
              </a:rPr>
              <a:t>https://www.teachingchannel.org</a:t>
            </a:r>
            <a:endParaRPr lang="en-US" dirty="0" smtClean="0">
              <a:solidFill>
                <a:prstClr val="black"/>
              </a:solidFill>
              <a:latin typeface="Calibri"/>
              <a:cs typeface="+mn-cs"/>
            </a:endParaRPr>
          </a:p>
          <a:p>
            <a:pPr marL="6350" lvl="1" fontAlgn="auto">
              <a:spcBef>
                <a:spcPct val="20000"/>
              </a:spcBef>
              <a:spcAft>
                <a:spcPts val="0"/>
              </a:spcAft>
              <a:buFont typeface="Arial" pitchFamily="34" charset="0"/>
              <a:buNone/>
              <a:defRPr/>
            </a:pPr>
            <a:r>
              <a:rPr lang="en-US" dirty="0" smtClean="0">
                <a:solidFill>
                  <a:prstClr val="black"/>
                </a:solidFill>
                <a:latin typeface="Calibri"/>
                <a:cs typeface="+mn-cs"/>
              </a:rPr>
              <a:t>Inside Mathematics</a:t>
            </a:r>
          </a:p>
          <a:p>
            <a:pPr lvl="1" indent="-220663" fontAlgn="auto">
              <a:spcBef>
                <a:spcPct val="20000"/>
              </a:spcBef>
              <a:spcAft>
                <a:spcPts val="0"/>
              </a:spcAft>
              <a:buFont typeface="Arial" pitchFamily="34" charset="0"/>
              <a:buChar char="–"/>
              <a:defRPr/>
            </a:pPr>
            <a:r>
              <a:rPr lang="en-US" u="sng" dirty="0" smtClean="0">
                <a:solidFill>
                  <a:prstClr val="black"/>
                </a:solidFill>
                <a:latin typeface="Calibri"/>
                <a:cs typeface="+mn-cs"/>
                <a:hlinkClick r:id="rId6"/>
              </a:rPr>
              <a:t>http://www.insidemathematics.org/index.php/common-core-standards</a:t>
            </a:r>
            <a:endParaRPr lang="en-US" dirty="0" smtClean="0">
              <a:solidFill>
                <a:prstClr val="black"/>
              </a:solidFill>
              <a:latin typeface="Calibri"/>
              <a:cs typeface="+mn-cs"/>
            </a:endParaRPr>
          </a:p>
          <a:p>
            <a:pPr marL="6350" lvl="1" fontAlgn="auto">
              <a:spcBef>
                <a:spcPct val="20000"/>
              </a:spcBef>
              <a:spcAft>
                <a:spcPts val="0"/>
              </a:spcAft>
              <a:buFont typeface="Arial" pitchFamily="34" charset="0"/>
              <a:buNone/>
              <a:defRPr/>
            </a:pPr>
            <a:r>
              <a:rPr lang="en-US" dirty="0" smtClean="0">
                <a:solidFill>
                  <a:prstClr val="black"/>
                </a:solidFill>
                <a:latin typeface="Calibri"/>
                <a:cs typeface="+mn-cs"/>
              </a:rPr>
              <a:t>NASA STEM Program</a:t>
            </a:r>
          </a:p>
          <a:p>
            <a:pPr marL="349250" lvl="1" indent="-342900" fontAlgn="auto">
              <a:spcBef>
                <a:spcPct val="20000"/>
              </a:spcBef>
              <a:spcAft>
                <a:spcPts val="0"/>
              </a:spcAft>
              <a:buFont typeface="Arial" pitchFamily="34" charset="0"/>
              <a:buChar char="–"/>
              <a:defRPr/>
            </a:pPr>
            <a:r>
              <a:rPr lang="en-US" dirty="0" smtClean="0">
                <a:solidFill>
                  <a:prstClr val="black"/>
                </a:solidFill>
                <a:latin typeface="Calibri"/>
                <a:cs typeface="+mn-cs"/>
                <a:hlinkClick r:id="rId7"/>
              </a:rPr>
              <a:t>http://search.nasa.gov/search/search.jsp?nasaInclude=STEM</a:t>
            </a:r>
            <a:endParaRPr lang="en-US" dirty="0" smtClean="0">
              <a:solidFill>
                <a:prstClr val="black"/>
              </a:solidFill>
              <a:latin typeface="Calibri"/>
              <a:cs typeface="+mn-cs"/>
            </a:endParaRPr>
          </a:p>
          <a:p>
            <a:pPr marL="6350" lvl="1" fontAlgn="auto">
              <a:spcBef>
                <a:spcPct val="20000"/>
              </a:spcBef>
              <a:spcAft>
                <a:spcPts val="0"/>
              </a:spcAft>
              <a:buFont typeface="Arial" pitchFamily="34" charset="0"/>
              <a:buNone/>
              <a:defRPr/>
            </a:pPr>
            <a:endParaRPr lang="en-US" smtClean="0">
              <a:solidFill>
                <a:prstClr val="black"/>
              </a:solidFill>
              <a:latin typeface="Calibri"/>
              <a:cs typeface="+mn-cs"/>
            </a:endParaRPr>
          </a:p>
          <a:p>
            <a:pPr marL="6350" lvl="1" fontAlgn="auto">
              <a:spcBef>
                <a:spcPct val="20000"/>
              </a:spcBef>
              <a:spcAft>
                <a:spcPts val="0"/>
              </a:spcAft>
              <a:buFont typeface="Arial" pitchFamily="34" charset="0"/>
              <a:buNone/>
              <a:defRPr/>
            </a:pPr>
            <a:endParaRPr lang="en-US" smtClean="0">
              <a:solidFill>
                <a:prstClr val="black"/>
              </a:solidFill>
              <a:latin typeface="Calibri"/>
              <a:cs typeface="+mn-cs"/>
            </a:endParaRPr>
          </a:p>
          <a:p>
            <a:pPr marL="6350" lvl="1" fontAlgn="auto">
              <a:spcBef>
                <a:spcPct val="20000"/>
              </a:spcBef>
              <a:spcAft>
                <a:spcPts val="0"/>
              </a:spcAft>
              <a:buFont typeface="Arial" pitchFamily="34" charset="0"/>
              <a:buNone/>
              <a:defRPr/>
            </a:pPr>
            <a:r>
              <a:rPr lang="en-US" smtClean="0">
                <a:solidFill>
                  <a:prstClr val="black"/>
                </a:solidFill>
                <a:latin typeface="Calibri"/>
                <a:cs typeface="+mn-cs"/>
              </a:rPr>
              <a:t>A </a:t>
            </a:r>
            <a:r>
              <a:rPr lang="en-US" dirty="0" smtClean="0">
                <a:solidFill>
                  <a:prstClr val="black"/>
                </a:solidFill>
                <a:latin typeface="Calibri"/>
                <a:cs typeface="+mn-cs"/>
              </a:rPr>
              <a:t>Framework for K-12 Science Education (National Academies Press)</a:t>
            </a:r>
          </a:p>
          <a:p>
            <a:pPr marL="349250" lvl="1" indent="-342900" fontAlgn="auto">
              <a:spcBef>
                <a:spcPct val="20000"/>
              </a:spcBef>
              <a:spcAft>
                <a:spcPts val="0"/>
              </a:spcAft>
              <a:buFont typeface="Arial" pitchFamily="34" charset="0"/>
              <a:buChar char="–"/>
              <a:defRPr/>
            </a:pPr>
            <a:r>
              <a:rPr lang="en-US" dirty="0" smtClean="0">
                <a:solidFill>
                  <a:prstClr val="black"/>
                </a:solidFill>
                <a:latin typeface="Calibri"/>
                <a:cs typeface="+mn-cs"/>
                <a:hlinkClick r:id="rId8"/>
              </a:rPr>
              <a:t>http://www.nap.edu/catalog.php?record_id=13165</a:t>
            </a:r>
            <a:r>
              <a:rPr lang="en-US" dirty="0" smtClean="0">
                <a:solidFill>
                  <a:prstClr val="black"/>
                </a:solidFill>
                <a:latin typeface="Calibri"/>
                <a:cs typeface="+mn-cs"/>
              </a:rPr>
              <a:t> </a:t>
            </a:r>
          </a:p>
          <a:p>
            <a:pPr marL="6350" lvl="1" fontAlgn="auto">
              <a:spcBef>
                <a:spcPct val="20000"/>
              </a:spcBef>
              <a:spcAft>
                <a:spcPts val="0"/>
              </a:spcAft>
              <a:buFont typeface="Arial" pitchFamily="34" charset="0"/>
              <a:buNone/>
              <a:defRPr/>
            </a:pPr>
            <a:r>
              <a:rPr lang="en-US" dirty="0" smtClean="0">
                <a:solidFill>
                  <a:prstClr val="black"/>
                </a:solidFill>
                <a:latin typeface="Calibri"/>
                <a:cs typeface="+mn-cs"/>
              </a:rPr>
              <a:t>Next Generation Science Standards</a:t>
            </a:r>
          </a:p>
          <a:p>
            <a:pPr marL="349250" lvl="1" indent="-342900" fontAlgn="auto">
              <a:spcBef>
                <a:spcPct val="20000"/>
              </a:spcBef>
              <a:spcAft>
                <a:spcPts val="0"/>
              </a:spcAft>
              <a:buFont typeface="Arial" pitchFamily="34" charset="0"/>
              <a:buChar char="–"/>
              <a:defRPr/>
            </a:pPr>
            <a:r>
              <a:rPr lang="en-US" dirty="0" smtClean="0">
                <a:solidFill>
                  <a:prstClr val="black"/>
                </a:solidFill>
                <a:latin typeface="Calibri"/>
                <a:cs typeface="+mn-cs"/>
                <a:hlinkClick r:id="rId9"/>
              </a:rPr>
              <a:t>http://www.nextgenscience.org/</a:t>
            </a:r>
            <a:r>
              <a:rPr lang="en-US" dirty="0" smtClean="0">
                <a:solidFill>
                  <a:prstClr val="black"/>
                </a:solidFill>
                <a:latin typeface="Calibri"/>
                <a:cs typeface="+mn-cs"/>
              </a:rPr>
              <a:t> </a:t>
            </a:r>
          </a:p>
          <a:p>
            <a:pPr marL="6350" lvl="1" fontAlgn="auto">
              <a:spcBef>
                <a:spcPct val="20000"/>
              </a:spcBef>
              <a:spcAft>
                <a:spcPts val="0"/>
              </a:spcAft>
              <a:buFont typeface="Arial" pitchFamily="34" charset="0"/>
              <a:buNone/>
              <a:defRPr/>
            </a:pPr>
            <a:r>
              <a:rPr lang="en-US" dirty="0" smtClean="0">
                <a:solidFill>
                  <a:prstClr val="black"/>
                </a:solidFill>
                <a:latin typeface="Calibri"/>
                <a:cs typeface="+mn-cs"/>
              </a:rPr>
              <a:t>Teaching Institute for Excellence in STEM (TIES)</a:t>
            </a:r>
          </a:p>
          <a:p>
            <a:pPr marL="349250" lvl="1" indent="-342900" fontAlgn="auto">
              <a:spcBef>
                <a:spcPct val="20000"/>
              </a:spcBef>
              <a:spcAft>
                <a:spcPts val="0"/>
              </a:spcAft>
              <a:buFont typeface="Arial" pitchFamily="34" charset="0"/>
              <a:buChar char="–"/>
              <a:defRPr/>
            </a:pPr>
            <a:r>
              <a:rPr lang="en-US" dirty="0" smtClean="0">
                <a:solidFill>
                  <a:prstClr val="black"/>
                </a:solidFill>
                <a:latin typeface="Calibri"/>
                <a:cs typeface="+mn-cs"/>
                <a:hlinkClick r:id="rId10"/>
              </a:rPr>
              <a:t>http://www.tiesteach.org/about/</a:t>
            </a:r>
            <a:r>
              <a:rPr lang="en-US" dirty="0" smtClean="0">
                <a:solidFill>
                  <a:prstClr val="black"/>
                </a:solidFill>
                <a:latin typeface="Calibri"/>
                <a:cs typeface="+mn-cs"/>
              </a:rPr>
              <a:t> </a:t>
            </a:r>
          </a:p>
          <a:p>
            <a:pPr marL="6350" lvl="1" fontAlgn="auto">
              <a:spcBef>
                <a:spcPct val="20000"/>
              </a:spcBef>
              <a:spcAft>
                <a:spcPts val="0"/>
              </a:spcAft>
              <a:defRPr/>
            </a:pPr>
            <a:r>
              <a:rPr lang="en-US" dirty="0" smtClean="0">
                <a:solidFill>
                  <a:prstClr val="black"/>
                </a:solidFill>
                <a:latin typeface="Calibri"/>
                <a:cs typeface="+mn-cs"/>
              </a:rPr>
              <a:t>PBS Teachers STEM Education Resource Center</a:t>
            </a:r>
          </a:p>
          <a:p>
            <a:pPr marL="349250" lvl="1" indent="-342900" fontAlgn="auto">
              <a:spcBef>
                <a:spcPct val="20000"/>
              </a:spcBef>
              <a:spcAft>
                <a:spcPts val="0"/>
              </a:spcAft>
              <a:buFont typeface="Arial" pitchFamily="34" charset="0"/>
              <a:buChar char="–"/>
              <a:defRPr/>
            </a:pPr>
            <a:r>
              <a:rPr lang="en-US" dirty="0" smtClean="0">
                <a:solidFill>
                  <a:prstClr val="black"/>
                </a:solidFill>
                <a:latin typeface="Calibri"/>
                <a:cs typeface="+mn-cs"/>
                <a:hlinkClick r:id="rId11"/>
              </a:rPr>
              <a:t>http://www.pbs.org/teachers/stem/</a:t>
            </a:r>
            <a:endParaRPr lang="en-US" dirty="0" smtClean="0">
              <a:solidFill>
                <a:prstClr val="black"/>
              </a:solidFill>
              <a:latin typeface="Calibri"/>
              <a:cs typeface="+mn-cs"/>
            </a:endParaRPr>
          </a:p>
          <a:p>
            <a:pPr marL="63500" fontAlgn="auto">
              <a:spcBef>
                <a:spcPct val="20000"/>
              </a:spcBef>
              <a:spcAft>
                <a:spcPts val="0"/>
              </a:spcAft>
              <a:defRPr/>
            </a:pPr>
            <a:r>
              <a:rPr lang="en-US" dirty="0" smtClean="0">
                <a:solidFill>
                  <a:prstClr val="black"/>
                </a:solidFill>
                <a:latin typeface="Calibri"/>
                <a:cs typeface="+mn-cs"/>
              </a:rPr>
              <a:t>Illustrative Mathematics</a:t>
            </a:r>
          </a:p>
          <a:p>
            <a:pPr lvl="1" indent="-220663" fontAlgn="auto">
              <a:spcBef>
                <a:spcPct val="20000"/>
              </a:spcBef>
              <a:spcAft>
                <a:spcPts val="0"/>
              </a:spcAft>
              <a:buFont typeface="Arial" pitchFamily="34" charset="0"/>
              <a:buChar char="–"/>
              <a:defRPr/>
            </a:pPr>
            <a:r>
              <a:rPr lang="en-US" u="sng" dirty="0" smtClean="0">
                <a:solidFill>
                  <a:prstClr val="black"/>
                </a:solidFill>
                <a:latin typeface="Calibri"/>
                <a:cs typeface="+mn-cs"/>
                <a:hlinkClick r:id="rId12"/>
              </a:rPr>
              <a:t>http://illustrativemathematics.org</a:t>
            </a:r>
            <a:endParaRPr lang="en-US" dirty="0" smtClean="0">
              <a:solidFill>
                <a:prstClr val="black"/>
              </a:solidFill>
              <a:latin typeface="Calibri"/>
              <a:cs typeface="+mn-cs"/>
            </a:endParaRPr>
          </a:p>
          <a:p>
            <a:pPr marL="6350" lvl="1" fontAlgn="auto">
              <a:spcBef>
                <a:spcPct val="20000"/>
              </a:spcBef>
              <a:spcAft>
                <a:spcPts val="0"/>
              </a:spcAft>
              <a:defRPr/>
            </a:pPr>
            <a:r>
              <a:rPr lang="en-US" dirty="0" smtClean="0">
                <a:solidFill>
                  <a:prstClr val="black"/>
                </a:solidFill>
                <a:latin typeface="Calibri"/>
                <a:cs typeface="+mn-cs"/>
              </a:rPr>
              <a:t>The STEM Education News</a:t>
            </a:r>
          </a:p>
          <a:p>
            <a:pPr marL="349250" lvl="1" indent="-342900" fontAlgn="auto">
              <a:spcBef>
                <a:spcPct val="20000"/>
              </a:spcBef>
              <a:spcAft>
                <a:spcPts val="0"/>
              </a:spcAft>
              <a:buFont typeface="Arial" pitchFamily="34" charset="0"/>
              <a:buChar char="–"/>
              <a:defRPr/>
            </a:pPr>
            <a:r>
              <a:rPr lang="en-US" dirty="0" smtClean="0">
                <a:solidFill>
                  <a:prstClr val="black"/>
                </a:solidFill>
                <a:latin typeface="Calibri"/>
                <a:cs typeface="+mn-cs"/>
                <a:hlinkClick r:id="rId13"/>
              </a:rPr>
              <a:t>http://www.trianglecoalition.org/tceb-info</a:t>
            </a:r>
            <a:endParaRPr lang="en-US" dirty="0" smtClean="0">
              <a:solidFill>
                <a:prstClr val="black"/>
              </a:solidFill>
              <a:latin typeface="Calibri"/>
              <a:cs typeface="+mn-cs"/>
            </a:endParaRPr>
          </a:p>
          <a:p>
            <a:pPr marL="6350" lvl="1" fontAlgn="auto">
              <a:spcBef>
                <a:spcPct val="20000"/>
              </a:spcBef>
              <a:spcAft>
                <a:spcPts val="0"/>
              </a:spcAft>
              <a:buFont typeface="Arial" pitchFamily="34" charset="0"/>
              <a:buNone/>
              <a:defRPr/>
            </a:pPr>
            <a:endParaRPr lang="en-US" b="1" dirty="0">
              <a:solidFill>
                <a:prstClr val="black"/>
              </a:solidFill>
              <a:latin typeface="Times New Roman" pitchFamily="18" charset="0"/>
              <a:cs typeface="Times New Roman" pitchFamily="18" charset="0"/>
            </a:endParaRPr>
          </a:p>
        </p:txBody>
      </p:sp>
      <p:sp>
        <p:nvSpPr>
          <p:cNvPr id="5" name="Slide Number Placeholder 4"/>
          <p:cNvSpPr>
            <a:spLocks noGrp="1"/>
          </p:cNvSpPr>
          <p:nvPr>
            <p:ph type="sldNum" sz="quarter" idx="12"/>
          </p:nvPr>
        </p:nvSpPr>
        <p:spPr/>
        <p:txBody>
          <a:bodyPr/>
          <a:lstStyle/>
          <a:p>
            <a:fld id="{FF947AC1-330B-4D78-9DAE-2A17147F34A1}" type="slidenum">
              <a:rPr lang="en-US" smtClean="0">
                <a:solidFill>
                  <a:prstClr val="black">
                    <a:tint val="75000"/>
                  </a:prstClr>
                </a:solidFill>
              </a:rPr>
              <a:pPr/>
              <a:t>79</a:t>
            </a:fld>
            <a:endParaRPr lang="en-US">
              <a:solidFill>
                <a:prstClr val="black">
                  <a:tint val="75000"/>
                </a:prstClr>
              </a:solidFill>
            </a:endParaRPr>
          </a:p>
        </p:txBody>
      </p:sp>
    </p:spTree>
    <p:extLst>
      <p:ext uri="{BB962C8B-B14F-4D97-AF65-F5344CB8AC3E}">
        <p14:creationId xmlns:p14="http://schemas.microsoft.com/office/powerpoint/2010/main" val="332663817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47800" y="704088"/>
            <a:ext cx="6096000" cy="972312"/>
          </a:xfrm>
        </p:spPr>
        <p:txBody>
          <a:bodyPr/>
          <a:lstStyle/>
          <a:p>
            <a:r>
              <a:rPr lang="en-US" dirty="0"/>
              <a:t>STEM Mission</a:t>
            </a:r>
          </a:p>
        </p:txBody>
      </p:sp>
      <p:sp>
        <p:nvSpPr>
          <p:cNvPr id="3" name="Content Placeholder 2"/>
          <p:cNvSpPr>
            <a:spLocks noGrp="1"/>
          </p:cNvSpPr>
          <p:nvPr>
            <p:ph idx="1"/>
          </p:nvPr>
        </p:nvSpPr>
        <p:spPr/>
        <p:txBody>
          <a:bodyPr/>
          <a:lstStyle/>
          <a:p>
            <a:pPr fontAlgn="t">
              <a:buNone/>
            </a:pPr>
            <a:r>
              <a:rPr lang="en-US" b="1" dirty="0"/>
              <a:t>Our Mission</a:t>
            </a:r>
            <a:endParaRPr lang="en-US" dirty="0"/>
          </a:p>
          <a:p>
            <a:pPr fontAlgn="t"/>
            <a:r>
              <a:rPr lang="en-US" dirty="0"/>
              <a:t>The mission of Miami-Dade County Public Schools STEM is to leverage the expertise and capital of the Department of Career and Technical Education and the Department of Mathematics and Science to increase student achievement in STEM curriculum to enhance career and college readiness</a:t>
            </a:r>
            <a:r>
              <a:rPr lang="en-US" dirty="0" smtClean="0"/>
              <a:t>.</a:t>
            </a:r>
            <a:endParaRPr lang="en-US" dirty="0"/>
          </a:p>
        </p:txBody>
      </p:sp>
      <p:pic>
        <p:nvPicPr>
          <p:cNvPr id="4" name="Picture 2" descr="E:\My documents\Clipart\seal-new%20colors.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52401" y="228601"/>
            <a:ext cx="1142999" cy="11429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25836018"/>
      </p:ext>
    </p:extLst>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sz="quarter"/>
          </p:nvPr>
        </p:nvSpPr>
        <p:spPr/>
        <p:txBody>
          <a:bodyPr/>
          <a:lstStyle/>
          <a:p>
            <a:r>
              <a:rPr lang="en-US" dirty="0" smtClean="0"/>
              <a:t>FL-DOE Updates</a:t>
            </a:r>
            <a:endParaRPr lang="en-US" dirty="0"/>
          </a:p>
        </p:txBody>
      </p:sp>
      <p:sp>
        <p:nvSpPr>
          <p:cNvPr id="3" name="Subtitle 2"/>
          <p:cNvSpPr>
            <a:spLocks noGrp="1"/>
          </p:cNvSpPr>
          <p:nvPr>
            <p:ph type="subTitle" sz="quarter" idx="1"/>
          </p:nvPr>
        </p:nvSpPr>
        <p:spPr/>
        <p:txBody>
          <a:bodyPr/>
          <a:lstStyle/>
          <a:p>
            <a:endParaRPr lang="en-US" dirty="0"/>
          </a:p>
        </p:txBody>
      </p:sp>
    </p:spTree>
    <p:extLst>
      <p:ext uri="{BB962C8B-B14F-4D97-AF65-F5344CB8AC3E}">
        <p14:creationId xmlns:p14="http://schemas.microsoft.com/office/powerpoint/2010/main" val="1086185939"/>
      </p:ext>
    </p:extLst>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90600" y="457200"/>
            <a:ext cx="7878763" cy="2000250"/>
          </a:xfrm>
        </p:spPr>
        <p:txBody>
          <a:bodyPr>
            <a:normAutofit/>
          </a:bodyPr>
          <a:lstStyle/>
          <a:p>
            <a:r>
              <a:rPr lang="en-US" sz="4800" dirty="0" smtClean="0">
                <a:solidFill>
                  <a:srgbClr val="003399"/>
                </a:solidFill>
                <a:latin typeface="Arial Black" pitchFamily="34" charset="0"/>
              </a:rPr>
              <a:t>2013 – 14</a:t>
            </a:r>
            <a:br>
              <a:rPr lang="en-US" sz="4800" dirty="0" smtClean="0">
                <a:solidFill>
                  <a:srgbClr val="003399"/>
                </a:solidFill>
                <a:latin typeface="Arial Black" pitchFamily="34" charset="0"/>
              </a:rPr>
            </a:br>
            <a:r>
              <a:rPr lang="en-US" sz="4800" dirty="0" smtClean="0">
                <a:solidFill>
                  <a:srgbClr val="003399"/>
                </a:solidFill>
                <a:latin typeface="Arial Black" pitchFamily="34" charset="0"/>
              </a:rPr>
              <a:t>What’s NEW</a:t>
            </a:r>
            <a:endParaRPr lang="en-US" sz="4800" dirty="0">
              <a:solidFill>
                <a:srgbClr val="003399"/>
              </a:solidFill>
              <a:latin typeface="Arial Black" pitchFamily="34" charset="0"/>
            </a:endParaRPr>
          </a:p>
        </p:txBody>
      </p:sp>
      <p:pic>
        <p:nvPicPr>
          <p:cNvPr id="1027" name="Picture 3" descr="E:\My documents\Clipart\seal-new%20colors.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28601" y="228601"/>
            <a:ext cx="1219200" cy="1219200"/>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2" descr="C:\Users\178784\Desktop\ccc-logo-small.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10809" y="2819400"/>
            <a:ext cx="2857500" cy="2552700"/>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304800" y="2819400"/>
            <a:ext cx="5638800" cy="830997"/>
          </a:xfrm>
          <a:prstGeom prst="rect">
            <a:avLst/>
          </a:prstGeom>
          <a:noFill/>
          <a:ln w="38100">
            <a:solidFill>
              <a:srgbClr val="CC0000"/>
            </a:solidFill>
          </a:ln>
        </p:spPr>
        <p:txBody>
          <a:bodyPr wrap="square" rtlCol="0">
            <a:spAutoFit/>
          </a:bodyPr>
          <a:lstStyle/>
          <a:p>
            <a:pPr fontAlgn="auto">
              <a:spcBef>
                <a:spcPts val="0"/>
              </a:spcBef>
              <a:spcAft>
                <a:spcPts val="0"/>
              </a:spcAft>
            </a:pPr>
            <a:r>
              <a:rPr lang="en-US" sz="4800" dirty="0" smtClean="0">
                <a:solidFill>
                  <a:srgbClr val="003399"/>
                </a:solidFill>
                <a:latin typeface="Arial Black" pitchFamily="34" charset="0"/>
                <a:cs typeface="+mn-cs"/>
              </a:rPr>
              <a:t>Senate Bill 1076</a:t>
            </a:r>
            <a:endParaRPr lang="en-US" sz="4800" dirty="0">
              <a:solidFill>
                <a:srgbClr val="003399"/>
              </a:solidFill>
              <a:latin typeface="Arial Black" pitchFamily="34" charset="0"/>
              <a:cs typeface="+mn-cs"/>
            </a:endParaRPr>
          </a:p>
        </p:txBody>
      </p:sp>
    </p:spTree>
    <p:extLst>
      <p:ext uri="{BB962C8B-B14F-4D97-AF65-F5344CB8AC3E}">
        <p14:creationId xmlns:p14="http://schemas.microsoft.com/office/powerpoint/2010/main" val="2747304716"/>
      </p:ext>
    </p:extLst>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939" y="-1"/>
            <a:ext cx="9067800" cy="6781801"/>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3" descr="E:\My documents\Clipart\seal-new%20colors.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28601" y="228601"/>
            <a:ext cx="1143000" cy="1143000"/>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p:cNvSpPr txBox="1"/>
          <p:nvPr/>
        </p:nvSpPr>
        <p:spPr>
          <a:xfrm>
            <a:off x="1905000" y="381000"/>
            <a:ext cx="6629400" cy="923330"/>
          </a:xfrm>
          <a:prstGeom prst="rect">
            <a:avLst/>
          </a:prstGeom>
          <a:noFill/>
          <a:ln w="38100">
            <a:solidFill>
              <a:srgbClr val="CC0000"/>
            </a:solidFill>
          </a:ln>
        </p:spPr>
        <p:txBody>
          <a:bodyPr wrap="square" rtlCol="0">
            <a:spAutoFit/>
          </a:bodyPr>
          <a:lstStyle/>
          <a:p>
            <a:pPr fontAlgn="auto">
              <a:spcBef>
                <a:spcPts val="0"/>
              </a:spcBef>
              <a:spcAft>
                <a:spcPts val="0"/>
              </a:spcAft>
            </a:pPr>
            <a:r>
              <a:rPr lang="en-US" sz="5400" dirty="0" smtClean="0">
                <a:solidFill>
                  <a:srgbClr val="003399"/>
                </a:solidFill>
                <a:latin typeface="Arial Black" pitchFamily="34" charset="0"/>
                <a:cs typeface="+mn-cs"/>
              </a:rPr>
              <a:t>Senate Bill 1076</a:t>
            </a:r>
            <a:endParaRPr lang="en-US" sz="5400" dirty="0">
              <a:solidFill>
                <a:srgbClr val="003399"/>
              </a:solidFill>
              <a:latin typeface="Arial Black" pitchFamily="34" charset="0"/>
              <a:cs typeface="+mn-cs"/>
            </a:endParaRPr>
          </a:p>
        </p:txBody>
      </p:sp>
      <p:sp>
        <p:nvSpPr>
          <p:cNvPr id="9" name="TextBox 8"/>
          <p:cNvSpPr txBox="1"/>
          <p:nvPr/>
        </p:nvSpPr>
        <p:spPr>
          <a:xfrm>
            <a:off x="381000" y="1828800"/>
            <a:ext cx="8534400" cy="4154984"/>
          </a:xfrm>
          <a:prstGeom prst="rect">
            <a:avLst/>
          </a:prstGeom>
          <a:noFill/>
        </p:spPr>
        <p:txBody>
          <a:bodyPr wrap="square" rtlCol="0">
            <a:spAutoFit/>
          </a:bodyPr>
          <a:lstStyle/>
          <a:p>
            <a:pPr fontAlgn="auto">
              <a:spcBef>
                <a:spcPts val="0"/>
              </a:spcBef>
              <a:spcAft>
                <a:spcPts val="0"/>
              </a:spcAft>
            </a:pPr>
            <a:r>
              <a:rPr lang="en-US" sz="1200" dirty="0">
                <a:solidFill>
                  <a:srgbClr val="003399"/>
                </a:solidFill>
                <a:latin typeface="Arial Black" pitchFamily="34" charset="0"/>
                <a:cs typeface="+mn-cs"/>
              </a:rPr>
              <a:t>The legislation takes steps to making sure Florida students have the skills for the jobs of the 21st century and ensure they can effectively compete for jobs in an ever competitive global economy. This legislation impacts Florida K-12 public school students by:</a:t>
            </a:r>
          </a:p>
          <a:p>
            <a:pPr fontAlgn="auto">
              <a:spcBef>
                <a:spcPts val="0"/>
              </a:spcBef>
              <a:spcAft>
                <a:spcPts val="0"/>
              </a:spcAft>
            </a:pPr>
            <a:r>
              <a:rPr lang="en-US" sz="1200" dirty="0" smtClean="0">
                <a:solidFill>
                  <a:srgbClr val="003399"/>
                </a:solidFill>
                <a:latin typeface="Arial Black" pitchFamily="34" charset="0"/>
                <a:cs typeface="+mn-cs"/>
              </a:rPr>
              <a:t>•Creating </a:t>
            </a:r>
            <a:r>
              <a:rPr lang="en-US" sz="1200" dirty="0">
                <a:solidFill>
                  <a:srgbClr val="003399"/>
                </a:solidFill>
                <a:latin typeface="Arial Black" pitchFamily="34" charset="0"/>
                <a:cs typeface="+mn-cs"/>
              </a:rPr>
              <a:t>a pathway to a diploma that can be meaningful for students going on to college or a career by demonstrating the skills required for high school graduation, including earning national industry certifications in over 200 different professions, occupations and careers. This means students will be able to graduate from high school and have the qualifications to get a great job.</a:t>
            </a:r>
          </a:p>
          <a:p>
            <a:pPr fontAlgn="auto">
              <a:spcBef>
                <a:spcPts val="0"/>
              </a:spcBef>
              <a:spcAft>
                <a:spcPts val="0"/>
              </a:spcAft>
            </a:pPr>
            <a:r>
              <a:rPr lang="en-US" sz="1200" dirty="0">
                <a:solidFill>
                  <a:srgbClr val="003399"/>
                </a:solidFill>
                <a:latin typeface="Arial Black" pitchFamily="34" charset="0"/>
                <a:cs typeface="+mn-cs"/>
              </a:rPr>
              <a:t>•Requiring financial literacy to be taught in our high schools so students have a better understanding of the risk of debt. Middle school students will now have the opportunity to study entrepreneurship.</a:t>
            </a:r>
          </a:p>
          <a:p>
            <a:pPr fontAlgn="auto">
              <a:spcBef>
                <a:spcPts val="0"/>
              </a:spcBef>
              <a:spcAft>
                <a:spcPts val="0"/>
              </a:spcAft>
            </a:pPr>
            <a:r>
              <a:rPr lang="en-US" sz="1200" dirty="0">
                <a:solidFill>
                  <a:srgbClr val="003399"/>
                </a:solidFill>
                <a:latin typeface="Arial Black" pitchFamily="34" charset="0"/>
                <a:cs typeface="+mn-cs"/>
              </a:rPr>
              <a:t>•Teachers will be rewarded for student success by giving bonuses to teachers that provide direct instruction toward the attainment of industry certifications. This legislation also increases bonuses for teachers whose students achieve high scores on IB and AP exams.</a:t>
            </a:r>
          </a:p>
          <a:p>
            <a:pPr fontAlgn="auto">
              <a:spcBef>
                <a:spcPts val="0"/>
              </a:spcBef>
              <a:spcAft>
                <a:spcPts val="0"/>
              </a:spcAft>
            </a:pPr>
            <a:endParaRPr lang="en-US" sz="1200" dirty="0">
              <a:solidFill>
                <a:srgbClr val="003399"/>
              </a:solidFill>
              <a:latin typeface="Arial Black" pitchFamily="34" charset="0"/>
              <a:cs typeface="+mn-cs"/>
            </a:endParaRPr>
          </a:p>
          <a:p>
            <a:pPr fontAlgn="auto">
              <a:spcBef>
                <a:spcPts val="0"/>
              </a:spcBef>
              <a:spcAft>
                <a:spcPts val="0"/>
              </a:spcAft>
            </a:pPr>
            <a:r>
              <a:rPr lang="en-US" sz="1200" dirty="0">
                <a:solidFill>
                  <a:srgbClr val="003399"/>
                </a:solidFill>
                <a:latin typeface="Arial Black" pitchFamily="34" charset="0"/>
                <a:cs typeface="+mn-cs"/>
              </a:rPr>
              <a:t>This legislation impacts Florida higher education institutions by:</a:t>
            </a:r>
          </a:p>
          <a:p>
            <a:pPr fontAlgn="auto">
              <a:spcBef>
                <a:spcPts val="0"/>
              </a:spcBef>
              <a:spcAft>
                <a:spcPts val="0"/>
              </a:spcAft>
            </a:pPr>
            <a:r>
              <a:rPr lang="en-US" sz="1200" dirty="0">
                <a:solidFill>
                  <a:srgbClr val="003399"/>
                </a:solidFill>
                <a:latin typeface="Arial Black" pitchFamily="34" charset="0"/>
                <a:cs typeface="+mn-cs"/>
              </a:rPr>
              <a:t>•Taking steps to ensure Florida's university system is focused on helping students obtain jobs.</a:t>
            </a:r>
          </a:p>
          <a:p>
            <a:pPr fontAlgn="auto">
              <a:spcBef>
                <a:spcPts val="0"/>
              </a:spcBef>
              <a:spcAft>
                <a:spcPts val="0"/>
              </a:spcAft>
            </a:pPr>
            <a:r>
              <a:rPr lang="en-US" sz="1200" dirty="0">
                <a:solidFill>
                  <a:srgbClr val="003399"/>
                </a:solidFill>
                <a:latin typeface="Arial Black" pitchFamily="34" charset="0"/>
                <a:cs typeface="+mn-cs"/>
              </a:rPr>
              <a:t>•Providing Florida's colleges with the flexibility needed to provide bachelor's degrees for $10,000 or less in tuition.</a:t>
            </a:r>
          </a:p>
          <a:p>
            <a:pPr fontAlgn="auto">
              <a:spcBef>
                <a:spcPts val="0"/>
              </a:spcBef>
              <a:spcAft>
                <a:spcPts val="0"/>
              </a:spcAft>
            </a:pPr>
            <a:r>
              <a:rPr lang="en-US" sz="1200" dirty="0">
                <a:solidFill>
                  <a:srgbClr val="003399"/>
                </a:solidFill>
                <a:latin typeface="Arial Black" pitchFamily="34" charset="0"/>
                <a:cs typeface="+mn-cs"/>
              </a:rPr>
              <a:t>•Directing the Board of Governors and the State Board of Education to create metrics that let Floridians know how well state universities and colleges are doing. Metrics include: percent of graduates employed or enrolled in further education, average wages of employed graduates and average cost per graduate.</a:t>
            </a:r>
          </a:p>
        </p:txBody>
      </p:sp>
      <p:sp>
        <p:nvSpPr>
          <p:cNvPr id="10" name="TextBox 9"/>
          <p:cNvSpPr txBox="1"/>
          <p:nvPr/>
        </p:nvSpPr>
        <p:spPr>
          <a:xfrm>
            <a:off x="4343400" y="6172200"/>
            <a:ext cx="4267200" cy="430887"/>
          </a:xfrm>
          <a:prstGeom prst="rect">
            <a:avLst/>
          </a:prstGeom>
          <a:noFill/>
        </p:spPr>
        <p:txBody>
          <a:bodyPr wrap="square" rtlCol="0">
            <a:spAutoFit/>
          </a:bodyPr>
          <a:lstStyle/>
          <a:p>
            <a:pPr fontAlgn="auto">
              <a:spcBef>
                <a:spcPts val="0"/>
              </a:spcBef>
              <a:spcAft>
                <a:spcPts val="0"/>
              </a:spcAft>
            </a:pPr>
            <a:r>
              <a:rPr lang="en-US" sz="1100" dirty="0">
                <a:solidFill>
                  <a:srgbClr val="003399"/>
                </a:solidFill>
                <a:latin typeface="Arial Black" pitchFamily="34" charset="0"/>
                <a:cs typeface="+mn-cs"/>
                <a:hlinkClick r:id="rId4"/>
              </a:rPr>
              <a:t>http://</a:t>
            </a:r>
            <a:r>
              <a:rPr lang="en-US" sz="1100" dirty="0" smtClean="0">
                <a:solidFill>
                  <a:srgbClr val="003399"/>
                </a:solidFill>
                <a:latin typeface="Arial Black" pitchFamily="34" charset="0"/>
                <a:cs typeface="+mn-cs"/>
                <a:hlinkClick r:id="rId4"/>
              </a:rPr>
              <a:t>www.fldoe.org/news/2013/2013_04_22.asp</a:t>
            </a:r>
            <a:endParaRPr lang="en-US" sz="1100" dirty="0" smtClean="0">
              <a:solidFill>
                <a:srgbClr val="003399"/>
              </a:solidFill>
              <a:latin typeface="Arial Black" pitchFamily="34" charset="0"/>
              <a:cs typeface="+mn-cs"/>
            </a:endParaRPr>
          </a:p>
          <a:p>
            <a:pPr fontAlgn="auto">
              <a:spcBef>
                <a:spcPts val="0"/>
              </a:spcBef>
              <a:spcAft>
                <a:spcPts val="0"/>
              </a:spcAft>
            </a:pPr>
            <a:endParaRPr lang="en-US" sz="1100" dirty="0" smtClean="0">
              <a:solidFill>
                <a:srgbClr val="003399"/>
              </a:solidFill>
              <a:latin typeface="Arial Black" pitchFamily="34" charset="0"/>
              <a:cs typeface="+mn-cs"/>
            </a:endParaRPr>
          </a:p>
        </p:txBody>
      </p:sp>
    </p:spTree>
    <p:extLst>
      <p:ext uri="{BB962C8B-B14F-4D97-AF65-F5344CB8AC3E}">
        <p14:creationId xmlns:p14="http://schemas.microsoft.com/office/powerpoint/2010/main" val="3762061279"/>
      </p:ext>
    </p:extLst>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939" y="19878"/>
            <a:ext cx="9067800" cy="6781801"/>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3" descr="E:\My documents\Clipart\seal-new%20colors.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28601" y="228601"/>
            <a:ext cx="1295400" cy="1295400"/>
          </a:xfrm>
          <a:prstGeom prst="rect">
            <a:avLst/>
          </a:prstGeom>
          <a:noFill/>
          <a:extLst>
            <a:ext uri="{909E8E84-426E-40DD-AFC4-6F175D3DCCD1}">
              <a14:hiddenFill xmlns:a14="http://schemas.microsoft.com/office/drawing/2010/main">
                <a:solidFill>
                  <a:srgbClr val="FFFFFF"/>
                </a:solidFill>
              </a14:hiddenFill>
            </a:ext>
          </a:extLst>
        </p:spPr>
      </p:pic>
      <p:sp>
        <p:nvSpPr>
          <p:cNvPr id="8" name="Title 1"/>
          <p:cNvSpPr txBox="1">
            <a:spLocks/>
          </p:cNvSpPr>
          <p:nvPr/>
        </p:nvSpPr>
        <p:spPr>
          <a:xfrm>
            <a:off x="457200" y="274638"/>
            <a:ext cx="822960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fontAlgn="auto">
              <a:spcAft>
                <a:spcPts val="0"/>
              </a:spcAft>
            </a:pPr>
            <a:r>
              <a:rPr lang="en-US" dirty="0" smtClean="0">
                <a:solidFill>
                  <a:srgbClr val="003399"/>
                </a:solidFill>
                <a:latin typeface="Arial Black" pitchFamily="34" charset="0"/>
              </a:rPr>
              <a:t>2013-14 Changes</a:t>
            </a:r>
            <a:endParaRPr lang="en-US" dirty="0">
              <a:solidFill>
                <a:srgbClr val="003399"/>
              </a:solidFill>
              <a:latin typeface="Arial Black" pitchFamily="34" charset="0"/>
            </a:endParaRPr>
          </a:p>
        </p:txBody>
      </p:sp>
      <p:sp>
        <p:nvSpPr>
          <p:cNvPr id="9" name="Content Placeholder 2"/>
          <p:cNvSpPr txBox="1">
            <a:spLocks/>
          </p:cNvSpPr>
          <p:nvPr/>
        </p:nvSpPr>
        <p:spPr>
          <a:xfrm>
            <a:off x="457200" y="1600200"/>
            <a:ext cx="8229600" cy="4525963"/>
          </a:xfrm>
          <a:prstGeom prst="rect">
            <a:avLst/>
          </a:prstGeom>
        </p:spPr>
        <p:txBody>
          <a:bodyPr vert="horz" lIns="91440" tIns="45720" rIns="91440" bIns="45720" rtlCol="0">
            <a:normAutofit fontScale="92500" lnSpcReduction="10000"/>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fontAlgn="auto">
              <a:spcAft>
                <a:spcPts val="0"/>
              </a:spcAft>
            </a:pPr>
            <a:r>
              <a:rPr lang="en-US" b="1" dirty="0" smtClean="0">
                <a:solidFill>
                  <a:srgbClr val="003399"/>
                </a:solidFill>
                <a:latin typeface="Arial Black" pitchFamily="34" charset="0"/>
              </a:rPr>
              <a:t> </a:t>
            </a:r>
            <a:r>
              <a:rPr lang="en-US" b="1" dirty="0" smtClean="0">
                <a:solidFill>
                  <a:prstClr val="black"/>
                </a:solidFill>
              </a:rPr>
              <a:t>High School Diploma Designations</a:t>
            </a:r>
          </a:p>
          <a:p>
            <a:pPr fontAlgn="auto">
              <a:spcAft>
                <a:spcPts val="0"/>
              </a:spcAft>
            </a:pPr>
            <a:r>
              <a:rPr lang="en-US" b="1" dirty="0" smtClean="0">
                <a:solidFill>
                  <a:prstClr val="black"/>
                </a:solidFill>
              </a:rPr>
              <a:t> </a:t>
            </a:r>
          </a:p>
          <a:p>
            <a:pPr algn="l" fontAlgn="auto">
              <a:spcAft>
                <a:spcPts val="0"/>
              </a:spcAft>
            </a:pPr>
            <a:r>
              <a:rPr lang="en-US" b="1" dirty="0" smtClean="0">
                <a:solidFill>
                  <a:prstClr val="black"/>
                </a:solidFill>
              </a:rPr>
              <a:t>Scholar Designation – Students must satisfy additional course and assessment requirements. </a:t>
            </a:r>
          </a:p>
          <a:p>
            <a:pPr algn="l" fontAlgn="auto">
              <a:spcAft>
                <a:spcPts val="0"/>
              </a:spcAft>
            </a:pPr>
            <a:endParaRPr lang="en-US" b="1" dirty="0" smtClean="0">
              <a:solidFill>
                <a:prstClr val="black"/>
              </a:solidFill>
            </a:endParaRPr>
          </a:p>
          <a:p>
            <a:pPr algn="l" fontAlgn="auto">
              <a:spcAft>
                <a:spcPts val="0"/>
              </a:spcAft>
            </a:pPr>
            <a:r>
              <a:rPr lang="en-US" b="1" dirty="0" smtClean="0">
                <a:solidFill>
                  <a:prstClr val="black"/>
                </a:solidFill>
              </a:rPr>
              <a:t>•Merit Designation – Students must attain one or more industry certifications from the industry certification funding list pursuant to s.1003.492, F.S. </a:t>
            </a:r>
          </a:p>
          <a:p>
            <a:pPr fontAlgn="auto">
              <a:spcAft>
                <a:spcPts val="0"/>
              </a:spcAft>
            </a:pPr>
            <a:endParaRPr lang="en-US" dirty="0">
              <a:solidFill>
                <a:prstClr val="black">
                  <a:tint val="75000"/>
                </a:prstClr>
              </a:solidFill>
            </a:endParaRPr>
          </a:p>
        </p:txBody>
      </p:sp>
    </p:spTree>
    <p:extLst>
      <p:ext uri="{BB962C8B-B14F-4D97-AF65-F5344CB8AC3E}">
        <p14:creationId xmlns:p14="http://schemas.microsoft.com/office/powerpoint/2010/main" val="2427073018"/>
      </p:ext>
    </p:extLst>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Standards, Benchmarks, &amp; FrameworksCareer and Technical Education Curriculum Frameworks - Windows Internet Explore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5" name="TextBox 4"/>
          <p:cNvSpPr txBox="1"/>
          <p:nvPr/>
        </p:nvSpPr>
        <p:spPr>
          <a:xfrm>
            <a:off x="1143000" y="838200"/>
            <a:ext cx="6927574" cy="646331"/>
          </a:xfrm>
          <a:prstGeom prst="rect">
            <a:avLst/>
          </a:prstGeom>
          <a:noFill/>
        </p:spPr>
        <p:txBody>
          <a:bodyPr wrap="square" rtlCol="0">
            <a:spAutoFit/>
          </a:bodyPr>
          <a:lstStyle/>
          <a:p>
            <a:pPr fontAlgn="auto">
              <a:spcBef>
                <a:spcPts val="0"/>
              </a:spcBef>
              <a:spcAft>
                <a:spcPts val="0"/>
              </a:spcAft>
            </a:pPr>
            <a:r>
              <a:rPr lang="en-US" dirty="0">
                <a:solidFill>
                  <a:prstClr val="black"/>
                </a:solidFill>
                <a:latin typeface="Calibri"/>
                <a:cs typeface="+mn-cs"/>
                <a:hlinkClick r:id="rId3"/>
              </a:rPr>
              <a:t>http://www.fldoe.org/workforce/dwdframe</a:t>
            </a:r>
            <a:r>
              <a:rPr lang="en-US" dirty="0" smtClean="0">
                <a:solidFill>
                  <a:prstClr val="black"/>
                </a:solidFill>
                <a:latin typeface="Calibri"/>
                <a:cs typeface="+mn-cs"/>
                <a:hlinkClick r:id="rId3"/>
              </a:rPr>
              <a:t>/</a:t>
            </a:r>
            <a:endParaRPr lang="en-US" dirty="0" smtClean="0">
              <a:solidFill>
                <a:prstClr val="black"/>
              </a:solidFill>
              <a:latin typeface="Calibri"/>
              <a:cs typeface="+mn-cs"/>
            </a:endParaRPr>
          </a:p>
          <a:p>
            <a:pPr fontAlgn="auto">
              <a:spcBef>
                <a:spcPts val="0"/>
              </a:spcBef>
              <a:spcAft>
                <a:spcPts val="0"/>
              </a:spcAft>
            </a:pPr>
            <a:endParaRPr lang="en-US" dirty="0">
              <a:solidFill>
                <a:prstClr val="black"/>
              </a:solidFill>
              <a:latin typeface="Calibri"/>
              <a:cs typeface="+mn-cs"/>
            </a:endParaRPr>
          </a:p>
        </p:txBody>
      </p:sp>
    </p:spTree>
    <p:extLst>
      <p:ext uri="{BB962C8B-B14F-4D97-AF65-F5344CB8AC3E}">
        <p14:creationId xmlns:p14="http://schemas.microsoft.com/office/powerpoint/2010/main" val="2694060959"/>
      </p:ext>
    </p:extLst>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27038"/>
            <a:ext cx="8229600" cy="1630362"/>
          </a:xfrm>
        </p:spPr>
        <p:txBody>
          <a:bodyPr>
            <a:normAutofit/>
          </a:bodyPr>
          <a:lstStyle/>
          <a:p>
            <a:r>
              <a:rPr lang="en-US" sz="1700" dirty="0" smtClean="0">
                <a:solidFill>
                  <a:srgbClr val="003399"/>
                </a:solidFill>
                <a:latin typeface="Arial Black" pitchFamily="34" charset="0"/>
              </a:rPr>
              <a:t>2012-13 ICE</a:t>
            </a:r>
            <a:br>
              <a:rPr lang="en-US" sz="1700" dirty="0" smtClean="0">
                <a:solidFill>
                  <a:srgbClr val="003399"/>
                </a:solidFill>
                <a:latin typeface="Arial Black" pitchFamily="34" charset="0"/>
              </a:rPr>
            </a:br>
            <a:r>
              <a:rPr lang="en-US" sz="1700" dirty="0" smtClean="0">
                <a:solidFill>
                  <a:srgbClr val="003399"/>
                </a:solidFill>
                <a:latin typeface="Arial Black" pitchFamily="34" charset="0"/>
              </a:rPr>
              <a:t>Industry Certification Exams</a:t>
            </a:r>
            <a:br>
              <a:rPr lang="en-US" sz="1700" dirty="0" smtClean="0">
                <a:solidFill>
                  <a:srgbClr val="003399"/>
                </a:solidFill>
                <a:latin typeface="Arial Black" pitchFamily="34" charset="0"/>
              </a:rPr>
            </a:br>
            <a:r>
              <a:rPr lang="en-US" sz="1700" dirty="0" smtClean="0">
                <a:solidFill>
                  <a:srgbClr val="003399"/>
                </a:solidFill>
                <a:latin typeface="Arial Black" pitchFamily="34" charset="0"/>
              </a:rPr>
              <a:t>Offered in Industrial &amp; Technology Education </a:t>
            </a:r>
            <a:br>
              <a:rPr lang="en-US" sz="1700" dirty="0" smtClean="0">
                <a:solidFill>
                  <a:srgbClr val="003399"/>
                </a:solidFill>
                <a:latin typeface="Arial Black" pitchFamily="34" charset="0"/>
              </a:rPr>
            </a:br>
            <a:r>
              <a:rPr lang="en-US" sz="1700" dirty="0" smtClean="0">
                <a:solidFill>
                  <a:srgbClr val="003399"/>
                </a:solidFill>
                <a:latin typeface="Arial Black" pitchFamily="34" charset="0"/>
              </a:rPr>
              <a:t>Programs Of Study</a:t>
            </a:r>
            <a:endParaRPr lang="en-US" sz="1700" dirty="0">
              <a:solidFill>
                <a:srgbClr val="003399"/>
              </a:solidFill>
              <a:latin typeface="Arial Black" pitchFamily="34" charset="0"/>
            </a:endParaRPr>
          </a:p>
        </p:txBody>
      </p:sp>
      <p:sp>
        <p:nvSpPr>
          <p:cNvPr id="3" name="Content Placeholder 2"/>
          <p:cNvSpPr>
            <a:spLocks noGrp="1"/>
          </p:cNvSpPr>
          <p:nvPr>
            <p:ph idx="1"/>
          </p:nvPr>
        </p:nvSpPr>
        <p:spPr>
          <a:xfrm>
            <a:off x="457200" y="1981200"/>
            <a:ext cx="8458200" cy="4754563"/>
          </a:xfrm>
        </p:spPr>
        <p:txBody>
          <a:bodyPr>
            <a:noAutofit/>
          </a:bodyPr>
          <a:lstStyle/>
          <a:p>
            <a:pPr>
              <a:spcBef>
                <a:spcPts val="0"/>
              </a:spcBef>
            </a:pPr>
            <a:endParaRPr lang="en-US" sz="1200" dirty="0" smtClean="0">
              <a:latin typeface="Arial" pitchFamily="34" charset="0"/>
              <a:cs typeface="Arial" pitchFamily="34" charset="0"/>
            </a:endParaRPr>
          </a:p>
          <a:p>
            <a:pPr>
              <a:spcBef>
                <a:spcPts val="0"/>
              </a:spcBef>
            </a:pPr>
            <a:r>
              <a:rPr lang="en-US" sz="1200" b="1" dirty="0">
                <a:latin typeface="Arial" pitchFamily="34" charset="0"/>
                <a:cs typeface="Arial" pitchFamily="34" charset="0"/>
              </a:rPr>
              <a:t>ADESK002 Autodesk Certified User – AutoCAD			</a:t>
            </a:r>
            <a:r>
              <a:rPr lang="en-US" sz="1200" b="1" dirty="0" smtClean="0">
                <a:latin typeface="Arial" pitchFamily="34" charset="0"/>
                <a:cs typeface="Arial" pitchFamily="34" charset="0"/>
              </a:rPr>
              <a:t>Passed </a:t>
            </a:r>
            <a:r>
              <a:rPr lang="en-US" sz="1200" b="1" dirty="0">
                <a:latin typeface="Arial" pitchFamily="34" charset="0"/>
                <a:cs typeface="Arial" pitchFamily="34" charset="0"/>
              </a:rPr>
              <a:t>183</a:t>
            </a:r>
          </a:p>
          <a:p>
            <a:pPr>
              <a:spcBef>
                <a:spcPts val="0"/>
              </a:spcBef>
            </a:pPr>
            <a:r>
              <a:rPr lang="en-US" sz="1200" b="1" dirty="0">
                <a:latin typeface="Arial" pitchFamily="34" charset="0"/>
                <a:cs typeface="Arial" pitchFamily="34" charset="0"/>
              </a:rPr>
              <a:t>ADESK011 Autodesk Certified User – Autodesk Inventor			Passed 109</a:t>
            </a:r>
          </a:p>
          <a:p>
            <a:pPr>
              <a:spcBef>
                <a:spcPts val="0"/>
              </a:spcBef>
            </a:pPr>
            <a:r>
              <a:rPr lang="en-US" sz="1200" b="1" dirty="0">
                <a:latin typeface="Arial" pitchFamily="34" charset="0"/>
                <a:cs typeface="Arial" pitchFamily="34" charset="0"/>
              </a:rPr>
              <a:t>ADESK016 Autodesk Certified Associate – AutoCAD			Passed 10</a:t>
            </a:r>
          </a:p>
          <a:p>
            <a:pPr>
              <a:spcBef>
                <a:spcPts val="0"/>
              </a:spcBef>
            </a:pPr>
            <a:r>
              <a:rPr lang="en-US" sz="1200" b="1" dirty="0">
                <a:latin typeface="Arial" pitchFamily="34" charset="0"/>
                <a:cs typeface="Arial" pitchFamily="34" charset="0"/>
              </a:rPr>
              <a:t>ADESK020 Autodesk Certified Associate - Revit Architecture	</a:t>
            </a:r>
            <a:r>
              <a:rPr lang="en-US" sz="1200" b="1" dirty="0" smtClean="0">
                <a:latin typeface="Arial" pitchFamily="34" charset="0"/>
                <a:cs typeface="Arial" pitchFamily="34" charset="0"/>
              </a:rPr>
              <a:t>	Passed </a:t>
            </a:r>
            <a:r>
              <a:rPr lang="en-US" sz="1200" b="1" dirty="0">
                <a:latin typeface="Arial" pitchFamily="34" charset="0"/>
                <a:cs typeface="Arial" pitchFamily="34" charset="0"/>
              </a:rPr>
              <a:t>1</a:t>
            </a:r>
          </a:p>
          <a:p>
            <a:pPr>
              <a:spcBef>
                <a:spcPts val="0"/>
              </a:spcBef>
            </a:pPr>
            <a:r>
              <a:rPr lang="en-US" sz="1200" b="1" dirty="0">
                <a:latin typeface="Arial" pitchFamily="34" charset="0"/>
                <a:cs typeface="Arial" pitchFamily="34" charset="0"/>
              </a:rPr>
              <a:t>ADOBE010 Adobe Certified Associate – Dreamweaver		</a:t>
            </a:r>
            <a:r>
              <a:rPr lang="en-US" sz="1200" b="1" dirty="0" smtClean="0">
                <a:latin typeface="Arial" pitchFamily="34" charset="0"/>
                <a:cs typeface="Arial" pitchFamily="34" charset="0"/>
              </a:rPr>
              <a:t>	Passed </a:t>
            </a:r>
            <a:r>
              <a:rPr lang="en-US" sz="1200" b="1" dirty="0">
                <a:latin typeface="Arial" pitchFamily="34" charset="0"/>
                <a:cs typeface="Arial" pitchFamily="34" charset="0"/>
              </a:rPr>
              <a:t>3041</a:t>
            </a:r>
          </a:p>
          <a:p>
            <a:pPr>
              <a:spcBef>
                <a:spcPts val="0"/>
              </a:spcBef>
            </a:pPr>
            <a:r>
              <a:rPr lang="en-US" sz="1200" b="1" dirty="0">
                <a:latin typeface="Arial" pitchFamily="34" charset="0"/>
                <a:cs typeface="Arial" pitchFamily="34" charset="0"/>
              </a:rPr>
              <a:t>ADOBE011 Adobe Certified Associate – Flash 			</a:t>
            </a:r>
            <a:r>
              <a:rPr lang="en-US" sz="1200" b="1" dirty="0" smtClean="0">
                <a:latin typeface="Arial" pitchFamily="34" charset="0"/>
                <a:cs typeface="Arial" pitchFamily="34" charset="0"/>
              </a:rPr>
              <a:t>Passed </a:t>
            </a:r>
            <a:r>
              <a:rPr lang="en-US" sz="1200" b="1" dirty="0">
                <a:latin typeface="Arial" pitchFamily="34" charset="0"/>
                <a:cs typeface="Arial" pitchFamily="34" charset="0"/>
              </a:rPr>
              <a:t>383</a:t>
            </a:r>
          </a:p>
          <a:p>
            <a:pPr>
              <a:spcBef>
                <a:spcPts val="0"/>
              </a:spcBef>
            </a:pPr>
            <a:r>
              <a:rPr lang="en-US" sz="1200" b="1" dirty="0">
                <a:latin typeface="Arial" pitchFamily="34" charset="0"/>
                <a:cs typeface="Arial" pitchFamily="34" charset="0"/>
              </a:rPr>
              <a:t>ADOBE012 Adobe Certified Associate – Photoshop			Passed 3374</a:t>
            </a:r>
          </a:p>
          <a:p>
            <a:pPr>
              <a:spcBef>
                <a:spcPts val="0"/>
              </a:spcBef>
            </a:pPr>
            <a:r>
              <a:rPr lang="en-US" sz="1200" b="1" dirty="0">
                <a:latin typeface="Arial" pitchFamily="34" charset="0"/>
                <a:cs typeface="Arial" pitchFamily="34" charset="0"/>
              </a:rPr>
              <a:t>ADOBE018 Adobe Certified Associate – Premier Pro			Passed 75</a:t>
            </a:r>
          </a:p>
          <a:p>
            <a:pPr>
              <a:spcBef>
                <a:spcPts val="0"/>
              </a:spcBef>
            </a:pPr>
            <a:r>
              <a:rPr lang="en-US" sz="1200" b="1" dirty="0">
                <a:latin typeface="Arial" pitchFamily="34" charset="0"/>
                <a:cs typeface="Arial" pitchFamily="34" charset="0"/>
              </a:rPr>
              <a:t>CNCSI001 Mastercam Certified Programmer Mill Level 1 (CPgM1)	</a:t>
            </a:r>
            <a:r>
              <a:rPr lang="en-US" sz="1200" b="1" dirty="0" smtClean="0">
                <a:latin typeface="Arial" pitchFamily="34" charset="0"/>
                <a:cs typeface="Arial" pitchFamily="34" charset="0"/>
              </a:rPr>
              <a:t>	Passed </a:t>
            </a:r>
            <a:r>
              <a:rPr lang="en-US" sz="1200" b="1" dirty="0">
                <a:latin typeface="Arial" pitchFamily="34" charset="0"/>
                <a:cs typeface="Arial" pitchFamily="34" charset="0"/>
              </a:rPr>
              <a:t>13</a:t>
            </a:r>
          </a:p>
          <a:p>
            <a:pPr>
              <a:spcBef>
                <a:spcPts val="0"/>
              </a:spcBef>
            </a:pPr>
            <a:r>
              <a:rPr lang="en-US" sz="1200" b="1" dirty="0">
                <a:latin typeface="Arial" pitchFamily="34" charset="0"/>
                <a:cs typeface="Arial" pitchFamily="34" charset="0"/>
              </a:rPr>
              <a:t>CNCSI002 Mastercam Associate Certification - Mill Design and Toolpaths	</a:t>
            </a:r>
            <a:r>
              <a:rPr lang="en-US" sz="1200" b="1" dirty="0" smtClean="0">
                <a:latin typeface="Arial" pitchFamily="34" charset="0"/>
                <a:cs typeface="Arial" pitchFamily="34" charset="0"/>
              </a:rPr>
              <a:t>Passed </a:t>
            </a:r>
            <a:r>
              <a:rPr lang="en-US" sz="1200" b="1" dirty="0">
                <a:latin typeface="Arial" pitchFamily="34" charset="0"/>
                <a:cs typeface="Arial" pitchFamily="34" charset="0"/>
              </a:rPr>
              <a:t>61</a:t>
            </a:r>
          </a:p>
          <a:p>
            <a:pPr>
              <a:spcBef>
                <a:spcPts val="0"/>
              </a:spcBef>
            </a:pPr>
            <a:r>
              <a:rPr lang="en-US" sz="1200" b="1" dirty="0">
                <a:latin typeface="Arial" pitchFamily="34" charset="0"/>
                <a:cs typeface="Arial" pitchFamily="34" charset="0"/>
              </a:rPr>
              <a:t>COMPT001 </a:t>
            </a:r>
            <a:r>
              <a:rPr lang="en-US" sz="1200" b="1" dirty="0" err="1">
                <a:latin typeface="Arial" pitchFamily="34" charset="0"/>
                <a:cs typeface="Arial" pitchFamily="34" charset="0"/>
              </a:rPr>
              <a:t>CompTIA</a:t>
            </a:r>
            <a:r>
              <a:rPr lang="en-US" sz="1200" b="1" dirty="0">
                <a:latin typeface="Arial" pitchFamily="34" charset="0"/>
                <a:cs typeface="Arial" pitchFamily="34" charset="0"/>
              </a:rPr>
              <a:t> A+ 	</a:t>
            </a:r>
            <a:r>
              <a:rPr lang="en-US" sz="1200" b="1" dirty="0" smtClean="0">
                <a:latin typeface="Arial" pitchFamily="34" charset="0"/>
                <a:cs typeface="Arial" pitchFamily="34" charset="0"/>
              </a:rPr>
              <a:t>				Passed 12</a:t>
            </a:r>
            <a:endParaRPr lang="en-US" sz="1200" b="1" dirty="0">
              <a:latin typeface="Arial" pitchFamily="34" charset="0"/>
              <a:cs typeface="Arial" pitchFamily="34" charset="0"/>
            </a:endParaRPr>
          </a:p>
          <a:p>
            <a:pPr>
              <a:spcBef>
                <a:spcPts val="0"/>
              </a:spcBef>
            </a:pPr>
            <a:r>
              <a:rPr lang="en-US" sz="1200" b="1" dirty="0">
                <a:latin typeface="Arial" pitchFamily="34" charset="0"/>
                <a:cs typeface="Arial" pitchFamily="34" charset="0"/>
              </a:rPr>
              <a:t>COMPT006 </a:t>
            </a:r>
            <a:r>
              <a:rPr lang="en-US" sz="1200" b="1" dirty="0" err="1">
                <a:latin typeface="Arial" pitchFamily="34" charset="0"/>
                <a:cs typeface="Arial" pitchFamily="34" charset="0"/>
              </a:rPr>
              <a:t>CompTIA</a:t>
            </a:r>
            <a:r>
              <a:rPr lang="en-US" sz="1200" b="1" dirty="0">
                <a:latin typeface="Arial" pitchFamily="34" charset="0"/>
                <a:cs typeface="Arial" pitchFamily="34" charset="0"/>
              </a:rPr>
              <a:t> Network+ 	</a:t>
            </a:r>
            <a:r>
              <a:rPr lang="en-US" sz="1200" b="1" dirty="0" smtClean="0">
                <a:latin typeface="Arial" pitchFamily="34" charset="0"/>
                <a:cs typeface="Arial" pitchFamily="34" charset="0"/>
              </a:rPr>
              <a:t>				Passed 2</a:t>
            </a:r>
            <a:endParaRPr lang="en-US" sz="1200" b="1" dirty="0">
              <a:latin typeface="Arial" pitchFamily="34" charset="0"/>
              <a:cs typeface="Arial" pitchFamily="34" charset="0"/>
            </a:endParaRPr>
          </a:p>
          <a:p>
            <a:pPr>
              <a:spcBef>
                <a:spcPts val="0"/>
              </a:spcBef>
            </a:pPr>
            <a:r>
              <a:rPr lang="en-US" sz="1200" b="1" dirty="0" smtClean="0">
                <a:latin typeface="Arial" pitchFamily="34" charset="0"/>
                <a:cs typeface="Arial" pitchFamily="34" charset="0"/>
              </a:rPr>
              <a:t>COMPT008 </a:t>
            </a:r>
            <a:r>
              <a:rPr lang="en-US" sz="1200" b="1" dirty="0" err="1" smtClean="0">
                <a:latin typeface="Arial" pitchFamily="34" charset="0"/>
                <a:cs typeface="Arial" pitchFamily="34" charset="0"/>
              </a:rPr>
              <a:t>CompTIA</a:t>
            </a:r>
            <a:r>
              <a:rPr lang="en-US" sz="1200" b="1" dirty="0" smtClean="0">
                <a:latin typeface="Arial" pitchFamily="34" charset="0"/>
                <a:cs typeface="Arial" pitchFamily="34" charset="0"/>
              </a:rPr>
              <a:t> Security+					Passed 2</a:t>
            </a:r>
          </a:p>
          <a:p>
            <a:pPr>
              <a:spcBef>
                <a:spcPts val="0"/>
              </a:spcBef>
            </a:pPr>
            <a:r>
              <a:rPr lang="en-US" sz="1200" b="1" dirty="0" smtClean="0">
                <a:latin typeface="Arial" pitchFamily="34" charset="0"/>
                <a:cs typeface="Arial" pitchFamily="34" charset="0"/>
              </a:rPr>
              <a:t>FLADA001 Florida Automobile Dealers Association (FADA) Certified Technician	Passed 5</a:t>
            </a:r>
          </a:p>
          <a:p>
            <a:pPr>
              <a:spcBef>
                <a:spcPts val="0"/>
              </a:spcBef>
            </a:pPr>
            <a:r>
              <a:rPr lang="en-US" sz="1200" b="1" dirty="0" smtClean="0">
                <a:latin typeface="Arial" pitchFamily="34" charset="0"/>
                <a:cs typeface="Arial" pitchFamily="34" charset="0"/>
              </a:rPr>
              <a:t>NCCER005 </a:t>
            </a:r>
            <a:r>
              <a:rPr lang="en-US" sz="1200" b="1" dirty="0">
                <a:latin typeface="Arial" pitchFamily="34" charset="0"/>
                <a:cs typeface="Arial" pitchFamily="34" charset="0"/>
              </a:rPr>
              <a:t>NCCER Carpentry Fundamentals -Level 1 			Passed 194</a:t>
            </a:r>
          </a:p>
          <a:p>
            <a:pPr>
              <a:spcBef>
                <a:spcPts val="0"/>
              </a:spcBef>
            </a:pPr>
            <a:r>
              <a:rPr lang="en-US" sz="1200" b="1" dirty="0">
                <a:latin typeface="Arial" pitchFamily="34" charset="0"/>
                <a:cs typeface="Arial" pitchFamily="34" charset="0"/>
              </a:rPr>
              <a:t>NCCER008 NCCER Construction Technology				Passed 4</a:t>
            </a:r>
          </a:p>
          <a:p>
            <a:pPr>
              <a:spcBef>
                <a:spcPts val="0"/>
              </a:spcBef>
            </a:pPr>
            <a:r>
              <a:rPr lang="en-US" sz="1200" b="1" dirty="0">
                <a:latin typeface="Arial" pitchFamily="34" charset="0"/>
                <a:cs typeface="Arial" pitchFamily="34" charset="0"/>
              </a:rPr>
              <a:t>NCCER032 NCCER Carpentry - Level 2				</a:t>
            </a:r>
            <a:r>
              <a:rPr lang="en-US" sz="1200" b="1" dirty="0" smtClean="0">
                <a:latin typeface="Arial" pitchFamily="34" charset="0"/>
                <a:cs typeface="Arial" pitchFamily="34" charset="0"/>
              </a:rPr>
              <a:t>Passed </a:t>
            </a:r>
            <a:r>
              <a:rPr lang="en-US" sz="1200" b="1" dirty="0">
                <a:latin typeface="Arial" pitchFamily="34" charset="0"/>
                <a:cs typeface="Arial" pitchFamily="34" charset="0"/>
              </a:rPr>
              <a:t>5</a:t>
            </a:r>
          </a:p>
          <a:p>
            <a:pPr>
              <a:spcBef>
                <a:spcPts val="0"/>
              </a:spcBef>
            </a:pPr>
            <a:r>
              <a:rPr lang="en-US" sz="1200" b="1" dirty="0">
                <a:latin typeface="Arial" pitchFamily="34" charset="0"/>
                <a:cs typeface="Arial" pitchFamily="34" charset="0"/>
              </a:rPr>
              <a:t>NCCER061 NCCER Welder - Level 1 				</a:t>
            </a:r>
            <a:r>
              <a:rPr lang="en-US" sz="1200" b="1" dirty="0" smtClean="0">
                <a:latin typeface="Arial" pitchFamily="34" charset="0"/>
                <a:cs typeface="Arial" pitchFamily="34" charset="0"/>
              </a:rPr>
              <a:t>Passed </a:t>
            </a:r>
            <a:r>
              <a:rPr lang="en-US" sz="1200" b="1" dirty="0">
                <a:latin typeface="Arial" pitchFamily="34" charset="0"/>
                <a:cs typeface="Arial" pitchFamily="34" charset="0"/>
              </a:rPr>
              <a:t>5</a:t>
            </a:r>
          </a:p>
          <a:p>
            <a:pPr>
              <a:spcBef>
                <a:spcPts val="0"/>
              </a:spcBef>
            </a:pPr>
            <a:r>
              <a:rPr lang="en-US" sz="1200" b="1" dirty="0">
                <a:latin typeface="Arial" pitchFamily="34" charset="0"/>
                <a:cs typeface="Arial" pitchFamily="34" charset="0"/>
              </a:rPr>
              <a:t>NIASE010 ASE Automobile &amp; Light Truck Certification - A1 - Engine Repair </a:t>
            </a:r>
            <a:r>
              <a:rPr lang="en-US" sz="1200" b="1" dirty="0" smtClean="0">
                <a:latin typeface="Arial" pitchFamily="34" charset="0"/>
                <a:cs typeface="Arial" pitchFamily="34" charset="0"/>
              </a:rPr>
              <a:t>	Passed </a:t>
            </a:r>
            <a:r>
              <a:rPr lang="en-US" sz="1200" b="1" dirty="0">
                <a:latin typeface="Arial" pitchFamily="34" charset="0"/>
                <a:cs typeface="Arial" pitchFamily="34" charset="0"/>
              </a:rPr>
              <a:t>1</a:t>
            </a:r>
          </a:p>
          <a:p>
            <a:pPr>
              <a:spcBef>
                <a:spcPts val="0"/>
              </a:spcBef>
            </a:pPr>
            <a:r>
              <a:rPr lang="en-US" sz="1200" b="1" dirty="0">
                <a:latin typeface="Arial" pitchFamily="34" charset="0"/>
                <a:cs typeface="Arial" pitchFamily="34" charset="0"/>
              </a:rPr>
              <a:t>NINSC001 </a:t>
            </a:r>
            <a:r>
              <a:rPr lang="en-US" sz="1200" b="1" dirty="0" err="1">
                <a:latin typeface="Arial" pitchFamily="34" charset="0"/>
                <a:cs typeface="Arial" pitchFamily="34" charset="0"/>
              </a:rPr>
              <a:t>LabView</a:t>
            </a:r>
            <a:r>
              <a:rPr lang="en-US" sz="1200" b="1" dirty="0">
                <a:latin typeface="Arial" pitchFamily="34" charset="0"/>
                <a:cs typeface="Arial" pitchFamily="34" charset="0"/>
              </a:rPr>
              <a:t> Certification- The Associate Developer 		</a:t>
            </a:r>
            <a:r>
              <a:rPr lang="en-US" sz="1200" b="1" dirty="0" smtClean="0">
                <a:latin typeface="Arial" pitchFamily="34" charset="0"/>
                <a:cs typeface="Arial" pitchFamily="34" charset="0"/>
              </a:rPr>
              <a:t>Passed </a:t>
            </a:r>
            <a:r>
              <a:rPr lang="en-US" sz="1200" b="1" dirty="0">
                <a:latin typeface="Arial" pitchFamily="34" charset="0"/>
                <a:cs typeface="Arial" pitchFamily="34" charset="0"/>
              </a:rPr>
              <a:t>1</a:t>
            </a:r>
          </a:p>
          <a:p>
            <a:pPr>
              <a:spcBef>
                <a:spcPts val="0"/>
              </a:spcBef>
            </a:pPr>
            <a:r>
              <a:rPr lang="en-US" sz="1200" b="1" dirty="0">
                <a:latin typeface="Arial" pitchFamily="34" charset="0"/>
                <a:cs typeface="Arial" pitchFamily="34" charset="0"/>
              </a:rPr>
              <a:t>NRAEF003 Certified Food Protection Manager (</a:t>
            </a:r>
            <a:r>
              <a:rPr lang="en-US" sz="1200" b="1" dirty="0" err="1">
                <a:latin typeface="Arial" pitchFamily="34" charset="0"/>
                <a:cs typeface="Arial" pitchFamily="34" charset="0"/>
              </a:rPr>
              <a:t>ServSafe</a:t>
            </a:r>
            <a:r>
              <a:rPr lang="en-US" sz="1200" b="1" dirty="0">
                <a:latin typeface="Arial" pitchFamily="34" charset="0"/>
                <a:cs typeface="Arial" pitchFamily="34" charset="0"/>
              </a:rPr>
              <a:t>)	</a:t>
            </a:r>
            <a:r>
              <a:rPr lang="en-US" sz="1200" b="1" dirty="0" smtClean="0">
                <a:latin typeface="Arial" pitchFamily="34" charset="0"/>
                <a:cs typeface="Arial" pitchFamily="34" charset="0"/>
              </a:rPr>
              <a:t>		Passed </a:t>
            </a:r>
            <a:r>
              <a:rPr lang="en-US" sz="1200" b="1" dirty="0">
                <a:latin typeface="Arial" pitchFamily="34" charset="0"/>
                <a:cs typeface="Arial" pitchFamily="34" charset="0"/>
              </a:rPr>
              <a:t>885</a:t>
            </a:r>
          </a:p>
          <a:p>
            <a:pPr>
              <a:spcBef>
                <a:spcPts val="0"/>
              </a:spcBef>
            </a:pPr>
            <a:r>
              <a:rPr lang="en-US" sz="1200" b="1" dirty="0">
                <a:latin typeface="Arial" pitchFamily="34" charset="0"/>
                <a:cs typeface="Arial" pitchFamily="34" charset="0"/>
              </a:rPr>
              <a:t>SOLID001 Certified Solidworks Associate (CSWA)		</a:t>
            </a:r>
            <a:r>
              <a:rPr lang="en-US" sz="1200" b="1" dirty="0" smtClean="0">
                <a:latin typeface="Arial" pitchFamily="34" charset="0"/>
                <a:cs typeface="Arial" pitchFamily="34" charset="0"/>
              </a:rPr>
              <a:t>	Passed </a:t>
            </a:r>
            <a:r>
              <a:rPr lang="en-US" sz="1200" b="1" dirty="0">
                <a:latin typeface="Arial" pitchFamily="34" charset="0"/>
                <a:cs typeface="Arial" pitchFamily="34" charset="0"/>
              </a:rPr>
              <a:t>34</a:t>
            </a:r>
          </a:p>
          <a:p>
            <a:pPr>
              <a:spcBef>
                <a:spcPts val="0"/>
              </a:spcBef>
            </a:pPr>
            <a:r>
              <a:rPr lang="en-US" sz="1200" b="1" dirty="0">
                <a:latin typeface="Arial" pitchFamily="34" charset="0"/>
                <a:cs typeface="Arial" pitchFamily="34" charset="0"/>
              </a:rPr>
              <a:t>SOLID002 Certified Solidworks Professional (CSWP)	</a:t>
            </a:r>
            <a:r>
              <a:rPr lang="en-US" sz="1200" b="1" dirty="0" smtClean="0">
                <a:latin typeface="Arial" pitchFamily="34" charset="0"/>
                <a:cs typeface="Arial" pitchFamily="34" charset="0"/>
              </a:rPr>
              <a:t>		Passed 10</a:t>
            </a:r>
            <a:endParaRPr lang="en-US" sz="1200" b="1" dirty="0">
              <a:latin typeface="Arial" pitchFamily="34" charset="0"/>
              <a:cs typeface="Arial" pitchFamily="34" charset="0"/>
            </a:endParaRPr>
          </a:p>
        </p:txBody>
      </p:sp>
      <p:pic>
        <p:nvPicPr>
          <p:cNvPr id="5" name="Picture 3" descr="E:\My documents\Clipart\seal-new%20colors.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28600" y="228600"/>
            <a:ext cx="1463675" cy="14636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35113838"/>
      </p:ext>
    </p:extLst>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Teacher Bonus</a:t>
            </a:r>
            <a:endParaRPr lang="en-US" dirty="0"/>
          </a:p>
        </p:txBody>
      </p:sp>
      <p:sp>
        <p:nvSpPr>
          <p:cNvPr id="3" name="Subtitle 2"/>
          <p:cNvSpPr>
            <a:spLocks noGrp="1"/>
          </p:cNvSpPr>
          <p:nvPr>
            <p:ph type="subTitle" idx="1"/>
          </p:nvPr>
        </p:nvSpPr>
        <p:spPr/>
        <p:txBody>
          <a:bodyPr/>
          <a:lstStyle/>
          <a:p>
            <a:r>
              <a:rPr lang="en-US" dirty="0" smtClean="0"/>
              <a:t>For Student Achievement </a:t>
            </a:r>
          </a:p>
          <a:p>
            <a:r>
              <a:rPr lang="en-US" dirty="0" smtClean="0"/>
              <a:t>of </a:t>
            </a:r>
            <a:r>
              <a:rPr lang="en-US" dirty="0"/>
              <a:t>Industry Certification </a:t>
            </a:r>
          </a:p>
        </p:txBody>
      </p:sp>
    </p:spTree>
    <p:extLst>
      <p:ext uri="{BB962C8B-B14F-4D97-AF65-F5344CB8AC3E}">
        <p14:creationId xmlns:p14="http://schemas.microsoft.com/office/powerpoint/2010/main" val="74453430"/>
      </p:ext>
    </p:extLst>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Teacher Bonus – New Language</a:t>
            </a:r>
            <a:endParaRPr lang="en-US" dirty="0"/>
          </a:p>
        </p:txBody>
      </p:sp>
      <p:sp>
        <p:nvSpPr>
          <p:cNvPr id="3" name="Content Placeholder 2"/>
          <p:cNvSpPr>
            <a:spLocks noGrp="1"/>
          </p:cNvSpPr>
          <p:nvPr>
            <p:ph idx="1"/>
          </p:nvPr>
        </p:nvSpPr>
        <p:spPr/>
        <p:txBody>
          <a:bodyPr>
            <a:normAutofit fontScale="70000" lnSpcReduction="20000"/>
          </a:bodyPr>
          <a:lstStyle/>
          <a:p>
            <a:r>
              <a:rPr lang="en-US" dirty="0" smtClean="0"/>
              <a:t>New Teacher Bonus Language added:</a:t>
            </a:r>
          </a:p>
          <a:p>
            <a:r>
              <a:rPr lang="en-US" dirty="0" smtClean="0"/>
              <a:t>For industry certifications </a:t>
            </a:r>
            <a:r>
              <a:rPr lang="en-US" dirty="0" smtClean="0">
                <a:solidFill>
                  <a:srgbClr val="C00000"/>
                </a:solidFill>
              </a:rPr>
              <a:t>earned in the 2013-2014 school year </a:t>
            </a:r>
            <a:r>
              <a:rPr lang="en-US" dirty="0" smtClean="0"/>
              <a:t>and in subsequent years, the school district shall distribute to </a:t>
            </a:r>
            <a:r>
              <a:rPr lang="en-US" dirty="0" smtClean="0">
                <a:solidFill>
                  <a:srgbClr val="C00000"/>
                </a:solidFill>
              </a:rPr>
              <a:t>each classroom teacher who provided direct instruction toward the attainment of an industry certification</a:t>
            </a:r>
            <a:r>
              <a:rPr lang="en-US" dirty="0" smtClean="0"/>
              <a:t> that qualified for additional full-time equivalent membership under subparagraph 1.</a:t>
            </a:r>
          </a:p>
          <a:p>
            <a:r>
              <a:rPr lang="en-US" dirty="0" smtClean="0"/>
              <a:t>a. A bonus in the amount of $25 for each student taught by a teacher who provided instruction in a course that led to the attainment of an industry certification on the Industry Certification Funding List with a weight of 0.1. </a:t>
            </a:r>
          </a:p>
          <a:p>
            <a:r>
              <a:rPr lang="en-US" dirty="0" smtClean="0"/>
              <a:t>b. A bonus in the amount of $50 for each student taught by a teacher who provided instruction in a course that led to the attainment of an industry certification on the Industry Certification Funding List with a weight of 0.2.</a:t>
            </a:r>
          </a:p>
          <a:p>
            <a:endParaRPr lang="en-US" dirty="0"/>
          </a:p>
        </p:txBody>
      </p:sp>
    </p:spTree>
    <p:extLst>
      <p:ext uri="{BB962C8B-B14F-4D97-AF65-F5344CB8AC3E}">
        <p14:creationId xmlns:p14="http://schemas.microsoft.com/office/powerpoint/2010/main" val="45142598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Teacher Bonus – New Language</a:t>
            </a:r>
            <a:endParaRPr lang="en-US" dirty="0"/>
          </a:p>
        </p:txBody>
      </p:sp>
      <p:sp>
        <p:nvSpPr>
          <p:cNvPr id="3" name="Content Placeholder 2"/>
          <p:cNvSpPr>
            <a:spLocks noGrp="1"/>
          </p:cNvSpPr>
          <p:nvPr>
            <p:ph idx="1"/>
          </p:nvPr>
        </p:nvSpPr>
        <p:spPr/>
        <p:txBody>
          <a:bodyPr>
            <a:normAutofit fontScale="85000" lnSpcReduction="20000"/>
          </a:bodyPr>
          <a:lstStyle/>
          <a:p>
            <a:r>
              <a:rPr lang="en-US" dirty="0" smtClean="0"/>
              <a:t>Bonuses awarded pursuant to this paragraph shall be provided </a:t>
            </a:r>
            <a:r>
              <a:rPr lang="en-US" dirty="0" smtClean="0">
                <a:solidFill>
                  <a:srgbClr val="C00000"/>
                </a:solidFill>
              </a:rPr>
              <a:t>to teachers who are employed by the district in the year in which the additional FTE membership calculation is included in the calculation</a:t>
            </a:r>
            <a:r>
              <a:rPr lang="en-US" dirty="0" smtClean="0"/>
              <a:t>. </a:t>
            </a:r>
          </a:p>
          <a:p>
            <a:r>
              <a:rPr lang="en-US" dirty="0" smtClean="0"/>
              <a:t>Bonuses shall be calculated based </a:t>
            </a:r>
            <a:r>
              <a:rPr lang="en-US" dirty="0" smtClean="0">
                <a:solidFill>
                  <a:srgbClr val="C00000"/>
                </a:solidFill>
              </a:rPr>
              <a:t>upon the associated weight of an industry certification on the Industry Certification Funding List for the year in which the certification is earned by the student</a:t>
            </a:r>
            <a:r>
              <a:rPr lang="en-US" dirty="0" smtClean="0"/>
              <a:t>. </a:t>
            </a:r>
          </a:p>
          <a:p>
            <a:r>
              <a:rPr lang="en-US" dirty="0" smtClean="0"/>
              <a:t>Any bonus awarded to a teacher under this paragraph may not exceed $2,000 in any given school year and is in addition to any regular wage or other bonus the teacher received or is scheduled to receive. </a:t>
            </a:r>
            <a:endParaRPr lang="en-US" dirty="0"/>
          </a:p>
        </p:txBody>
      </p:sp>
    </p:spTree>
    <p:extLst>
      <p:ext uri="{BB962C8B-B14F-4D97-AF65-F5344CB8AC3E}">
        <p14:creationId xmlns:p14="http://schemas.microsoft.com/office/powerpoint/2010/main" val="300026344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Teacher Bonus</a:t>
            </a:r>
            <a:endParaRPr lang="en-US" dirty="0"/>
          </a:p>
        </p:txBody>
      </p:sp>
      <p:sp>
        <p:nvSpPr>
          <p:cNvPr id="3" name="Content Placeholder 2"/>
          <p:cNvSpPr>
            <a:spLocks noGrp="1"/>
          </p:cNvSpPr>
          <p:nvPr>
            <p:ph idx="1"/>
          </p:nvPr>
        </p:nvSpPr>
        <p:spPr/>
        <p:txBody>
          <a:bodyPr/>
          <a:lstStyle/>
          <a:p>
            <a:r>
              <a:rPr lang="en-US" dirty="0" smtClean="0"/>
              <a:t>For certifications earned 2013-14 and later</a:t>
            </a:r>
          </a:p>
          <a:p>
            <a:r>
              <a:rPr lang="en-US" dirty="0" smtClean="0"/>
              <a:t>Applies to additional FTE funding received in the 2014-15 FEFP</a:t>
            </a:r>
          </a:p>
          <a:p>
            <a:r>
              <a:rPr lang="en-US" dirty="0" smtClean="0"/>
              <a:t>A portion of the funds provided in s. 1011.62(1)(o), F.S. must be distributed in accordance with the new teacher bonus language</a:t>
            </a:r>
            <a:endParaRPr lang="en-US" dirty="0"/>
          </a:p>
        </p:txBody>
      </p:sp>
    </p:spTree>
    <p:extLst>
      <p:ext uri="{BB962C8B-B14F-4D97-AF65-F5344CB8AC3E}">
        <p14:creationId xmlns:p14="http://schemas.microsoft.com/office/powerpoint/2010/main" val="220438589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1444036" y="4343400"/>
            <a:ext cx="6175963" cy="990600"/>
          </a:xfrm>
          <a:prstGeom prst="rect">
            <a:avLst/>
          </a:prstGeom>
        </p:spPr>
        <p:txBody>
          <a:bodyPr/>
          <a:lstStyle/>
          <a:p>
            <a:pPr algn="just"/>
            <a:r>
              <a:rPr lang="en-US" sz="3400" i="1" dirty="0"/>
              <a:t>Always question, Always wonder</a:t>
            </a:r>
          </a:p>
        </p:txBody>
      </p:sp>
      <p:pic>
        <p:nvPicPr>
          <p:cNvPr id="5" name="Picture 4" descr="http://stem.dadeschools.net/art%20for%20STEM/STEM.gif"/>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1444037" y="1752600"/>
            <a:ext cx="6175963" cy="26609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9191329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Teacher Bonus – Implementation Recommendation</a:t>
            </a:r>
            <a:endParaRPr lang="en-US" dirty="0"/>
          </a:p>
        </p:txBody>
      </p:sp>
      <p:sp>
        <p:nvSpPr>
          <p:cNvPr id="3" name="Content Placeholder 2"/>
          <p:cNvSpPr>
            <a:spLocks noGrp="1"/>
          </p:cNvSpPr>
          <p:nvPr>
            <p:ph idx="1"/>
          </p:nvPr>
        </p:nvSpPr>
        <p:spPr/>
        <p:txBody>
          <a:bodyPr>
            <a:normAutofit fontScale="92500" lnSpcReduction="20000"/>
          </a:bodyPr>
          <a:lstStyle/>
          <a:p>
            <a:r>
              <a:rPr lang="en-US" i="1" dirty="0" smtClean="0"/>
              <a:t>Districts should be developing processes internally for identifying teachers whose instruction leads to the attainment of an industry certification.</a:t>
            </a:r>
          </a:p>
          <a:p>
            <a:r>
              <a:rPr lang="en-US" i="1" dirty="0" smtClean="0"/>
              <a:t>All teachers whose instruction leads to the industry certification attainment must receive the bonus</a:t>
            </a:r>
          </a:p>
          <a:p>
            <a:r>
              <a:rPr lang="en-US" i="1" dirty="0" smtClean="0"/>
              <a:t>This will be an issue for certifications that are end of program rather than end of course.</a:t>
            </a:r>
          </a:p>
          <a:p>
            <a:pPr lvl="1"/>
            <a:r>
              <a:rPr lang="en-US" i="1" dirty="0" smtClean="0"/>
              <a:t>The district will not be able to rely upon the teacher of record for the final course in which the certification was reported.</a:t>
            </a:r>
          </a:p>
        </p:txBody>
      </p:sp>
    </p:spTree>
    <p:extLst>
      <p:ext uri="{BB962C8B-B14F-4D97-AF65-F5344CB8AC3E}">
        <p14:creationId xmlns:p14="http://schemas.microsoft.com/office/powerpoint/2010/main" val="72358289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FAQ – Data Reporting</a:t>
            </a:r>
            <a:endParaRPr lang="en-US" dirty="0"/>
          </a:p>
        </p:txBody>
      </p:sp>
      <p:sp>
        <p:nvSpPr>
          <p:cNvPr id="3" name="Content Placeholder 2"/>
          <p:cNvSpPr>
            <a:spLocks noGrp="1"/>
          </p:cNvSpPr>
          <p:nvPr>
            <p:ph idx="1"/>
          </p:nvPr>
        </p:nvSpPr>
        <p:spPr/>
        <p:txBody>
          <a:bodyPr>
            <a:normAutofit fontScale="92500" lnSpcReduction="10000"/>
          </a:bodyPr>
          <a:lstStyle/>
          <a:p>
            <a:pPr>
              <a:buNone/>
            </a:pPr>
            <a:r>
              <a:rPr lang="en-US" dirty="0" smtClean="0"/>
              <a:t>Q: </a:t>
            </a:r>
            <a:r>
              <a:rPr lang="en-US" dirty="0"/>
              <a:t> </a:t>
            </a:r>
            <a:r>
              <a:rPr lang="en-US" dirty="0" smtClean="0"/>
              <a:t>Should my district report an industry certification attempt even if the student did not earn the certification?</a:t>
            </a:r>
          </a:p>
          <a:p>
            <a:pPr>
              <a:buNone/>
            </a:pPr>
            <a:r>
              <a:rPr lang="en-US" dirty="0" smtClean="0"/>
              <a:t>A:  Yes.</a:t>
            </a:r>
          </a:p>
          <a:p>
            <a:pPr>
              <a:buNone/>
            </a:pPr>
            <a:r>
              <a:rPr lang="en-US" dirty="0" smtClean="0"/>
              <a:t>Q:  If a student attempts to earn a certification more than once during the year, should the district report all attempts in their data reporting?</a:t>
            </a:r>
          </a:p>
          <a:p>
            <a:pPr>
              <a:buNone/>
            </a:pPr>
            <a:r>
              <a:rPr lang="en-US" dirty="0" smtClean="0"/>
              <a:t>A: No.  Only the final attempt and outcome should be reported.</a:t>
            </a:r>
          </a:p>
          <a:p>
            <a:pPr>
              <a:buNone/>
            </a:pPr>
            <a:endParaRPr lang="en-US" dirty="0" smtClean="0">
              <a:solidFill>
                <a:srgbClr val="FF0000"/>
              </a:solidFill>
            </a:endParaRPr>
          </a:p>
          <a:p>
            <a:pPr>
              <a:buNone/>
            </a:pPr>
            <a:endParaRPr lang="en-US" dirty="0"/>
          </a:p>
        </p:txBody>
      </p:sp>
      <p:sp>
        <p:nvSpPr>
          <p:cNvPr id="4" name="Slide Number Placeholder 3"/>
          <p:cNvSpPr>
            <a:spLocks noGrp="1"/>
          </p:cNvSpPr>
          <p:nvPr>
            <p:ph type="sldNum" sz="quarter" idx="12"/>
          </p:nvPr>
        </p:nvSpPr>
        <p:spPr/>
        <p:txBody>
          <a:bodyPr/>
          <a:lstStyle/>
          <a:p>
            <a:pPr>
              <a:defRPr/>
            </a:pPr>
            <a:fld id="{2C07F363-434E-49C0-AA24-29EBFDF71E41}" type="slidenum">
              <a:rPr lang="en-US" smtClean="0">
                <a:solidFill>
                  <a:prstClr val="black">
                    <a:tint val="75000"/>
                  </a:prstClr>
                </a:solidFill>
              </a:rPr>
              <a:pPr>
                <a:defRPr/>
              </a:pPr>
              <a:t>91</a:t>
            </a:fld>
            <a:endParaRPr lang="en-US">
              <a:solidFill>
                <a:prstClr val="black">
                  <a:tint val="75000"/>
                </a:prstClr>
              </a:solidFill>
            </a:endParaRPr>
          </a:p>
        </p:txBody>
      </p:sp>
    </p:spTree>
    <p:extLst>
      <p:ext uri="{BB962C8B-B14F-4D97-AF65-F5344CB8AC3E}">
        <p14:creationId xmlns:p14="http://schemas.microsoft.com/office/powerpoint/2010/main" val="386861939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FAQ – Data Reporting</a:t>
            </a:r>
            <a:endParaRPr lang="en-US" dirty="0"/>
          </a:p>
        </p:txBody>
      </p:sp>
      <p:sp>
        <p:nvSpPr>
          <p:cNvPr id="3" name="Content Placeholder 2"/>
          <p:cNvSpPr>
            <a:spLocks noGrp="1"/>
          </p:cNvSpPr>
          <p:nvPr>
            <p:ph idx="1"/>
          </p:nvPr>
        </p:nvSpPr>
        <p:spPr/>
        <p:txBody>
          <a:bodyPr>
            <a:normAutofit lnSpcReduction="10000"/>
          </a:bodyPr>
          <a:lstStyle/>
          <a:p>
            <a:pPr>
              <a:buNone/>
            </a:pPr>
            <a:r>
              <a:rPr lang="en-US" dirty="0" smtClean="0"/>
              <a:t>Q: </a:t>
            </a:r>
            <a:r>
              <a:rPr lang="en-US" dirty="0"/>
              <a:t> </a:t>
            </a:r>
            <a:r>
              <a:rPr lang="en-US" dirty="0" smtClean="0"/>
              <a:t>If a student earned an industry certification in a prior year and takes the latest version of the certification again, can the same certification be reported again in a subsequent year?</a:t>
            </a:r>
          </a:p>
          <a:p>
            <a:pPr>
              <a:buNone/>
            </a:pPr>
            <a:r>
              <a:rPr lang="en-US" dirty="0" smtClean="0"/>
              <a:t>A:  No.  Once a certification code has been reported with student earning the certification, that certification code should not be reported again.</a:t>
            </a:r>
          </a:p>
          <a:p>
            <a:pPr>
              <a:buNone/>
            </a:pPr>
            <a:endParaRPr lang="en-US" dirty="0" smtClean="0">
              <a:solidFill>
                <a:srgbClr val="FF0000"/>
              </a:solidFill>
            </a:endParaRPr>
          </a:p>
          <a:p>
            <a:pPr>
              <a:buNone/>
            </a:pPr>
            <a:endParaRPr lang="en-US" dirty="0"/>
          </a:p>
        </p:txBody>
      </p:sp>
      <p:sp>
        <p:nvSpPr>
          <p:cNvPr id="4" name="Slide Number Placeholder 3"/>
          <p:cNvSpPr>
            <a:spLocks noGrp="1"/>
          </p:cNvSpPr>
          <p:nvPr>
            <p:ph type="sldNum" sz="quarter" idx="12"/>
          </p:nvPr>
        </p:nvSpPr>
        <p:spPr/>
        <p:txBody>
          <a:bodyPr/>
          <a:lstStyle/>
          <a:p>
            <a:pPr>
              <a:defRPr/>
            </a:pPr>
            <a:fld id="{2C07F363-434E-49C0-AA24-29EBFDF71E41}" type="slidenum">
              <a:rPr lang="en-US" smtClean="0">
                <a:solidFill>
                  <a:prstClr val="black">
                    <a:tint val="75000"/>
                  </a:prstClr>
                </a:solidFill>
              </a:rPr>
              <a:pPr>
                <a:defRPr/>
              </a:pPr>
              <a:t>92</a:t>
            </a:fld>
            <a:endParaRPr lang="en-US">
              <a:solidFill>
                <a:prstClr val="black">
                  <a:tint val="75000"/>
                </a:prstClr>
              </a:solidFill>
            </a:endParaRPr>
          </a:p>
        </p:txBody>
      </p:sp>
    </p:spTree>
    <p:extLst>
      <p:ext uri="{BB962C8B-B14F-4D97-AF65-F5344CB8AC3E}">
        <p14:creationId xmlns:p14="http://schemas.microsoft.com/office/powerpoint/2010/main" val="421934951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FAQ – Funding for Teacher Bonuses</a:t>
            </a:r>
            <a:endParaRPr lang="en-US" dirty="0"/>
          </a:p>
        </p:txBody>
      </p:sp>
      <p:sp>
        <p:nvSpPr>
          <p:cNvPr id="3" name="Content Placeholder 2"/>
          <p:cNvSpPr>
            <a:spLocks noGrp="1"/>
          </p:cNvSpPr>
          <p:nvPr>
            <p:ph idx="1"/>
          </p:nvPr>
        </p:nvSpPr>
        <p:spPr/>
        <p:txBody>
          <a:bodyPr>
            <a:normAutofit/>
          </a:bodyPr>
          <a:lstStyle/>
          <a:p>
            <a:pPr>
              <a:buNone/>
            </a:pPr>
            <a:r>
              <a:rPr lang="en-US" dirty="0" smtClean="0"/>
              <a:t>Q: </a:t>
            </a:r>
            <a:r>
              <a:rPr lang="en-US" dirty="0"/>
              <a:t> </a:t>
            </a:r>
            <a:r>
              <a:rPr lang="en-US" dirty="0" smtClean="0"/>
              <a:t>From what funds is the district provided the funding for the teacher?</a:t>
            </a:r>
          </a:p>
          <a:p>
            <a:pPr>
              <a:buNone/>
            </a:pPr>
            <a:r>
              <a:rPr lang="en-US" dirty="0" smtClean="0"/>
              <a:t>A:  The teacher bonus funds are provided in the add-on FTE calculation.  There is not a separate source of funds for the teacher bonus.  They must be paid out of the funding earned through the add-on FTE.</a:t>
            </a:r>
          </a:p>
          <a:p>
            <a:pPr>
              <a:buNone/>
            </a:pPr>
            <a:endParaRPr lang="en-US" dirty="0" smtClean="0">
              <a:solidFill>
                <a:srgbClr val="FF0000"/>
              </a:solidFill>
            </a:endParaRPr>
          </a:p>
          <a:p>
            <a:pPr>
              <a:buNone/>
            </a:pPr>
            <a:endParaRPr lang="en-US" dirty="0"/>
          </a:p>
        </p:txBody>
      </p:sp>
      <p:sp>
        <p:nvSpPr>
          <p:cNvPr id="4" name="Slide Number Placeholder 3"/>
          <p:cNvSpPr>
            <a:spLocks noGrp="1"/>
          </p:cNvSpPr>
          <p:nvPr>
            <p:ph type="sldNum" sz="quarter" idx="12"/>
          </p:nvPr>
        </p:nvSpPr>
        <p:spPr/>
        <p:txBody>
          <a:bodyPr/>
          <a:lstStyle/>
          <a:p>
            <a:pPr>
              <a:defRPr/>
            </a:pPr>
            <a:fld id="{2C07F363-434E-49C0-AA24-29EBFDF71E41}" type="slidenum">
              <a:rPr lang="en-US" smtClean="0">
                <a:solidFill>
                  <a:prstClr val="black">
                    <a:tint val="75000"/>
                  </a:prstClr>
                </a:solidFill>
              </a:rPr>
              <a:pPr>
                <a:defRPr/>
              </a:pPr>
              <a:t>93</a:t>
            </a:fld>
            <a:endParaRPr lang="en-US">
              <a:solidFill>
                <a:prstClr val="black">
                  <a:tint val="75000"/>
                </a:prstClr>
              </a:solidFill>
            </a:endParaRPr>
          </a:p>
        </p:txBody>
      </p:sp>
    </p:spTree>
    <p:extLst>
      <p:ext uri="{BB962C8B-B14F-4D97-AF65-F5344CB8AC3E}">
        <p14:creationId xmlns:p14="http://schemas.microsoft.com/office/powerpoint/2010/main" val="109390909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FAQ – School Grades</a:t>
            </a:r>
            <a:endParaRPr lang="en-US" dirty="0"/>
          </a:p>
        </p:txBody>
      </p:sp>
      <p:sp>
        <p:nvSpPr>
          <p:cNvPr id="3" name="Content Placeholder 2"/>
          <p:cNvSpPr>
            <a:spLocks noGrp="1"/>
          </p:cNvSpPr>
          <p:nvPr>
            <p:ph idx="1"/>
          </p:nvPr>
        </p:nvSpPr>
        <p:spPr/>
        <p:txBody>
          <a:bodyPr>
            <a:normAutofit/>
          </a:bodyPr>
          <a:lstStyle/>
          <a:p>
            <a:pPr>
              <a:buNone/>
            </a:pPr>
            <a:r>
              <a:rPr lang="en-US" dirty="0" smtClean="0"/>
              <a:t>Q: </a:t>
            </a:r>
            <a:r>
              <a:rPr lang="en-US" dirty="0"/>
              <a:t> </a:t>
            </a:r>
            <a:r>
              <a:rPr lang="en-US" dirty="0" smtClean="0"/>
              <a:t>Does the middle school grading formula include performances associated with the attainment of industry certifications on the Industry Certification Funding List?</a:t>
            </a:r>
          </a:p>
          <a:p>
            <a:pPr>
              <a:buNone/>
            </a:pPr>
            <a:r>
              <a:rPr lang="en-US" dirty="0" smtClean="0"/>
              <a:t>A:  Yes.  For specific details, please see the school grades site:  </a:t>
            </a:r>
            <a:r>
              <a:rPr lang="en-US" dirty="0" smtClean="0">
                <a:hlinkClick r:id="rId2"/>
              </a:rPr>
              <a:t>http://schoolgrades.fldoe.org</a:t>
            </a:r>
            <a:r>
              <a:rPr lang="en-US" dirty="0" smtClean="0"/>
              <a:t> or contact Ed Croft in the school grades office.</a:t>
            </a:r>
          </a:p>
          <a:p>
            <a:pPr>
              <a:buNone/>
            </a:pPr>
            <a:endParaRPr lang="en-US" dirty="0" smtClean="0">
              <a:solidFill>
                <a:srgbClr val="FF0000"/>
              </a:solidFill>
            </a:endParaRPr>
          </a:p>
          <a:p>
            <a:pPr>
              <a:buNone/>
            </a:pPr>
            <a:endParaRPr lang="en-US" dirty="0"/>
          </a:p>
        </p:txBody>
      </p:sp>
      <p:sp>
        <p:nvSpPr>
          <p:cNvPr id="4" name="Slide Number Placeholder 3"/>
          <p:cNvSpPr>
            <a:spLocks noGrp="1"/>
          </p:cNvSpPr>
          <p:nvPr>
            <p:ph type="sldNum" sz="quarter" idx="12"/>
          </p:nvPr>
        </p:nvSpPr>
        <p:spPr/>
        <p:txBody>
          <a:bodyPr/>
          <a:lstStyle/>
          <a:p>
            <a:pPr>
              <a:defRPr/>
            </a:pPr>
            <a:fld id="{2C07F363-434E-49C0-AA24-29EBFDF71E41}" type="slidenum">
              <a:rPr lang="en-US" smtClean="0">
                <a:solidFill>
                  <a:prstClr val="black">
                    <a:tint val="75000"/>
                  </a:prstClr>
                </a:solidFill>
              </a:rPr>
              <a:pPr>
                <a:defRPr/>
              </a:pPr>
              <a:t>94</a:t>
            </a:fld>
            <a:endParaRPr lang="en-US">
              <a:solidFill>
                <a:prstClr val="black">
                  <a:tint val="75000"/>
                </a:prstClr>
              </a:solidFill>
            </a:endParaRPr>
          </a:p>
        </p:txBody>
      </p:sp>
    </p:spTree>
    <p:extLst>
      <p:ext uri="{BB962C8B-B14F-4D97-AF65-F5344CB8AC3E}">
        <p14:creationId xmlns:p14="http://schemas.microsoft.com/office/powerpoint/2010/main" val="115505641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p:txBody>
          <a:bodyPr anchor="ctr">
            <a:noAutofit/>
          </a:bodyPr>
          <a:lstStyle/>
          <a:p>
            <a:pPr>
              <a:lnSpc>
                <a:spcPct val="80000"/>
              </a:lnSpc>
              <a:defRPr/>
            </a:pPr>
            <a:r>
              <a:rPr lang="en-US" sz="3200" dirty="0" smtClean="0"/>
              <a:t>Web Resources</a:t>
            </a:r>
          </a:p>
        </p:txBody>
      </p:sp>
      <p:sp>
        <p:nvSpPr>
          <p:cNvPr id="24580" name="Rectangle 3"/>
          <p:cNvSpPr>
            <a:spLocks noGrp="1" noChangeArrowheads="1"/>
          </p:cNvSpPr>
          <p:nvPr>
            <p:ph idx="1"/>
          </p:nvPr>
        </p:nvSpPr>
        <p:spPr/>
        <p:txBody>
          <a:bodyPr>
            <a:noAutofit/>
          </a:bodyPr>
          <a:lstStyle/>
          <a:p>
            <a:pPr marL="609600" indent="-609600">
              <a:lnSpc>
                <a:spcPct val="80000"/>
              </a:lnSpc>
            </a:pPr>
            <a:r>
              <a:rPr lang="en-US" sz="2000" b="1" dirty="0" smtClean="0"/>
              <a:t>DOE Website – CAPE Act</a:t>
            </a:r>
          </a:p>
          <a:p>
            <a:pPr marL="990600" lvl="1" indent="-533400" eaLnBrk="1" hangingPunct="1">
              <a:lnSpc>
                <a:spcPct val="80000"/>
              </a:lnSpc>
              <a:buFontTx/>
              <a:buNone/>
            </a:pPr>
            <a:r>
              <a:rPr lang="en-US" sz="2000" b="1" u="sng" dirty="0" smtClean="0">
                <a:hlinkClick r:id="rId2"/>
              </a:rPr>
              <a:t>http://www.fldoe.org/workforce/fcpea/default.asp</a:t>
            </a:r>
            <a:endParaRPr lang="en-US" sz="2000" b="1" u="sng" dirty="0" smtClean="0"/>
          </a:p>
          <a:p>
            <a:pPr marL="609600" indent="-609600" eaLnBrk="1" hangingPunct="1">
              <a:lnSpc>
                <a:spcPct val="80000"/>
              </a:lnSpc>
            </a:pPr>
            <a:endParaRPr lang="en-US" sz="2000" b="1" dirty="0" smtClean="0"/>
          </a:p>
          <a:p>
            <a:pPr marL="609600" indent="-609600" eaLnBrk="1" hangingPunct="1">
              <a:lnSpc>
                <a:spcPct val="80000"/>
              </a:lnSpc>
            </a:pPr>
            <a:r>
              <a:rPr lang="en-US" sz="2000" b="1" dirty="0" smtClean="0"/>
              <a:t>Workforce Florida, Inc- Comprehensive Industry Certification List</a:t>
            </a:r>
          </a:p>
          <a:p>
            <a:pPr marL="990600" lvl="1" indent="-533400" eaLnBrk="1" hangingPunct="1">
              <a:lnSpc>
                <a:spcPct val="80000"/>
              </a:lnSpc>
              <a:buFontTx/>
              <a:buNone/>
            </a:pPr>
            <a:r>
              <a:rPr lang="en-US" sz="2000" b="1" u="sng" dirty="0" smtClean="0">
                <a:hlinkClick r:id="rId3"/>
              </a:rPr>
              <a:t>http://www.workforceflorida.com/PrioritiesInitiatives/EducationalInitiatives/cape.php </a:t>
            </a:r>
            <a:endParaRPr lang="en-US" sz="2000" b="1" u="sng" dirty="0" smtClean="0"/>
          </a:p>
          <a:p>
            <a:pPr marL="609600" indent="-609600">
              <a:lnSpc>
                <a:spcPct val="80000"/>
              </a:lnSpc>
            </a:pPr>
            <a:endParaRPr lang="en-US" sz="2000" b="1" dirty="0" smtClean="0"/>
          </a:p>
          <a:p>
            <a:pPr marL="609600" indent="-609600">
              <a:lnSpc>
                <a:spcPct val="80000"/>
              </a:lnSpc>
            </a:pPr>
            <a:r>
              <a:rPr lang="en-US" sz="2000" b="1" dirty="0" smtClean="0"/>
              <a:t>6A-6.0573</a:t>
            </a:r>
            <a:r>
              <a:rPr lang="en-US" sz="2000" b="1" dirty="0"/>
              <a:t>, F.A.C.-- Industry Certification Process</a:t>
            </a:r>
          </a:p>
          <a:p>
            <a:pPr marL="990600" lvl="1" indent="-533400">
              <a:lnSpc>
                <a:spcPct val="80000"/>
              </a:lnSpc>
              <a:buNone/>
            </a:pPr>
            <a:r>
              <a:rPr lang="en-US" sz="2000" b="1" u="sng" dirty="0">
                <a:hlinkClick r:id="rId4"/>
              </a:rPr>
              <a:t>https://www.flrules.org/gateway/readFile.asp?sid=0&amp;tid=7490357&amp;type=1&amp;file=6A-6.0573.doc</a:t>
            </a:r>
            <a:endParaRPr lang="en-US" sz="2000" b="1" u="sng" dirty="0"/>
          </a:p>
          <a:p>
            <a:pPr marL="990600" lvl="1" indent="-533400">
              <a:lnSpc>
                <a:spcPct val="80000"/>
              </a:lnSpc>
              <a:buNone/>
            </a:pPr>
            <a:endParaRPr lang="en-US" sz="500" b="1" u="sng" dirty="0"/>
          </a:p>
          <a:p>
            <a:pPr marL="590550" indent="-533400">
              <a:lnSpc>
                <a:spcPct val="80000"/>
              </a:lnSpc>
            </a:pPr>
            <a:r>
              <a:rPr lang="en-US" sz="2000" b="1" dirty="0"/>
              <a:t>Industry Certification Descriptions </a:t>
            </a:r>
            <a:r>
              <a:rPr lang="en-US" sz="2000" b="1" dirty="0">
                <a:hlinkClick r:id="rId5"/>
              </a:rPr>
              <a:t>https://app1.fldoe.org/WEIndCert/Default.aspx</a:t>
            </a:r>
            <a:r>
              <a:rPr lang="en-US" sz="2000" b="1" dirty="0"/>
              <a:t> </a:t>
            </a:r>
          </a:p>
          <a:p>
            <a:pPr marL="990600" lvl="1" indent="-533400" eaLnBrk="1" hangingPunct="1">
              <a:lnSpc>
                <a:spcPct val="80000"/>
              </a:lnSpc>
              <a:buFontTx/>
              <a:buNone/>
            </a:pPr>
            <a:endParaRPr lang="en-US" sz="2000" b="1" u="sng" dirty="0" smtClean="0"/>
          </a:p>
        </p:txBody>
      </p:sp>
      <p:sp>
        <p:nvSpPr>
          <p:cNvPr id="4" name="Slide Number Placeholder 3"/>
          <p:cNvSpPr>
            <a:spLocks noGrp="1"/>
          </p:cNvSpPr>
          <p:nvPr>
            <p:ph type="sldNum" sz="quarter" idx="12"/>
          </p:nvPr>
        </p:nvSpPr>
        <p:spPr/>
        <p:txBody>
          <a:bodyPr/>
          <a:lstStyle/>
          <a:p>
            <a:fld id="{96652B35-718D-4E28-AFEB-B694A3B357E8}" type="slidenum">
              <a:rPr lang="en-US" smtClean="0">
                <a:solidFill>
                  <a:prstClr val="black">
                    <a:tint val="75000"/>
                  </a:prstClr>
                </a:solidFill>
              </a:rPr>
              <a:pPr/>
              <a:t>95</a:t>
            </a:fld>
            <a:endParaRPr lang="en-US" dirty="0">
              <a:solidFill>
                <a:prstClr val="black">
                  <a:tint val="75000"/>
                </a:prstClr>
              </a:solidFill>
            </a:endParaRPr>
          </a:p>
        </p:txBody>
      </p:sp>
    </p:spTree>
    <p:extLst>
      <p:ext uri="{BB962C8B-B14F-4D97-AF65-F5344CB8AC3E}">
        <p14:creationId xmlns:p14="http://schemas.microsoft.com/office/powerpoint/2010/main" val="318658169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Web Resources</a:t>
            </a:r>
            <a:endParaRPr lang="en-US" dirty="0"/>
          </a:p>
        </p:txBody>
      </p:sp>
      <p:sp>
        <p:nvSpPr>
          <p:cNvPr id="3" name="Content Placeholder 2"/>
          <p:cNvSpPr>
            <a:spLocks noGrp="1"/>
          </p:cNvSpPr>
          <p:nvPr>
            <p:ph idx="1"/>
          </p:nvPr>
        </p:nvSpPr>
        <p:spPr/>
        <p:txBody>
          <a:bodyPr/>
          <a:lstStyle/>
          <a:p>
            <a:r>
              <a:rPr lang="en-US" dirty="0" smtClean="0"/>
              <a:t>Re-designed Industry Certification Site</a:t>
            </a:r>
          </a:p>
          <a:p>
            <a:r>
              <a:rPr lang="en-US" dirty="0" smtClean="0">
                <a:hlinkClick r:id="rId2"/>
              </a:rPr>
              <a:t>http://www.fldoe.org/workforce/indcert.asp</a:t>
            </a:r>
            <a:endParaRPr lang="en-US" dirty="0" smtClean="0"/>
          </a:p>
          <a:p>
            <a:endParaRPr lang="en-US" dirty="0"/>
          </a:p>
        </p:txBody>
      </p:sp>
      <p:sp>
        <p:nvSpPr>
          <p:cNvPr id="4" name="Slide Number Placeholder 3"/>
          <p:cNvSpPr>
            <a:spLocks noGrp="1"/>
          </p:cNvSpPr>
          <p:nvPr>
            <p:ph type="sldNum" sz="quarter" idx="12"/>
          </p:nvPr>
        </p:nvSpPr>
        <p:spPr/>
        <p:txBody>
          <a:bodyPr/>
          <a:lstStyle/>
          <a:p>
            <a:pPr>
              <a:defRPr/>
            </a:pPr>
            <a:fld id="{2C07F363-434E-49C0-AA24-29EBFDF71E41}" type="slidenum">
              <a:rPr lang="en-US" smtClean="0">
                <a:solidFill>
                  <a:prstClr val="black">
                    <a:tint val="75000"/>
                  </a:prstClr>
                </a:solidFill>
              </a:rPr>
              <a:pPr>
                <a:defRPr/>
              </a:pPr>
              <a:t>96</a:t>
            </a:fld>
            <a:endParaRPr lang="en-US">
              <a:solidFill>
                <a:prstClr val="black">
                  <a:tint val="75000"/>
                </a:prstClr>
              </a:solidFill>
            </a:endParaRPr>
          </a:p>
        </p:txBody>
      </p:sp>
      <p:pic>
        <p:nvPicPr>
          <p:cNvPr id="1026" name="Picture 2"/>
          <p:cNvPicPr>
            <a:picLocks noChangeAspect="1" noChangeArrowheads="1"/>
          </p:cNvPicPr>
          <p:nvPr/>
        </p:nvPicPr>
        <p:blipFill>
          <a:blip r:embed="rId3" cstate="print"/>
          <a:srcRect l="15000" t="40000" r="2857" b="6857"/>
          <a:stretch>
            <a:fillRect/>
          </a:stretch>
        </p:blipFill>
        <p:spPr bwMode="auto">
          <a:xfrm>
            <a:off x="381200" y="2590800"/>
            <a:ext cx="8458000" cy="3419836"/>
          </a:xfrm>
          <a:prstGeom prst="rect">
            <a:avLst/>
          </a:prstGeom>
          <a:noFill/>
          <a:ln w="9525">
            <a:noFill/>
            <a:miter lim="800000"/>
            <a:headEnd/>
            <a:tailEnd/>
          </a:ln>
        </p:spPr>
      </p:pic>
    </p:spTree>
    <p:extLst>
      <p:ext uri="{BB962C8B-B14F-4D97-AF65-F5344CB8AC3E}">
        <p14:creationId xmlns:p14="http://schemas.microsoft.com/office/powerpoint/2010/main" val="367154739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76199"/>
            <a:ext cx="9067800" cy="6781801"/>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3" descr="E:\My documents\Clipart\seal-new%20colors.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28600" y="228600"/>
            <a:ext cx="1463675" cy="1463675"/>
          </a:xfrm>
          <a:prstGeom prst="rect">
            <a:avLst/>
          </a:prstGeom>
          <a:noFill/>
          <a:extLst>
            <a:ext uri="{909E8E84-426E-40DD-AFC4-6F175D3DCCD1}">
              <a14:hiddenFill xmlns:a14="http://schemas.microsoft.com/office/drawing/2010/main">
                <a:solidFill>
                  <a:srgbClr val="FFFFFF"/>
                </a:solidFill>
              </a14:hiddenFill>
            </a:ext>
          </a:extLst>
        </p:spPr>
      </p:pic>
      <p:sp>
        <p:nvSpPr>
          <p:cNvPr id="6" name="Title 1"/>
          <p:cNvSpPr txBox="1">
            <a:spLocks/>
          </p:cNvSpPr>
          <p:nvPr/>
        </p:nvSpPr>
        <p:spPr>
          <a:xfrm>
            <a:off x="1600200" y="274638"/>
            <a:ext cx="7086600" cy="1143000"/>
          </a:xfrm>
          <a:prstGeom prst="rect">
            <a:avLst/>
          </a:prstGeom>
        </p:spPr>
        <p:txBody>
          <a:bodyPr vert="horz" lIns="91440" tIns="45720" rIns="91440" bIns="45720" rtlCol="0" anchor="ctr">
            <a:normAutofit fontScale="900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fontAlgn="auto">
              <a:spcAft>
                <a:spcPts val="0"/>
              </a:spcAft>
            </a:pPr>
            <a:r>
              <a:rPr lang="en-US" smtClean="0">
                <a:solidFill>
                  <a:prstClr val="black"/>
                </a:solidFill>
              </a:rPr>
              <a:t>Career Education </a:t>
            </a:r>
            <a:br>
              <a:rPr lang="en-US" smtClean="0">
                <a:solidFill>
                  <a:prstClr val="black"/>
                </a:solidFill>
              </a:rPr>
            </a:br>
            <a:r>
              <a:rPr lang="en-US" smtClean="0">
                <a:solidFill>
                  <a:prstClr val="black"/>
                </a:solidFill>
              </a:rPr>
              <a:t>(Program 300) in the FEFP </a:t>
            </a:r>
            <a:endParaRPr lang="en-US" dirty="0">
              <a:solidFill>
                <a:prstClr val="black"/>
              </a:solidFill>
            </a:endParaRPr>
          </a:p>
        </p:txBody>
      </p:sp>
      <p:sp>
        <p:nvSpPr>
          <p:cNvPr id="8" name="Content Placeholder 2"/>
          <p:cNvSpPr txBox="1">
            <a:spLocks/>
          </p:cNvSpPr>
          <p:nvPr/>
        </p:nvSpPr>
        <p:spPr>
          <a:xfrm>
            <a:off x="457200" y="1417638"/>
            <a:ext cx="8229600" cy="4525963"/>
          </a:xfrm>
          <a:prstGeom prst="rect">
            <a:avLst/>
          </a:prstGeom>
        </p:spPr>
        <p:txBody>
          <a:bodyPr vert="horz" lIns="91440" tIns="45720" rIns="91440" bIns="45720" rtlCol="0">
            <a:normAutofit fontScale="85000" lnSpcReduction="10000"/>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fontAlgn="auto">
              <a:spcAft>
                <a:spcPts val="0"/>
              </a:spcAft>
            </a:pPr>
            <a:endParaRPr lang="en-US" dirty="0" smtClean="0">
              <a:solidFill>
                <a:prstClr val="black">
                  <a:tint val="75000"/>
                </a:prstClr>
              </a:solidFill>
            </a:endParaRPr>
          </a:p>
          <a:p>
            <a:pPr fontAlgn="auto">
              <a:spcAft>
                <a:spcPts val="0"/>
              </a:spcAft>
            </a:pPr>
            <a:endParaRPr lang="en-US" dirty="0" smtClean="0">
              <a:solidFill>
                <a:prstClr val="black">
                  <a:tint val="75000"/>
                </a:prstClr>
              </a:solidFill>
            </a:endParaRPr>
          </a:p>
          <a:p>
            <a:pPr fontAlgn="auto">
              <a:spcAft>
                <a:spcPts val="0"/>
              </a:spcAft>
            </a:pPr>
            <a:r>
              <a:rPr lang="en-US" sz="1050" dirty="0" smtClean="0">
                <a:solidFill>
                  <a:prstClr val="black">
                    <a:tint val="75000"/>
                  </a:prstClr>
                </a:solidFill>
              </a:rPr>
              <a:t> </a:t>
            </a:r>
            <a:endParaRPr lang="en-US" dirty="0" smtClean="0">
              <a:solidFill>
                <a:prstClr val="black">
                  <a:tint val="75000"/>
                </a:prstClr>
              </a:solidFill>
            </a:endParaRPr>
          </a:p>
          <a:p>
            <a:pPr lvl="1" algn="l" fontAlgn="auto">
              <a:spcAft>
                <a:spcPts val="0"/>
              </a:spcAft>
            </a:pPr>
            <a:r>
              <a:rPr lang="en-US" sz="3200" dirty="0" smtClean="0">
                <a:solidFill>
                  <a:prstClr val="black">
                    <a:tint val="75000"/>
                  </a:prstClr>
                </a:solidFill>
              </a:rPr>
              <a:t>s</a:t>
            </a:r>
            <a:r>
              <a:rPr lang="en-US" sz="3200" dirty="0" smtClean="0">
                <a:solidFill>
                  <a:prstClr val="black"/>
                </a:solidFill>
              </a:rPr>
              <a:t>. 1011.62(1)(c), F.S. – The following language was added: </a:t>
            </a:r>
            <a:r>
              <a:rPr lang="en-US" i="1" u="sng" dirty="0" smtClean="0">
                <a:solidFill>
                  <a:prstClr val="black"/>
                </a:solidFill>
              </a:rPr>
              <a:t>The cost factor for secondary career education programs and basic programs grade 9 through 12 shall be equal. </a:t>
            </a:r>
            <a:endParaRPr lang="en-US" u="sng" dirty="0" smtClean="0">
              <a:solidFill>
                <a:prstClr val="black"/>
              </a:solidFill>
            </a:endParaRPr>
          </a:p>
          <a:p>
            <a:pPr lvl="1" algn="l" fontAlgn="auto">
              <a:spcAft>
                <a:spcPts val="0"/>
              </a:spcAft>
            </a:pPr>
            <a:endParaRPr lang="en-US" u="sng" dirty="0" smtClean="0">
              <a:solidFill>
                <a:prstClr val="black"/>
              </a:solidFill>
            </a:endParaRPr>
          </a:p>
          <a:p>
            <a:pPr algn="l" fontAlgn="auto">
              <a:spcAft>
                <a:spcPts val="0"/>
              </a:spcAft>
            </a:pPr>
            <a:r>
              <a:rPr lang="en-US" u="sng" dirty="0" smtClean="0">
                <a:solidFill>
                  <a:prstClr val="black"/>
                </a:solidFill>
              </a:rPr>
              <a:t>Makes the weight for career equal to 9 through 12 basic </a:t>
            </a:r>
          </a:p>
          <a:p>
            <a:pPr algn="l" fontAlgn="auto">
              <a:spcAft>
                <a:spcPts val="0"/>
              </a:spcAft>
            </a:pPr>
            <a:r>
              <a:rPr lang="en-US" u="sng" dirty="0" smtClean="0">
                <a:solidFill>
                  <a:prstClr val="black"/>
                </a:solidFill>
              </a:rPr>
              <a:t>Career Education FTE will have to be reported as part of Group II, before FTE with the Basic 9-12 weight </a:t>
            </a:r>
          </a:p>
          <a:p>
            <a:pPr fontAlgn="auto">
              <a:spcAft>
                <a:spcPts val="0"/>
              </a:spcAft>
            </a:pPr>
            <a:endParaRPr lang="en-US" dirty="0">
              <a:solidFill>
                <a:prstClr val="black">
                  <a:tint val="75000"/>
                </a:prstClr>
              </a:solidFill>
            </a:endParaRPr>
          </a:p>
        </p:txBody>
      </p:sp>
    </p:spTree>
    <p:extLst>
      <p:ext uri="{BB962C8B-B14F-4D97-AF65-F5344CB8AC3E}">
        <p14:creationId xmlns:p14="http://schemas.microsoft.com/office/powerpoint/2010/main" val="3045849464"/>
      </p:ext>
    </p:extLst>
  </p:cSld>
  <p:clrMapOvr>
    <a:masterClrMapping/>
  </p:clrMapOvr>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939" y="-1"/>
            <a:ext cx="9067800" cy="6781801"/>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3" descr="E:\My documents\Clipart\seal-new%20colors.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28600" y="228600"/>
            <a:ext cx="1463675" cy="1463675"/>
          </a:xfrm>
          <a:prstGeom prst="rect">
            <a:avLst/>
          </a:prstGeom>
          <a:noFill/>
          <a:extLst>
            <a:ext uri="{909E8E84-426E-40DD-AFC4-6F175D3DCCD1}">
              <a14:hiddenFill xmlns:a14="http://schemas.microsoft.com/office/drawing/2010/main">
                <a:solidFill>
                  <a:srgbClr val="FFFFFF"/>
                </a:solidFill>
              </a14:hiddenFill>
            </a:ext>
          </a:extLst>
        </p:spPr>
      </p:pic>
      <p:sp>
        <p:nvSpPr>
          <p:cNvPr id="6" name="Title 1"/>
          <p:cNvSpPr txBox="1">
            <a:spLocks/>
          </p:cNvSpPr>
          <p:nvPr/>
        </p:nvSpPr>
        <p:spPr>
          <a:xfrm>
            <a:off x="457200" y="274638"/>
            <a:ext cx="8229600" cy="1143000"/>
          </a:xfrm>
          <a:prstGeom prst="rect">
            <a:avLst/>
          </a:prstGeom>
        </p:spPr>
        <p:txBody>
          <a:bodyPr vert="horz" lIns="91440" tIns="45720" rIns="91440" bIns="45720" rtlCol="0" anchor="ctr">
            <a:normAutofit fontScale="900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fontAlgn="auto">
              <a:spcAft>
                <a:spcPts val="0"/>
              </a:spcAft>
            </a:pPr>
            <a:r>
              <a:rPr lang="en-US" smtClean="0">
                <a:solidFill>
                  <a:prstClr val="black"/>
                </a:solidFill>
              </a:rPr>
              <a:t>Career Education </a:t>
            </a:r>
            <a:br>
              <a:rPr lang="en-US" smtClean="0">
                <a:solidFill>
                  <a:prstClr val="black"/>
                </a:solidFill>
              </a:rPr>
            </a:br>
            <a:r>
              <a:rPr lang="en-US" smtClean="0">
                <a:solidFill>
                  <a:prstClr val="black"/>
                </a:solidFill>
              </a:rPr>
              <a:t>(Program 300) in the FEFP </a:t>
            </a:r>
            <a:endParaRPr lang="en-US" dirty="0">
              <a:solidFill>
                <a:prstClr val="black"/>
              </a:solidFill>
            </a:endParaRPr>
          </a:p>
        </p:txBody>
      </p:sp>
      <p:sp>
        <p:nvSpPr>
          <p:cNvPr id="8" name="Content Placeholder 2"/>
          <p:cNvSpPr txBox="1">
            <a:spLocks/>
          </p:cNvSpPr>
          <p:nvPr/>
        </p:nvSpPr>
        <p:spPr>
          <a:xfrm>
            <a:off x="422413" y="1828800"/>
            <a:ext cx="8229600" cy="4525963"/>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fontAlgn="auto">
              <a:spcAft>
                <a:spcPts val="0"/>
              </a:spcAft>
            </a:pPr>
            <a:r>
              <a:rPr lang="en-US" dirty="0" smtClean="0">
                <a:solidFill>
                  <a:prstClr val="black">
                    <a:tint val="75000"/>
                  </a:prstClr>
                </a:solidFill>
              </a:rPr>
              <a:t>Florida Education Finance Program</a:t>
            </a:r>
          </a:p>
          <a:p>
            <a:pPr algn="l" fontAlgn="auto">
              <a:spcAft>
                <a:spcPts val="0"/>
              </a:spcAft>
            </a:pPr>
            <a:endParaRPr lang="en-US" dirty="0" smtClean="0">
              <a:solidFill>
                <a:prstClr val="black"/>
              </a:solidFill>
            </a:endParaRPr>
          </a:p>
          <a:p>
            <a:pPr algn="l" fontAlgn="auto">
              <a:spcAft>
                <a:spcPts val="0"/>
              </a:spcAft>
            </a:pPr>
            <a:r>
              <a:rPr lang="en-US" dirty="0" smtClean="0">
                <a:solidFill>
                  <a:prstClr val="black"/>
                </a:solidFill>
              </a:rPr>
              <a:t>2013-14 Base Student Allocation: $3,752.30</a:t>
            </a:r>
          </a:p>
          <a:p>
            <a:pPr algn="l" fontAlgn="auto">
              <a:spcAft>
                <a:spcPts val="0"/>
              </a:spcAft>
            </a:pPr>
            <a:r>
              <a:rPr lang="en-US" dirty="0" smtClean="0">
                <a:solidFill>
                  <a:prstClr val="black"/>
                </a:solidFill>
              </a:rPr>
              <a:t> </a:t>
            </a:r>
          </a:p>
          <a:p>
            <a:pPr algn="l" fontAlgn="auto">
              <a:spcAft>
                <a:spcPts val="0"/>
              </a:spcAft>
            </a:pPr>
            <a:r>
              <a:rPr lang="en-US" dirty="0" smtClean="0">
                <a:solidFill>
                  <a:prstClr val="black"/>
                </a:solidFill>
              </a:rPr>
              <a:t>Career Education Program Weight: 1.011 </a:t>
            </a:r>
            <a:r>
              <a:rPr lang="en-US" sz="3600" b="1" dirty="0" smtClean="0">
                <a:solidFill>
                  <a:prstClr val="black"/>
                </a:solidFill>
              </a:rPr>
              <a:t>Equal to 9-12 Basic </a:t>
            </a:r>
          </a:p>
          <a:p>
            <a:pPr fontAlgn="auto">
              <a:spcAft>
                <a:spcPts val="0"/>
              </a:spcAft>
            </a:pPr>
            <a:endParaRPr lang="en-US" dirty="0" smtClean="0">
              <a:solidFill>
                <a:prstClr val="black">
                  <a:tint val="75000"/>
                </a:prstClr>
              </a:solidFill>
            </a:endParaRPr>
          </a:p>
          <a:p>
            <a:pPr fontAlgn="auto">
              <a:spcAft>
                <a:spcPts val="0"/>
              </a:spcAft>
            </a:pPr>
            <a:endParaRPr lang="en-US" dirty="0">
              <a:solidFill>
                <a:prstClr val="black">
                  <a:tint val="75000"/>
                </a:prstClr>
              </a:solidFill>
            </a:endParaRPr>
          </a:p>
        </p:txBody>
      </p:sp>
    </p:spTree>
    <p:extLst>
      <p:ext uri="{BB962C8B-B14F-4D97-AF65-F5344CB8AC3E}">
        <p14:creationId xmlns:p14="http://schemas.microsoft.com/office/powerpoint/2010/main" val="1419080581"/>
      </p:ext>
    </p:extLst>
  </p:cSld>
  <p:clrMapOvr>
    <a:masterClrMapping/>
  </p:clrMapOvr>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939" y="-1"/>
            <a:ext cx="9067800" cy="6781801"/>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3" descr="E:\My documents\Clipart\seal-new%20colors.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28600" y="228600"/>
            <a:ext cx="1463675" cy="1463675"/>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1905000" y="775771"/>
            <a:ext cx="7086600" cy="707886"/>
          </a:xfrm>
          <a:prstGeom prst="rect">
            <a:avLst/>
          </a:prstGeom>
        </p:spPr>
        <p:txBody>
          <a:bodyPr wrap="square">
            <a:spAutoFit/>
          </a:bodyPr>
          <a:lstStyle/>
          <a:p>
            <a:pPr fontAlgn="auto">
              <a:spcBef>
                <a:spcPts val="0"/>
              </a:spcBef>
              <a:spcAft>
                <a:spcPts val="0"/>
              </a:spcAft>
            </a:pPr>
            <a:r>
              <a:rPr lang="en-US" sz="4000" dirty="0">
                <a:solidFill>
                  <a:srgbClr val="003399"/>
                </a:solidFill>
                <a:latin typeface="Arial Black" pitchFamily="34" charset="0"/>
                <a:cs typeface="+mn-cs"/>
              </a:rPr>
              <a:t>2013-14 Implementation </a:t>
            </a:r>
            <a:endParaRPr lang="en-US" sz="4000" dirty="0">
              <a:solidFill>
                <a:prstClr val="black"/>
              </a:solidFill>
              <a:latin typeface="Arial Black" pitchFamily="34" charset="0"/>
              <a:cs typeface="+mn-cs"/>
            </a:endParaRPr>
          </a:p>
        </p:txBody>
      </p:sp>
      <p:sp>
        <p:nvSpPr>
          <p:cNvPr id="5" name="Rectangle 4"/>
          <p:cNvSpPr/>
          <p:nvPr/>
        </p:nvSpPr>
        <p:spPr>
          <a:xfrm>
            <a:off x="1219200" y="3105835"/>
            <a:ext cx="6858000" cy="1077218"/>
          </a:xfrm>
          <a:prstGeom prst="rect">
            <a:avLst/>
          </a:prstGeom>
        </p:spPr>
        <p:txBody>
          <a:bodyPr wrap="square">
            <a:spAutoFit/>
          </a:bodyPr>
          <a:lstStyle/>
          <a:p>
            <a:pPr fontAlgn="auto">
              <a:spcBef>
                <a:spcPts val="0"/>
              </a:spcBef>
              <a:spcAft>
                <a:spcPts val="0"/>
              </a:spcAft>
            </a:pPr>
            <a:r>
              <a:rPr lang="en-US" sz="3200" b="1" dirty="0">
                <a:solidFill>
                  <a:srgbClr val="003399"/>
                </a:solidFill>
                <a:latin typeface="Arial Black" pitchFamily="34" charset="0"/>
                <a:cs typeface="+mn-cs"/>
              </a:rPr>
              <a:t>CAREER AND PROFESSIONAL   EDUCATION ACT (CAPE)</a:t>
            </a:r>
            <a:endParaRPr lang="en-US" sz="3200" dirty="0">
              <a:solidFill>
                <a:srgbClr val="003399"/>
              </a:solidFill>
              <a:latin typeface="Arial Black" pitchFamily="34" charset="0"/>
              <a:cs typeface="+mn-cs"/>
            </a:endParaRPr>
          </a:p>
        </p:txBody>
      </p:sp>
    </p:spTree>
    <p:extLst>
      <p:ext uri="{BB962C8B-B14F-4D97-AF65-F5344CB8AC3E}">
        <p14:creationId xmlns:p14="http://schemas.microsoft.com/office/powerpoint/2010/main" val="2042879801"/>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_rels/theme9.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Flow">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10.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2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3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defRPr sz="4800" dirty="0" smtClean="0">
            <a:solidFill>
              <a:srgbClr val="003399"/>
            </a:solidFill>
            <a:latin typeface="Arial Black" pitchFamily="34" charset="0"/>
          </a:defRPr>
        </a:defPPr>
      </a:lstStyle>
    </a:txDef>
  </a:objectDefaults>
  <a:extraClrSchemeLst/>
</a:theme>
</file>

<file path=ppt/theme/theme9.xml><?xml version="1.0" encoding="utf-8"?>
<a:theme xmlns:a="http://schemas.openxmlformats.org/drawingml/2006/main" name="1_Flow">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3368</TotalTime>
  <Words>7468</Words>
  <Application>Microsoft Office PowerPoint</Application>
  <PresentationFormat>On-screen Show (4:3)</PresentationFormat>
  <Paragraphs>887</Paragraphs>
  <Slides>127</Slides>
  <Notes>30</Notes>
  <HiddenSlides>0</HiddenSlides>
  <MMClips>0</MMClips>
  <ScaleCrop>false</ScaleCrop>
  <HeadingPairs>
    <vt:vector size="4" baseType="variant">
      <vt:variant>
        <vt:lpstr>Theme</vt:lpstr>
      </vt:variant>
      <vt:variant>
        <vt:i4>9</vt:i4>
      </vt:variant>
      <vt:variant>
        <vt:lpstr>Slide Titles</vt:lpstr>
      </vt:variant>
      <vt:variant>
        <vt:i4>127</vt:i4>
      </vt:variant>
    </vt:vector>
  </HeadingPairs>
  <TitlesOfParts>
    <vt:vector size="136" baseType="lpstr">
      <vt:lpstr>Flow</vt:lpstr>
      <vt:lpstr>Custom Design</vt:lpstr>
      <vt:lpstr>1_Custom Design</vt:lpstr>
      <vt:lpstr>1_Office Theme</vt:lpstr>
      <vt:lpstr>2_Custom Design</vt:lpstr>
      <vt:lpstr>Office Theme</vt:lpstr>
      <vt:lpstr>3_Custom Design</vt:lpstr>
      <vt:lpstr>2_Office Theme</vt:lpstr>
      <vt:lpstr>1_Flow</vt:lpstr>
      <vt:lpstr>PowerPoint Presentation</vt:lpstr>
      <vt:lpstr>Industrial &amp; Technology Education Updates Fall 2013 Workshop</vt:lpstr>
      <vt:lpstr>PowerPoint Presentation</vt:lpstr>
      <vt:lpstr>Division of Academics, Accountability &amp; School Improvement </vt:lpstr>
      <vt:lpstr>PowerPoint Presentation</vt:lpstr>
      <vt:lpstr>STEM</vt:lpstr>
      <vt:lpstr>STEM Vision</vt:lpstr>
      <vt:lpstr>STEM Mission</vt:lpstr>
      <vt:lpstr>Always question, Always wonder</vt:lpstr>
      <vt:lpstr>PowerPoint Presentation</vt:lpstr>
      <vt:lpstr>PowerPoint Presentation</vt:lpstr>
      <vt:lpstr>Attributes of a STEM Educated Student</vt:lpstr>
      <vt:lpstr>STEM Initiatives for CTE, Mathetics &amp; Science Students</vt:lpstr>
      <vt:lpstr>Department of  Career &amp; Technical Education</vt:lpstr>
      <vt:lpstr>CTE Website http://dcte.dadeschools.net</vt:lpstr>
      <vt:lpstr>CTE Home - Top Navigation</vt:lpstr>
      <vt:lpstr>Programs by Career Cluster</vt:lpstr>
      <vt:lpstr>CTE Students With Disabilities</vt:lpstr>
      <vt:lpstr>CTE Students With Disabilities</vt:lpstr>
      <vt:lpstr>CTE and the  School Improvement Plan (SIP)</vt:lpstr>
      <vt:lpstr>Secondary &amp; Postsecondary– Powerpoints &amp; Appendix of Resources </vt:lpstr>
      <vt:lpstr>FL-DOE Suggestions</vt:lpstr>
      <vt:lpstr>FL-DOE Suggestions</vt:lpstr>
      <vt:lpstr>Common Core State Standards</vt:lpstr>
      <vt:lpstr>PowerPoint Presentation</vt:lpstr>
      <vt:lpstr>District Common Core Site</vt:lpstr>
      <vt:lpstr>PowerPoint Presentation</vt:lpstr>
      <vt:lpstr>2013 – 14 Common Core Training for CTE</vt:lpstr>
      <vt:lpstr>http://www.cpalms.org </vt:lpstr>
      <vt:lpstr>PowerPoint Presentation</vt:lpstr>
      <vt:lpstr>PowerPoint Presentation</vt:lpstr>
      <vt:lpstr>PowerPoint Presentation</vt:lpstr>
      <vt:lpstr>PowerPoint Presentation</vt:lpstr>
      <vt:lpstr>PowerPoint Presentation</vt:lpstr>
      <vt:lpstr>Florida’s Common Core State Standards (CCSS) </vt:lpstr>
      <vt:lpstr>CCSS Overview</vt:lpstr>
      <vt:lpstr>An overview…  </vt:lpstr>
      <vt:lpstr>Changes in Student Expectations  </vt:lpstr>
      <vt:lpstr>Changes to Instruction  </vt:lpstr>
      <vt:lpstr>PowerPoint Presentation</vt:lpstr>
      <vt:lpstr>PowerPoint Presentation</vt:lpstr>
      <vt:lpstr>Florida’s CCSS Implementation Plan</vt:lpstr>
      <vt:lpstr>PowerPoint Presentation</vt:lpstr>
      <vt:lpstr>Common Core and CTE</vt:lpstr>
      <vt:lpstr>Corestandards.org</vt:lpstr>
      <vt:lpstr>PowerPoint Presentation</vt:lpstr>
      <vt:lpstr>PowerPoint Presentation</vt:lpstr>
      <vt:lpstr>PowerPoint Presentation</vt:lpstr>
      <vt:lpstr>PowerPoint Presentation</vt:lpstr>
      <vt:lpstr>PowerPoint Presentation</vt:lpstr>
      <vt:lpstr>PowerPoint Presentation</vt:lpstr>
      <vt:lpstr>Florida’s Numbering of the Common Core State Standards</vt:lpstr>
      <vt:lpstr>Florida’s Numbering of the Common Core State Standards</vt:lpstr>
      <vt:lpstr>PowerPoint Presentation</vt:lpstr>
      <vt:lpstr>PowerPoint Presentation</vt:lpstr>
      <vt:lpstr>PowerPoint Presentation</vt:lpstr>
      <vt:lpstr>Florida’s Numbering of the Common Core State Standards</vt:lpstr>
      <vt:lpstr>Common Core State Standards for Mathematical Practice</vt:lpstr>
      <vt:lpstr>PowerPoint Presentation</vt:lpstr>
      <vt:lpstr>Where Will CCSS “Live” in the CTE Frameworks?</vt:lpstr>
      <vt:lpstr>Learning Goals and                                     Progression Scales</vt:lpstr>
      <vt:lpstr>Learning Goals and Scales </vt:lpstr>
      <vt:lpstr>PowerPoint Presentation</vt:lpstr>
      <vt:lpstr>CTE and Academics</vt:lpstr>
      <vt:lpstr>Standards-based Teaching and Learning</vt:lpstr>
      <vt:lpstr>Model for Instructional Planning</vt:lpstr>
      <vt:lpstr>Professional Development</vt:lpstr>
      <vt:lpstr>Standards Resources</vt:lpstr>
      <vt:lpstr>CTE and STEM</vt:lpstr>
      <vt:lpstr>PowerPoint Presentation</vt:lpstr>
      <vt:lpstr>PowerPoint Presentation</vt:lpstr>
      <vt:lpstr>On the STEM and CORE</vt:lpstr>
      <vt:lpstr>PowerPoint Presentation</vt:lpstr>
      <vt:lpstr>STEM Education Attributes of a STEM Educated Student</vt:lpstr>
      <vt:lpstr>Integration of Science &amp; Engineering Framework for K-12 Science Education</vt:lpstr>
      <vt:lpstr>A Framework for K-12 Science Education    Dimension 1: Practices</vt:lpstr>
      <vt:lpstr>Engineering Process Flow Chart</vt:lpstr>
      <vt:lpstr>PowerPoint Presentation</vt:lpstr>
      <vt:lpstr>Resources</vt:lpstr>
      <vt:lpstr>FL-DOE Updates</vt:lpstr>
      <vt:lpstr>2013 – 14 What’s NEW</vt:lpstr>
      <vt:lpstr>PowerPoint Presentation</vt:lpstr>
      <vt:lpstr>PowerPoint Presentation</vt:lpstr>
      <vt:lpstr>PowerPoint Presentation</vt:lpstr>
      <vt:lpstr>2012-13 ICE Industry Certification Exams Offered in Industrial &amp; Technology Education  Programs Of Study</vt:lpstr>
      <vt:lpstr>Teacher Bonus</vt:lpstr>
      <vt:lpstr>Teacher Bonus – New Language</vt:lpstr>
      <vt:lpstr>Teacher Bonus – New Language</vt:lpstr>
      <vt:lpstr>Teacher Bonus</vt:lpstr>
      <vt:lpstr>Teacher Bonus – Implementation Recommendation</vt:lpstr>
      <vt:lpstr>FAQ – Data Reporting</vt:lpstr>
      <vt:lpstr>FAQ – Data Reporting</vt:lpstr>
      <vt:lpstr>FAQ – Funding for Teacher Bonuses</vt:lpstr>
      <vt:lpstr>FAQ – School Grades</vt:lpstr>
      <vt:lpstr>Web Resources</vt:lpstr>
      <vt:lpstr>Web Resources</vt:lpstr>
      <vt:lpstr>PowerPoint Presentation</vt:lpstr>
      <vt:lpstr>PowerPoint Presentation</vt:lpstr>
      <vt:lpstr>PowerPoint Presentation</vt:lpstr>
      <vt:lpstr> Summary of Policy Changes   </vt:lpstr>
      <vt:lpstr>PowerPoint Presentation</vt:lpstr>
      <vt:lpstr> 2013-14 FEFP Calculation (DRAFT)   </vt:lpstr>
      <vt:lpstr> 2014-15 FEFP Calculation    </vt:lpstr>
      <vt:lpstr>PowerPoint Presentation</vt:lpstr>
      <vt:lpstr>Postsecondary Industry Certification Funding List</vt:lpstr>
      <vt:lpstr>Senate Bill 1076</vt:lpstr>
      <vt:lpstr>Statutes:  s. 1008.44</vt:lpstr>
      <vt:lpstr>Statutes:  s. 1011.80 for district workforce education </vt:lpstr>
      <vt:lpstr>Postsecondary Industry Certification Funding</vt:lpstr>
      <vt:lpstr>Statutes – 2013 Appropriations Act</vt:lpstr>
      <vt:lpstr>Targeted Occupational Areas</vt:lpstr>
      <vt:lpstr>Postsecondary Industry Certification Funding – Implementation Plan</vt:lpstr>
      <vt:lpstr>Postsecondary Industry Certification Funding – Implementation Plan</vt:lpstr>
      <vt:lpstr>State Board Rule Adoption</vt:lpstr>
      <vt:lpstr>Eligibility for District Funding</vt:lpstr>
      <vt:lpstr>Dual Enrollment Students</vt:lpstr>
      <vt:lpstr>District Postsecondary Industry Certification Funding – DRAFT Implementation Plan</vt:lpstr>
      <vt:lpstr>Use of Funds</vt:lpstr>
      <vt:lpstr>District Data Reporting</vt:lpstr>
      <vt:lpstr>Data Reports for Review</vt:lpstr>
      <vt:lpstr>Other Issues</vt:lpstr>
      <vt:lpstr>CTE Professional Assocations</vt:lpstr>
      <vt:lpstr>Professional Assocations</vt:lpstr>
      <vt:lpstr>M-DCPS CTE Policies &amp; Procedures</vt:lpstr>
      <vt:lpstr>Policies &amp; Procedures</vt:lpstr>
      <vt:lpstr>Resources from Workshop </vt:lpstr>
      <vt:lpstr>Contact information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Pamela</dc:creator>
  <cp:lastModifiedBy>Pamela</cp:lastModifiedBy>
  <cp:revision>456</cp:revision>
  <cp:lastPrinted>2012-05-22T19:56:18Z</cp:lastPrinted>
  <dcterms:created xsi:type="dcterms:W3CDTF">2009-06-10T21:18:11Z</dcterms:created>
  <dcterms:modified xsi:type="dcterms:W3CDTF">2013-08-13T01:02:22Z</dcterms:modified>
</cp:coreProperties>
</file>